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1511" r:id="rId2"/>
    <p:sldId id="548" r:id="rId3"/>
    <p:sldId id="1482" r:id="rId4"/>
    <p:sldId id="1476" r:id="rId5"/>
    <p:sldId id="1479" r:id="rId6"/>
    <p:sldId id="1483" r:id="rId7"/>
    <p:sldId id="1475" r:id="rId8"/>
    <p:sldId id="1478" r:id="rId9"/>
    <p:sldId id="1480" r:id="rId10"/>
    <p:sldId id="1481" r:id="rId11"/>
    <p:sldId id="1460" r:id="rId12"/>
    <p:sldId id="1477" r:id="rId13"/>
    <p:sldId id="934" r:id="rId14"/>
    <p:sldId id="1497" r:id="rId15"/>
    <p:sldId id="1498" r:id="rId16"/>
    <p:sldId id="1499" r:id="rId17"/>
    <p:sldId id="1509" r:id="rId18"/>
    <p:sldId id="263" r:id="rId19"/>
    <p:sldId id="1496" r:id="rId20"/>
    <p:sldId id="1510" r:id="rId21"/>
    <p:sldId id="1507" r:id="rId22"/>
    <p:sldId id="1489" r:id="rId23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511"/>
            <p14:sldId id="548"/>
            <p14:sldId id="1482"/>
            <p14:sldId id="1476"/>
            <p14:sldId id="1479"/>
            <p14:sldId id="1483"/>
            <p14:sldId id="1475"/>
            <p14:sldId id="1478"/>
            <p14:sldId id="1480"/>
            <p14:sldId id="1481"/>
            <p14:sldId id="1460"/>
            <p14:sldId id="1477"/>
            <p14:sldId id="934"/>
            <p14:sldId id="1497"/>
            <p14:sldId id="1498"/>
            <p14:sldId id="1499"/>
            <p14:sldId id="1509"/>
            <p14:sldId id="263"/>
            <p14:sldId id="1496"/>
            <p14:sldId id="1510"/>
            <p14:sldId id="1507"/>
            <p14:sldId id="14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7038"/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3" autoAdjust="0"/>
    <p:restoredTop sz="77570" autoAdjust="0"/>
  </p:normalViewPr>
  <p:slideViewPr>
    <p:cSldViewPr>
      <p:cViewPr varScale="1">
        <p:scale>
          <a:sx n="63" d="100"/>
          <a:sy n="63" d="100"/>
        </p:scale>
        <p:origin x="171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27-8-2024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27-8-2024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nl-NL" sz="1800" b="1" kern="0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Woordenoverzicht</a:t>
            </a: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nl-NL" sz="1800" b="1" kern="0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uitloven: </a:t>
            </a:r>
            <a:r>
              <a:rPr lang="nl-NL" sz="1800" kern="0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zeggen dat iemand die iets bijzonders doet een prijs zal krijgen, beloven</a:t>
            </a:r>
            <a:endParaRPr lang="nl-N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nl-NL" sz="1800" b="1" kern="0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zich bevinden: </a:t>
            </a:r>
            <a:r>
              <a:rPr lang="nl-NL" sz="1800" kern="0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ergens zijn</a:t>
            </a:r>
            <a:endParaRPr lang="nl-N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nl-NL" sz="1800" b="1" kern="0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dumpen: </a:t>
            </a:r>
            <a:r>
              <a:rPr lang="nl-NL" sz="1800" kern="0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ergens anders plaatsen zodat je er zelf geen last meer van hebt</a:t>
            </a:r>
            <a:endParaRPr lang="nl-N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nl-NL" sz="1800" b="1" kern="0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decennialang: </a:t>
            </a:r>
            <a:r>
              <a:rPr lang="nl-NL" sz="1800" kern="0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gedurende tientallen jaren</a:t>
            </a:r>
            <a:endParaRPr lang="nl-N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nl-NL" sz="1800" b="1" kern="0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het risico: </a:t>
            </a:r>
            <a:r>
              <a:rPr lang="nl-NL" sz="1800" kern="0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kans dat er iets vervelends gebeurt</a:t>
            </a:r>
            <a:endParaRPr lang="nl-N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nl-NL" sz="1800" b="1" kern="0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veel gevallen: </a:t>
            </a:r>
            <a:r>
              <a:rPr lang="nl-NL" sz="1800" kern="0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vaak, dikwijls</a:t>
            </a:r>
            <a:endParaRPr lang="nl-N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nl-NL" sz="1800" b="1" kern="0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verontreinigd: </a:t>
            </a:r>
            <a:r>
              <a:rPr lang="nl-NL" sz="1800" kern="0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vervuild</a:t>
            </a:r>
            <a:endParaRPr lang="nl-N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nl-NL" sz="1800" b="1" kern="0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bergen: </a:t>
            </a:r>
            <a:r>
              <a:rPr lang="nl-NL" sz="1800" kern="0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opruimen, weghalen</a:t>
            </a:r>
            <a:endParaRPr lang="nl-N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nl-NL" sz="1800" b="1" kern="0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overigens: </a:t>
            </a:r>
            <a:r>
              <a:rPr lang="nl-NL" sz="1800" kern="0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trouwens</a:t>
            </a:r>
            <a:endParaRPr lang="nl-N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nl-NL" sz="1800" b="1" kern="0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indienen: </a:t>
            </a:r>
            <a:r>
              <a:rPr lang="nl-NL" sz="1800" kern="0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inleveren</a:t>
            </a:r>
            <a:endParaRPr lang="nl-N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/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1505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0562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5968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6991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3479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9385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0694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27-8-2024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27-8-2024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27-8-2024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27-8-2024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27-8-2024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27-8-2024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27-8-2024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27-8-2024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27-8-2024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27-8-2024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27-8-2024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27-8-2024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252520" cy="685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1900" u="sng" dirty="0" err="1">
                <a:solidFill>
                  <a:prstClr val="black"/>
                </a:solidFill>
              </a:rPr>
              <a:t>Semantisatieverhaal</a:t>
            </a:r>
            <a:r>
              <a:rPr lang="nl-NL" sz="1900" u="sng" dirty="0">
                <a:solidFill>
                  <a:prstClr val="black"/>
                </a:solidFill>
              </a:rPr>
              <a:t> B: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Ik geloof dat er nog nooit een kind is gew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eest die ‘joepie, yes!’ roept wanner het zijn kamer moet opruimen. En ik geloof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overigens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trouwens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ook dat er nog nooit een ouder is geweest die ‘joepie, yes!’ roept bij het zien van bergen kleren en spullen die op de grond in de slaapkamer zijn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gedumpt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Die dus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ergens anders zijn geplaatst zodat je er zelf geen last meer van hebt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Ik snap ook niet hoe kinderen in die zooi hun spullen kunnen vinden.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In veel gevallen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of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vaak, dikwijls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hebben ze een boek ofzo, zo hup gevonden. Als ik moet gaan zoeken naar een boek, of naar lege plastic flesjes die nog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ingediend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-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ingeleverd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- moeten worden. En het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bevindt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zich ergens in de zooi (bevinden betekent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ergens zijn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), dan loop ik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het risico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-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de kans dat er iets vervelends gebeurt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- te struikelen, mijn hoofd te stoten of in een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verontreinigd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-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vervuild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- bord met pindakaasresten te grijpen. Maar weet je.. Ik ben ook een kind geweest, en ik had ook een zooi op mijn kamer! Ik hoor mijn moeder nog roepen: “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berg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je spullen nou eens netjes op!”. Bergen betekent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opruimen, weghalen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Zelfs als ze een prijs zou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uitloven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voor de netste kamer, dan nóg had ik niet super goed opgeruimd. Uitloven betekent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zeggen dat iemand die iets bijzonders doet een prijs zal krijgen, beloven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Ik had gewoon niet zo’n last van rommel. Ik denk dat dit al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decennialang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of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gedurende tientallen jaren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zo is. Dat ouders de slaapkamer van hun kind rommeliger vinden dan het kind zelf. Is dat bij jullie ook zo?</a:t>
            </a:r>
          </a:p>
        </p:txBody>
      </p:sp>
      <p:sp>
        <p:nvSpPr>
          <p:cNvPr id="4" name="Tekstvak 1"/>
          <p:cNvSpPr txBox="1"/>
          <p:nvPr/>
        </p:nvSpPr>
        <p:spPr>
          <a:xfrm>
            <a:off x="8777220" y="35332"/>
            <a:ext cx="314510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551495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bergen</a:t>
            </a:r>
          </a:p>
        </p:txBody>
      </p:sp>
      <p:pic>
        <p:nvPicPr>
          <p:cNvPr id="3" name="Afbeelding 2" descr="Afbeelding met overdekt, meubels, vloer, muur&#10;&#10;Automatisch gegenereerde beschrijving">
            <a:extLst>
              <a:ext uri="{FF2B5EF4-FFF2-40B4-BE49-F238E27FC236}">
                <a16:creationId xmlns:a16="http://schemas.microsoft.com/office/drawing/2014/main" id="{FC1896BF-5D82-5CFE-ED0E-5B0DD40372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78" y="1750063"/>
            <a:ext cx="7029244" cy="440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34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uitloven</a:t>
            </a:r>
          </a:p>
        </p:txBody>
      </p:sp>
      <p:pic>
        <p:nvPicPr>
          <p:cNvPr id="3" name="Afbeelding 2" descr="Afbeelding met geel&#10;&#10;Automatisch gegenereerde beschrijving">
            <a:extLst>
              <a:ext uri="{FF2B5EF4-FFF2-40B4-BE49-F238E27FC236}">
                <a16:creationId xmlns:a16="http://schemas.microsoft.com/office/drawing/2014/main" id="{65557413-7BBA-7118-9238-40590D8F08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72" y="1797465"/>
            <a:ext cx="7531256" cy="424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07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decennialang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79E3CDA-593E-170F-90C6-2E5DACF499F8}"/>
              </a:ext>
            </a:extLst>
          </p:cNvPr>
          <p:cNvSpPr txBox="1"/>
          <p:nvPr/>
        </p:nvSpPr>
        <p:spPr>
          <a:xfrm>
            <a:off x="719572" y="2924944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7030A0"/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1984    1994    2004    2014    2024</a:t>
            </a:r>
          </a:p>
        </p:txBody>
      </p:sp>
    </p:spTree>
    <p:extLst>
      <p:ext uri="{BB962C8B-B14F-4D97-AF65-F5344CB8AC3E}">
        <p14:creationId xmlns:p14="http://schemas.microsoft.com/office/powerpoint/2010/main" val="2709048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512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dumpen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bergen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18147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ergens anders plaatsen zodat je er zelf geen last meer van hebt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Zij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dumpt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haar spullen overal.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opruimen, weghalen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“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Berg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je spullen eens op”, riep mijn moeder vroeger.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 descr="Afbeelding met overdekt, bed, muur, meubels&#10;&#10;Automatisch gegenereerde beschrijving">
            <a:extLst>
              <a:ext uri="{FF2B5EF4-FFF2-40B4-BE49-F238E27FC236}">
                <a16:creationId xmlns:a16="http://schemas.microsoft.com/office/drawing/2014/main" id="{18273A2F-C4A5-1CFD-5D8D-A855B360D6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573016"/>
            <a:ext cx="2448272" cy="1762756"/>
          </a:xfrm>
          <a:prstGeom prst="rect">
            <a:avLst/>
          </a:prstGeom>
        </p:spPr>
      </p:pic>
      <p:pic>
        <p:nvPicPr>
          <p:cNvPr id="3" name="Afbeelding 2" descr="Afbeelding met overdekt, meubels, vloer, muur&#10;&#10;Automatisch gegenereerde beschrijving">
            <a:extLst>
              <a:ext uri="{FF2B5EF4-FFF2-40B4-BE49-F238E27FC236}">
                <a16:creationId xmlns:a16="http://schemas.microsoft.com/office/drawing/2014/main" id="{70ED0AB4-7444-136A-8D5A-E56B88D42B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701" y="2708920"/>
            <a:ext cx="3226590" cy="201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352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0" y="425771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verontreinigd</a:t>
            </a:r>
            <a:endParaRPr lang="nl-NL" sz="4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355975" y="357412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gereinigd</a:t>
            </a:r>
            <a:endParaRPr lang="nl-NL" sz="4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vervuild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Een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verontreinigd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bord in de slaapkamer is erg vies.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schoongemaakt</a:t>
            </a: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Van een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gereinigd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bord, wil ik wel eten.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 descr="Afbeelding met voedsel, bord, Keukengerei, bakwaren&#10;&#10;Automatisch gegenereerde beschrijving">
            <a:extLst>
              <a:ext uri="{FF2B5EF4-FFF2-40B4-BE49-F238E27FC236}">
                <a16:creationId xmlns:a16="http://schemas.microsoft.com/office/drawing/2014/main" id="{F2269175-3C12-372A-85A7-B532D9E8A7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55" y="2492896"/>
            <a:ext cx="3541860" cy="2365963"/>
          </a:xfrm>
          <a:prstGeom prst="rect">
            <a:avLst/>
          </a:prstGeom>
        </p:spPr>
      </p:pic>
      <p:pic>
        <p:nvPicPr>
          <p:cNvPr id="4" name="Afbeelding 3" descr="Afbeelding met Keukengerei, zilverwerk, bord, serviesgoed&#10;&#10;Automatisch gegenereerde beschrijving">
            <a:extLst>
              <a:ext uri="{FF2B5EF4-FFF2-40B4-BE49-F238E27FC236}">
                <a16:creationId xmlns:a16="http://schemas.microsoft.com/office/drawing/2014/main" id="{A382D959-52A9-47CC-BBFE-57366FBF22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348880"/>
            <a:ext cx="2757976" cy="260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796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risico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veilig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23528" y="1628800"/>
            <a:ext cx="41044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de kans dat iets vervelends gebeurt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r>
              <a:rPr lang="nl-NL" sz="40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Als ik de rommelige kamer van mijn dochter binnen ga, loop ik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risico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te struikelen.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51511" y="1624654"/>
            <a:ext cx="4212977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zonder gevaar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Als het opgeruimd is, is het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veilig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 descr="Afbeelding met ontwerp&#10;&#10;Beschrijving automatisch gegenereerd met lage betrouwbaarheid">
            <a:extLst>
              <a:ext uri="{FF2B5EF4-FFF2-40B4-BE49-F238E27FC236}">
                <a16:creationId xmlns:a16="http://schemas.microsoft.com/office/drawing/2014/main" id="{4902AC10-214D-C4AC-5A1D-97FACEC911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15585" r="19288" b="5000"/>
          <a:stretch/>
        </p:blipFill>
        <p:spPr>
          <a:xfrm>
            <a:off x="1187624" y="2636912"/>
            <a:ext cx="2260459" cy="2019873"/>
          </a:xfrm>
          <a:prstGeom prst="rect">
            <a:avLst/>
          </a:prstGeom>
        </p:spPr>
      </p:pic>
      <p:pic>
        <p:nvPicPr>
          <p:cNvPr id="4" name="Afbeelding 3" descr="Afbeelding met symbool, logo&#10;&#10;Automatisch gegenereerde beschrijving">
            <a:extLst>
              <a:ext uri="{FF2B5EF4-FFF2-40B4-BE49-F238E27FC236}">
                <a16:creationId xmlns:a16="http://schemas.microsoft.com/office/drawing/2014/main" id="{3540671D-F0FB-5278-9805-2EB8EC7D745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0112" y="2420888"/>
            <a:ext cx="2514957" cy="254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616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4582570" y="257519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dumpen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-2828" y="333122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indienen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4785197" y="1573582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ergens anders plaatsen zodat je er zelf geen last meer van hebt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Dit plastic flesje wordt in de natuur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gedumpt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285205" y="1645038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inleveren</a:t>
            </a: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Mensen kunnen lege plastic flesjes bij de supermarkt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indienen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</a:p>
          <a:p>
            <a:pPr algn="ctr">
              <a:lnSpc>
                <a:spcPct val="107000"/>
              </a:lnSpc>
            </a:pP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D4EC337B-56E3-0131-5988-D58973F8BD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36" y="2420888"/>
            <a:ext cx="3420270" cy="2284741"/>
          </a:xfrm>
          <a:prstGeom prst="rect">
            <a:avLst/>
          </a:prstGeom>
        </p:spPr>
      </p:pic>
      <p:pic>
        <p:nvPicPr>
          <p:cNvPr id="4" name="Afbeelding 3" descr="Afbeelding met boom, buitenshuis, persoon, Landvoertuig&#10;&#10;Automatisch gegenereerde beschrijving">
            <a:extLst>
              <a:ext uri="{FF2B5EF4-FFF2-40B4-BE49-F238E27FC236}">
                <a16:creationId xmlns:a16="http://schemas.microsoft.com/office/drawing/2014/main" id="{9D74A027-BAC2-8891-01A6-546EF8E888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881" y="3569147"/>
            <a:ext cx="2388961" cy="159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136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0" y="44624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 veel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zelden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152400" y="1628800"/>
            <a:ext cx="427558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vaak, dikwijls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 veel gevallen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is het een bende in de slaapkamer.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bijna nooit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is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zelden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netjes.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" name="Tekstvak 2">
            <a:extLst>
              <a:ext uri="{FF2B5EF4-FFF2-40B4-BE49-F238E27FC236}">
                <a16:creationId xmlns:a16="http://schemas.microsoft.com/office/drawing/2014/main" id="{AE18C62A-A0E5-17C7-AFB0-3EB8D98F3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14958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gevallen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 descr="Afbeelding met tekst, handschrift, verbruiksartikelen voor kantoor, briefpapier&#10;&#10;Automatisch gegenereerde beschrijving">
            <a:extLst>
              <a:ext uri="{FF2B5EF4-FFF2-40B4-BE49-F238E27FC236}">
                <a16:creationId xmlns:a16="http://schemas.microsoft.com/office/drawing/2014/main" id="{45DCFABF-C541-9D20-3AFF-7E082E7C63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76" y="2708920"/>
            <a:ext cx="3574866" cy="2016224"/>
          </a:xfrm>
          <a:prstGeom prst="rect">
            <a:avLst/>
          </a:prstGeom>
        </p:spPr>
      </p:pic>
      <p:pic>
        <p:nvPicPr>
          <p:cNvPr id="5" name="Afbeelding 4" descr="Afbeelding met verbruiksartikelen voor kantoor, horloge, gereedschap, tekst&#10;&#10;Automatisch gegenereerde beschrijving">
            <a:extLst>
              <a:ext uri="{FF2B5EF4-FFF2-40B4-BE49-F238E27FC236}">
                <a16:creationId xmlns:a16="http://schemas.microsoft.com/office/drawing/2014/main" id="{AC1B938C-CA0C-CA5E-632E-536FF33158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924" y="2423090"/>
            <a:ext cx="3605816" cy="252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1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0" y="-27384"/>
            <a:ext cx="9128770" cy="62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820110" y="384311"/>
            <a:ext cx="4680520" cy="70811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2771800" y="280436"/>
            <a:ext cx="4608512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dirty="0">
                <a:latin typeface="Century Gothic" panose="020B0502020202020204" pitchFamily="34" charset="0"/>
                <a:ea typeface="Calibri"/>
                <a:cs typeface="Times New Roman"/>
              </a:rPr>
              <a:t>z</a:t>
            </a:r>
            <a:r>
              <a:rPr lang="nl-NL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ich bevinden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8" name="Rechte verbindingslijn 7"/>
          <p:cNvCxnSpPr>
            <a:cxnSpLocks/>
          </p:cNvCxnSpPr>
          <p:nvPr/>
        </p:nvCxnSpPr>
        <p:spPr>
          <a:xfrm flipH="1">
            <a:off x="1637368" y="3212976"/>
            <a:ext cx="1971248" cy="15121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>
            <a:cxnSpLocks/>
            <a:stCxn id="5" idx="2"/>
          </p:cNvCxnSpPr>
          <p:nvPr/>
        </p:nvCxnSpPr>
        <p:spPr>
          <a:xfrm flipH="1">
            <a:off x="4027768" y="1092426"/>
            <a:ext cx="1132602" cy="14411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4"/>
          <p:cNvSpPr txBox="1"/>
          <p:nvPr/>
        </p:nvSpPr>
        <p:spPr>
          <a:xfrm>
            <a:off x="3059833" y="2409572"/>
            <a:ext cx="3817010" cy="81714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3241627" y="2315180"/>
            <a:ext cx="3510696" cy="44004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route</a:t>
            </a:r>
            <a:endParaRPr lang="nl-NL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1406150" y="4503018"/>
            <a:ext cx="2949825" cy="74733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1269417" y="4455327"/>
            <a:ext cx="3223289" cy="415727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dirty="0">
                <a:latin typeface="Century Gothic" panose="020B0502020202020204" pitchFamily="34" charset="0"/>
                <a:ea typeface="Calibri"/>
                <a:cs typeface="Times New Roman"/>
              </a:rPr>
              <a:t>arriveren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3"/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sp>
        <p:nvSpPr>
          <p:cNvPr id="17" name="Text Box 14"/>
          <p:cNvSpPr txBox="1"/>
          <p:nvPr/>
        </p:nvSpPr>
        <p:spPr>
          <a:xfrm>
            <a:off x="2627784" y="3212976"/>
            <a:ext cx="6265334" cy="57837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2654451" y="3188322"/>
            <a:ext cx="6358985" cy="44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32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3200" dirty="0">
                <a:latin typeface="Century Gothic" panose="020B0502020202020204" pitchFamily="34" charset="0"/>
                <a:ea typeface="Calibri"/>
                <a:cs typeface="Times New Roman"/>
              </a:rPr>
              <a:t>de weg om ergens te komen</a:t>
            </a:r>
            <a:endParaRPr lang="nl-NL" sz="1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D935F68-2F82-44BF-AC1F-D3300EF308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112" y="2022108"/>
            <a:ext cx="2043567" cy="1512167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7219D6BB-97DB-342D-C542-FEECCA874D8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7725" y="1434827"/>
            <a:ext cx="1644787" cy="1098718"/>
          </a:xfrm>
          <a:prstGeom prst="rect">
            <a:avLst/>
          </a:prstGeom>
        </p:spPr>
      </p:pic>
      <p:sp>
        <p:nvSpPr>
          <p:cNvPr id="27" name="Pijl: omlaag 26">
            <a:extLst>
              <a:ext uri="{FF2B5EF4-FFF2-40B4-BE49-F238E27FC236}">
                <a16:creationId xmlns:a16="http://schemas.microsoft.com/office/drawing/2014/main" id="{05E154B5-E43B-4D12-8A35-C0CB03950ABB}"/>
              </a:ext>
            </a:extLst>
          </p:cNvPr>
          <p:cNvSpPr/>
          <p:nvPr/>
        </p:nvSpPr>
        <p:spPr>
          <a:xfrm rot="19475202">
            <a:off x="7265240" y="839736"/>
            <a:ext cx="475188" cy="761108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" name="Text Box 14">
            <a:extLst>
              <a:ext uri="{FF2B5EF4-FFF2-40B4-BE49-F238E27FC236}">
                <a16:creationId xmlns:a16="http://schemas.microsoft.com/office/drawing/2014/main" id="{095B0A7E-3DD7-F958-58B2-E51D428C6EA7}"/>
              </a:ext>
            </a:extLst>
          </p:cNvPr>
          <p:cNvSpPr txBox="1"/>
          <p:nvPr/>
        </p:nvSpPr>
        <p:spPr>
          <a:xfrm>
            <a:off x="2809331" y="1077390"/>
            <a:ext cx="2770781" cy="57837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kstvak 2">
            <a:extLst>
              <a:ext uri="{FF2B5EF4-FFF2-40B4-BE49-F238E27FC236}">
                <a16:creationId xmlns:a16="http://schemas.microsoft.com/office/drawing/2014/main" id="{445BD104-9FFE-2100-C821-ADB5E53B0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5905" y="1052736"/>
            <a:ext cx="3734073" cy="44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32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3200" dirty="0">
                <a:latin typeface="Century Gothic" panose="020B0502020202020204" pitchFamily="34" charset="0"/>
                <a:ea typeface="Calibri"/>
                <a:cs typeface="Times New Roman"/>
              </a:rPr>
              <a:t>ergens zijn</a:t>
            </a:r>
            <a:endParaRPr lang="nl-NL" sz="1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4B1B66B7-CD14-8A01-634E-D753CDC66141}"/>
              </a:ext>
            </a:extLst>
          </p:cNvPr>
          <p:cNvSpPr txBox="1"/>
          <p:nvPr/>
        </p:nvSpPr>
        <p:spPr>
          <a:xfrm>
            <a:off x="1406151" y="5226886"/>
            <a:ext cx="2805809" cy="57837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>
            <a:extLst>
              <a:ext uri="{FF2B5EF4-FFF2-40B4-BE49-F238E27FC236}">
                <a16:creationId xmlns:a16="http://schemas.microsoft.com/office/drawing/2014/main" id="{187B2DFF-15FF-A65D-877E-A1A40D1FF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2919" y="5202232"/>
            <a:ext cx="2819041" cy="44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32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3200" dirty="0">
                <a:latin typeface="Century Gothic" panose="020B0502020202020204" pitchFamily="34" charset="0"/>
                <a:ea typeface="Calibri"/>
                <a:cs typeface="Times New Roman"/>
              </a:rPr>
              <a:t>aankomen</a:t>
            </a:r>
            <a:endParaRPr lang="nl-NL" sz="1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26392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Week 35 </a:t>
            </a:r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– 27 augustus 2024</a:t>
            </a:r>
            <a:endParaRPr lang="nl-NL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Niveau B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Marjan ter Harmsel</a:t>
            </a: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0" y="-27384"/>
            <a:ext cx="9128770" cy="62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1024702" y="384311"/>
            <a:ext cx="3734073" cy="70811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827584" y="360032"/>
            <a:ext cx="4032448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000" dirty="0"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40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gelukkige</a:t>
            </a:r>
            <a:endParaRPr lang="nl-NL" sz="1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8" name="Rechte verbindingslijn 7"/>
          <p:cNvCxnSpPr>
            <a:cxnSpLocks/>
          </p:cNvCxnSpPr>
          <p:nvPr/>
        </p:nvCxnSpPr>
        <p:spPr>
          <a:xfrm flipH="1">
            <a:off x="1637368" y="3212976"/>
            <a:ext cx="1971248" cy="15121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>
            <a:cxnSpLocks/>
            <a:stCxn id="5" idx="2"/>
          </p:cNvCxnSpPr>
          <p:nvPr/>
        </p:nvCxnSpPr>
        <p:spPr>
          <a:xfrm>
            <a:off x="2891739" y="1092426"/>
            <a:ext cx="816165" cy="13025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4"/>
          <p:cNvSpPr txBox="1"/>
          <p:nvPr/>
        </p:nvSpPr>
        <p:spPr>
          <a:xfrm>
            <a:off x="2608481" y="2142339"/>
            <a:ext cx="3838105" cy="831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2831858" y="2060848"/>
            <a:ext cx="3510696" cy="44004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uitloven</a:t>
            </a:r>
            <a:endParaRPr lang="nl-NL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380967" y="4643438"/>
            <a:ext cx="5470105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323528" y="4611673"/>
            <a:ext cx="5743569" cy="415727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000" dirty="0">
                <a:latin typeface="Century Gothic" panose="020B0502020202020204" pitchFamily="34" charset="0"/>
                <a:ea typeface="Calibri"/>
                <a:cs typeface="Times New Roman"/>
              </a:rPr>
              <a:t>iemand voordragen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3"/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sp>
        <p:nvSpPr>
          <p:cNvPr id="17" name="Text Box 14"/>
          <p:cNvSpPr txBox="1"/>
          <p:nvPr/>
        </p:nvSpPr>
        <p:spPr>
          <a:xfrm>
            <a:off x="418596" y="2960302"/>
            <a:ext cx="8113844" cy="103853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418595" y="2956985"/>
            <a:ext cx="8113844" cy="44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32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3200" dirty="0">
                <a:latin typeface="Century Gothic" panose="020B0502020202020204" pitchFamily="34" charset="0"/>
                <a:ea typeface="Calibri"/>
                <a:cs typeface="Times New Roman"/>
              </a:rPr>
              <a:t>zeggen dat iemand die iets bijzonders doet een prijs zal krijgen, beloven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3200" dirty="0"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40D532AB-24C9-1DA0-1F74-6A2130FBB61B}"/>
              </a:ext>
            </a:extLst>
          </p:cNvPr>
          <p:cNvSpPr txBox="1"/>
          <p:nvPr/>
        </p:nvSpPr>
        <p:spPr>
          <a:xfrm>
            <a:off x="1013923" y="1077390"/>
            <a:ext cx="2914797" cy="57837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1" name="Tekstvak 2">
            <a:extLst>
              <a:ext uri="{FF2B5EF4-FFF2-40B4-BE49-F238E27FC236}">
                <a16:creationId xmlns:a16="http://schemas.microsoft.com/office/drawing/2014/main" id="{903E48FA-66CB-948C-D0AB-85C60338E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0497" y="1052736"/>
            <a:ext cx="3734073" cy="44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32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winnaar</a:t>
            </a:r>
            <a:endParaRPr lang="nl-NL" sz="1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3" name="Text Box 14">
            <a:extLst>
              <a:ext uri="{FF2B5EF4-FFF2-40B4-BE49-F238E27FC236}">
                <a16:creationId xmlns:a16="http://schemas.microsoft.com/office/drawing/2014/main" id="{E20A074A-4926-E4F4-F8EE-65F53B0EE810}"/>
              </a:ext>
            </a:extLst>
          </p:cNvPr>
          <p:cNvSpPr txBox="1"/>
          <p:nvPr/>
        </p:nvSpPr>
        <p:spPr>
          <a:xfrm>
            <a:off x="384752" y="5245485"/>
            <a:ext cx="8346641" cy="57837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4" name="Tekstvak 2">
            <a:extLst>
              <a:ext uri="{FF2B5EF4-FFF2-40B4-BE49-F238E27FC236}">
                <a16:creationId xmlns:a16="http://schemas.microsoft.com/office/drawing/2014/main" id="{0133E9E1-FCA2-2D9C-9559-4FA73F842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6" y="5220831"/>
            <a:ext cx="8290067" cy="44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32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3200" dirty="0">
                <a:latin typeface="Century Gothic" panose="020B0502020202020204" pitchFamily="34" charset="0"/>
                <a:ea typeface="Calibri"/>
                <a:cs typeface="Times New Roman"/>
              </a:rPr>
              <a:t>een kandidaat voor de prijs voorstellen</a:t>
            </a:r>
            <a:endParaRPr lang="nl-NL" sz="1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8" name="Afbeelding 27" descr="Afbeelding met tekenfilm&#10;&#10;Beschrijving automatisch gegenereerd met gemiddelde betrouwbaarheid">
            <a:extLst>
              <a:ext uri="{FF2B5EF4-FFF2-40B4-BE49-F238E27FC236}">
                <a16:creationId xmlns:a16="http://schemas.microsoft.com/office/drawing/2014/main" id="{8859A7DE-6B8F-8506-7362-36852FF3BA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5" r="12900"/>
          <a:stretch/>
        </p:blipFill>
        <p:spPr>
          <a:xfrm>
            <a:off x="7055141" y="1458104"/>
            <a:ext cx="1466178" cy="1484726"/>
          </a:xfrm>
          <a:prstGeom prst="rect">
            <a:avLst/>
          </a:prstGeom>
        </p:spPr>
      </p:pic>
      <p:pic>
        <p:nvPicPr>
          <p:cNvPr id="30" name="Afbeelding 29" descr="Afbeelding met kop, tekenfilm, illustratie&#10;&#10;Beschrijving automatisch gegenereerd met gemiddelde betrouwbaarheid">
            <a:extLst>
              <a:ext uri="{FF2B5EF4-FFF2-40B4-BE49-F238E27FC236}">
                <a16:creationId xmlns:a16="http://schemas.microsoft.com/office/drawing/2014/main" id="{47E6BE02-333B-A5DC-1FE3-E7F38004B4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365" y="384311"/>
            <a:ext cx="1431724" cy="1073793"/>
          </a:xfrm>
          <a:prstGeom prst="rect">
            <a:avLst/>
          </a:prstGeom>
        </p:spPr>
      </p:pic>
      <p:pic>
        <p:nvPicPr>
          <p:cNvPr id="2048" name="Afbeelding 2047" descr="Afbeelding met persoon, kleding, Menselijk gezicht, glimlach&#10;&#10;Automatisch gegenereerde beschrijving">
            <a:extLst>
              <a:ext uri="{FF2B5EF4-FFF2-40B4-BE49-F238E27FC236}">
                <a16:creationId xmlns:a16="http://schemas.microsoft.com/office/drawing/2014/main" id="{74E99A9B-58FA-7D1E-915D-6938FE6202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257" y="4180638"/>
            <a:ext cx="1524000" cy="101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95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53A896E9-F098-44DA-A15A-0BB6C51751F4}"/>
              </a:ext>
            </a:extLst>
          </p:cNvPr>
          <p:cNvSpPr txBox="1"/>
          <p:nvPr/>
        </p:nvSpPr>
        <p:spPr>
          <a:xfrm>
            <a:off x="32128" y="-65392"/>
            <a:ext cx="914400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sz="7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decennialang</a:t>
            </a:r>
            <a:br>
              <a:rPr lang="nl-NL" sz="8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nl-NL" sz="4800" dirty="0">
                <a:solidFill>
                  <a:prstClr val="black"/>
                </a:solidFill>
                <a:latin typeface="Century Gothic" panose="020B0502020202020204" pitchFamily="34" charset="0"/>
              </a:rPr>
              <a:t>= </a:t>
            </a:r>
            <a:r>
              <a:rPr lang="nl-NL" sz="4400" dirty="0">
                <a:latin typeface="Century Gothic" panose="020B0502020202020204" pitchFamily="34" charset="0"/>
              </a:rPr>
              <a:t>gedurende tientallen jaren</a:t>
            </a:r>
          </a:p>
          <a:p>
            <a:pPr fontAlgn="t"/>
            <a:endParaRPr lang="nl-NL" sz="4400" dirty="0">
              <a:latin typeface="Century Gothic" panose="020B0502020202020204" pitchFamily="34" charset="0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14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36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Ouders vinden de slaapkamer van hun kind rommeliger dan het kind zelf. Ik denk dat dit al </a:t>
            </a:r>
            <a:r>
              <a:rPr lang="nl-NL" sz="2800" i="1" u="sng" dirty="0">
                <a:solidFill>
                  <a:srgbClr val="387038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decennialang</a:t>
            </a:r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zo is. </a:t>
            </a:r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F4732D24-EAC1-1088-AED6-6F16A6FC9937}"/>
              </a:ext>
            </a:extLst>
          </p:cNvPr>
          <p:cNvSpPr txBox="1"/>
          <p:nvPr/>
        </p:nvSpPr>
        <p:spPr>
          <a:xfrm>
            <a:off x="719572" y="2924944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7030A0"/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1984    1994    2004    2014    2024</a:t>
            </a:r>
          </a:p>
        </p:txBody>
      </p:sp>
    </p:spTree>
    <p:extLst>
      <p:ext uri="{BB962C8B-B14F-4D97-AF65-F5344CB8AC3E}">
        <p14:creationId xmlns:p14="http://schemas.microsoft.com/office/powerpoint/2010/main" val="1803106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53A896E9-F098-44DA-A15A-0BB6C51751F4}"/>
              </a:ext>
            </a:extLst>
          </p:cNvPr>
          <p:cNvSpPr txBox="1"/>
          <p:nvPr/>
        </p:nvSpPr>
        <p:spPr>
          <a:xfrm>
            <a:off x="32128" y="-65392"/>
            <a:ext cx="914400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sz="7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overigens</a:t>
            </a:r>
            <a:br>
              <a:rPr lang="nl-NL" sz="8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nl-NL" sz="4800" dirty="0">
                <a:solidFill>
                  <a:prstClr val="black"/>
                </a:solidFill>
                <a:latin typeface="Century Gothic" panose="020B0502020202020204" pitchFamily="34" charset="0"/>
              </a:rPr>
              <a:t>= </a:t>
            </a:r>
            <a:r>
              <a:rPr lang="nl-NL" sz="4400" dirty="0">
                <a:latin typeface="Century Gothic" panose="020B0502020202020204" pitchFamily="34" charset="0"/>
              </a:rPr>
              <a:t>trouwens</a:t>
            </a:r>
          </a:p>
          <a:p>
            <a:pPr fontAlgn="t"/>
            <a:endParaRPr lang="nl-NL" sz="4400" dirty="0">
              <a:latin typeface="Century Gothic" panose="020B0502020202020204" pitchFamily="34" charset="0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14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36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Ik ken </a:t>
            </a:r>
            <a:r>
              <a:rPr lang="nl-NL" sz="2800" i="1" u="sng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overigens</a:t>
            </a:r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 ook geen enkele ouder die “joepie, yes!” roept als ze rommel ziet. </a:t>
            </a:r>
            <a:endParaRPr lang="nl-NL" sz="28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DAF75CD-34BB-1647-C7F4-9B3CD0E67C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5" r="21651"/>
          <a:stretch/>
        </p:blipFill>
        <p:spPr>
          <a:xfrm>
            <a:off x="827584" y="1774676"/>
            <a:ext cx="1728192" cy="2314263"/>
          </a:xfrm>
          <a:prstGeom prst="rect">
            <a:avLst/>
          </a:prstGeom>
        </p:spPr>
      </p:pic>
      <p:pic>
        <p:nvPicPr>
          <p:cNvPr id="3" name="Afbeelding 2" descr="Afbeelding met kleding, jeans, persoon, glimlach&#10;&#10;Automatisch gegenereerde beschrijving">
            <a:extLst>
              <a:ext uri="{FF2B5EF4-FFF2-40B4-BE49-F238E27FC236}">
                <a16:creationId xmlns:a16="http://schemas.microsoft.com/office/drawing/2014/main" id="{A03264EA-BB02-CFBD-B811-85CCE8F748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3" r="56444" b="18835"/>
          <a:stretch/>
        </p:blipFill>
        <p:spPr>
          <a:xfrm>
            <a:off x="4932040" y="692696"/>
            <a:ext cx="2376264" cy="487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59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overigens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4B91581-E0D5-22E6-4A40-936EDEDF84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5" r="21651"/>
          <a:stretch/>
        </p:blipFill>
        <p:spPr>
          <a:xfrm>
            <a:off x="827584" y="1774676"/>
            <a:ext cx="1728192" cy="2314263"/>
          </a:xfrm>
          <a:prstGeom prst="rect">
            <a:avLst/>
          </a:prstGeom>
        </p:spPr>
      </p:pic>
      <p:pic>
        <p:nvPicPr>
          <p:cNvPr id="5" name="Afbeelding 4" descr="Afbeelding met kleding, jeans, persoon, glimlach&#10;&#10;Automatisch gegenereerde beschrijving">
            <a:extLst>
              <a:ext uri="{FF2B5EF4-FFF2-40B4-BE49-F238E27FC236}">
                <a16:creationId xmlns:a16="http://schemas.microsoft.com/office/drawing/2014/main" id="{6ED9AA93-FCA4-D9E1-63E6-0244D1B5BA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3" r="56444" b="18835"/>
          <a:stretch/>
        </p:blipFill>
        <p:spPr>
          <a:xfrm>
            <a:off x="5076056" y="1021321"/>
            <a:ext cx="2376264" cy="487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27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dumpen</a:t>
            </a:r>
          </a:p>
        </p:txBody>
      </p:sp>
      <p:pic>
        <p:nvPicPr>
          <p:cNvPr id="2" name="Afbeelding 1" descr="Afbeelding met gras, buiten, grond&#10;&#10;Automatisch gegenereerde beschrijving">
            <a:extLst>
              <a:ext uri="{FF2B5EF4-FFF2-40B4-BE49-F238E27FC236}">
                <a16:creationId xmlns:a16="http://schemas.microsoft.com/office/drawing/2014/main" id="{BC3F4074-7EE2-DC4B-0830-905DD88CE3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188640"/>
            <a:ext cx="2496278" cy="1872208"/>
          </a:xfrm>
          <a:prstGeom prst="rect">
            <a:avLst/>
          </a:prstGeom>
        </p:spPr>
      </p:pic>
      <p:pic>
        <p:nvPicPr>
          <p:cNvPr id="4" name="Afbeelding 3" descr="Afbeelding met overdekt, bed, muur, meubels&#10;&#10;Automatisch gegenereerde beschrijving">
            <a:extLst>
              <a:ext uri="{FF2B5EF4-FFF2-40B4-BE49-F238E27FC236}">
                <a16:creationId xmlns:a16="http://schemas.microsoft.com/office/drawing/2014/main" id="{EE70EDA1-592A-F450-C9E0-1F5889F3D6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76872"/>
            <a:ext cx="5865114" cy="422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07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in veel gevallen</a:t>
            </a:r>
          </a:p>
        </p:txBody>
      </p:sp>
      <p:pic>
        <p:nvPicPr>
          <p:cNvPr id="3" name="Afbeelding 2" descr="Afbeelding met tekst, handschrift, verbruiksartikelen voor kantoor, briefpapier&#10;&#10;Automatisch gegenereerde beschrijving">
            <a:extLst>
              <a:ext uri="{FF2B5EF4-FFF2-40B4-BE49-F238E27FC236}">
                <a16:creationId xmlns:a16="http://schemas.microsoft.com/office/drawing/2014/main" id="{5EC002D1-F0E2-E33D-8370-B9E3A817A1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87" y="1844824"/>
            <a:ext cx="7660426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67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indienen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4F071CB-2B58-ADCF-9BD6-BA5562769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48" y="1628800"/>
            <a:ext cx="7098704" cy="474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38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zich bevinden</a:t>
            </a:r>
          </a:p>
        </p:txBody>
      </p:sp>
      <p:pic>
        <p:nvPicPr>
          <p:cNvPr id="2" name="Afbeelding 1" descr="Afbeelding met overdekt, bed, muur, meubels&#10;&#10;Automatisch gegenereerde beschrijving">
            <a:extLst>
              <a:ext uri="{FF2B5EF4-FFF2-40B4-BE49-F238E27FC236}">
                <a16:creationId xmlns:a16="http://schemas.microsoft.com/office/drawing/2014/main" id="{FA94A37C-3334-2B76-AF27-2F9AF7A0E7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00808"/>
            <a:ext cx="6624736" cy="4769811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D40B216D-CD84-AF54-AA85-EDEA49EA1A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48200" y1="37750" x2="48200" y2="37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3328">
            <a:off x="244081" y="3654447"/>
            <a:ext cx="2031102" cy="20311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7872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het risico</a:t>
            </a:r>
          </a:p>
        </p:txBody>
      </p:sp>
      <p:pic>
        <p:nvPicPr>
          <p:cNvPr id="2" name="Afbeelding 1" descr="Afbeelding met overdekt, bed, muur, meubels&#10;&#10;Automatisch gegenereerde beschrijving">
            <a:extLst>
              <a:ext uri="{FF2B5EF4-FFF2-40B4-BE49-F238E27FC236}">
                <a16:creationId xmlns:a16="http://schemas.microsoft.com/office/drawing/2014/main" id="{3BD03442-3087-BEAA-2EE7-F5C013189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00808"/>
            <a:ext cx="6624736" cy="4769811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7E31DB01-E8FE-A760-77A8-3AD2BF90B7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48200" y1="37750" x2="48200" y2="37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3328">
            <a:off x="244081" y="3654447"/>
            <a:ext cx="2031102" cy="2031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 descr="Afbeelding met ontwerp&#10;&#10;Beschrijving automatisch gegenereerd met lage betrouwbaarheid">
            <a:extLst>
              <a:ext uri="{FF2B5EF4-FFF2-40B4-BE49-F238E27FC236}">
                <a16:creationId xmlns:a16="http://schemas.microsoft.com/office/drawing/2014/main" id="{BD9CA8D4-B6C8-5392-9F53-18BC7E8D353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15585" r="19288" b="5000"/>
          <a:stretch/>
        </p:blipFill>
        <p:spPr>
          <a:xfrm>
            <a:off x="5652120" y="368659"/>
            <a:ext cx="2981640" cy="266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11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verontreinigd</a:t>
            </a:r>
          </a:p>
        </p:txBody>
      </p:sp>
      <p:pic>
        <p:nvPicPr>
          <p:cNvPr id="3" name="Afbeelding 2" descr="Afbeelding met voedsel, bord, Keukengerei, bakwaren&#10;&#10;Automatisch gegenereerde beschrijving">
            <a:extLst>
              <a:ext uri="{FF2B5EF4-FFF2-40B4-BE49-F238E27FC236}">
                <a16:creationId xmlns:a16="http://schemas.microsoft.com/office/drawing/2014/main" id="{D900741A-B14E-A0F6-5743-3871C7700D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668" y="1869599"/>
            <a:ext cx="6738664" cy="450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4401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2338</TotalTime>
  <Words>808</Words>
  <Application>Microsoft Office PowerPoint</Application>
  <PresentationFormat>Diavoorstelling (4:3)</PresentationFormat>
  <Paragraphs>237</Paragraphs>
  <Slides>22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9" baseType="lpstr">
      <vt:lpstr>ADLaM Display</vt:lpstr>
      <vt:lpstr>Arial</vt:lpstr>
      <vt:lpstr>Calibri</vt:lpstr>
      <vt:lpstr>Century Gothic</vt:lpstr>
      <vt:lpstr>Times New Roman</vt:lpstr>
      <vt:lpstr>Verdana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lastModifiedBy>Routledge, Mandy</cp:lastModifiedBy>
  <cp:revision>492</cp:revision>
  <dcterms:created xsi:type="dcterms:W3CDTF">2021-06-08T06:13:59Z</dcterms:created>
  <dcterms:modified xsi:type="dcterms:W3CDTF">2024-08-27T09:35:28Z</dcterms:modified>
</cp:coreProperties>
</file>