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6" r:id="rId4"/>
    <p:sldId id="1480" r:id="rId5"/>
    <p:sldId id="1460" r:id="rId6"/>
    <p:sldId id="1429" r:id="rId7"/>
    <p:sldId id="1479" r:id="rId8"/>
    <p:sldId id="1478" r:id="rId9"/>
    <p:sldId id="1475" r:id="rId10"/>
    <p:sldId id="1481" r:id="rId11"/>
    <p:sldId id="1482" r:id="rId12"/>
    <p:sldId id="1487" r:id="rId13"/>
    <p:sldId id="934" r:id="rId14"/>
    <p:sldId id="1195" r:id="rId15"/>
    <p:sldId id="1501" r:id="rId16"/>
    <p:sldId id="1495" r:id="rId17"/>
    <p:sldId id="1504" r:id="rId18"/>
    <p:sldId id="263" r:id="rId19"/>
    <p:sldId id="1506" r:id="rId20"/>
    <p:sldId id="1505" r:id="rId21"/>
    <p:sldId id="1491" r:id="rId22"/>
    <p:sldId id="1489" r:id="rId23"/>
    <p:sldId id="1193"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80"/>
            <p14:sldId id="1460"/>
            <p14:sldId id="1429"/>
            <p14:sldId id="1479"/>
            <p14:sldId id="1478"/>
            <p14:sldId id="1475"/>
            <p14:sldId id="1481"/>
            <p14:sldId id="1482"/>
            <p14:sldId id="1487"/>
            <p14:sldId id="934"/>
            <p14:sldId id="1195"/>
            <p14:sldId id="1501"/>
            <p14:sldId id="1495"/>
            <p14:sldId id="1504"/>
            <p14:sldId id="263"/>
            <p14:sldId id="1506"/>
            <p14:sldId id="1505"/>
            <p14:sldId id="1491"/>
            <p14:sldId id="1489"/>
            <p14:sldId id="11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3" d="100"/>
          <a:sy n="63" d="100"/>
        </p:scale>
        <p:origin x="171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27-8-2024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27-8-2024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bodem: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grond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overhebben: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 veel hebben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dumpen: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ergens anders weggooien om ervan af te zijn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deskundige: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die veel van iets weet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ontploffen: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een klap uit elkaar springen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schade: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dat wat kapot 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opgave: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je moet doen of maken, de taak</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gewicht: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hoeveel iets weegt, hoe zwaar iets 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natuurvriendelijk: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slecht voor planten en dieren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bekendmaken: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laten weten, vertellen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98745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28419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27-8-2024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27-8-2024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2.png"/><Relationship Id="rId5" Type="http://schemas.openxmlformats.org/officeDocument/2006/relationships/image" Target="../media/image39.png"/><Relationship Id="rId10" Type="http://schemas.microsoft.com/office/2007/relationships/hdphoto" Target="../media/hdphoto4.wdp"/><Relationship Id="rId4" Type="http://schemas.openxmlformats.org/officeDocument/2006/relationships/image" Target="../media/image38.jpe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Ik maakte in de zomervakantie een wandeling bij de zee. Ik zag op het strand veel aangespoelde dingen: een stuk visnet bijvoorbeeld. Dat heeft een schip verloren. Maar ook lege blikjes cola en lege zakjes chips. Die zijn </a:t>
            </a:r>
            <a:r>
              <a:rPr lang="nl-NL" sz="2000" b="1" u="sng" dirty="0">
                <a:ea typeface="Times New Roman" panose="02020603050405020304" pitchFamily="18" charset="0"/>
                <a:cs typeface="Arial" panose="020B0604020202020204" pitchFamily="34" charset="0"/>
              </a:rPr>
              <a:t>gedumpt</a:t>
            </a:r>
            <a:r>
              <a:rPr lang="nl-NL" sz="2000" dirty="0">
                <a:ea typeface="Times New Roman" panose="02020603050405020304" pitchFamily="18" charset="0"/>
                <a:cs typeface="Arial" panose="020B0604020202020204" pitchFamily="34" charset="0"/>
              </a:rPr>
              <a:t> door mensen. Ze zijn </a:t>
            </a:r>
            <a:r>
              <a:rPr lang="nl-NL" sz="2000" b="1" i="1" dirty="0">
                <a:ea typeface="Times New Roman" panose="02020603050405020304" pitchFamily="18" charset="0"/>
                <a:cs typeface="Arial" panose="020B0604020202020204" pitchFamily="34" charset="0"/>
              </a:rPr>
              <a:t>ergens anders weggegooid om ervan af te zijn</a:t>
            </a:r>
            <a:r>
              <a:rPr lang="nl-NL" sz="2000" dirty="0">
                <a:ea typeface="Times New Roman" panose="02020603050405020304" pitchFamily="18" charset="0"/>
                <a:cs typeface="Arial" panose="020B0604020202020204" pitchFamily="34" charset="0"/>
              </a:rPr>
              <a:t>. Ik kan daar zo boos om worden hè. Die mensen vinden het een te grote </a:t>
            </a:r>
            <a:r>
              <a:rPr lang="nl-NL" sz="2000" b="1" u="sng" dirty="0">
                <a:ea typeface="Times New Roman" panose="02020603050405020304" pitchFamily="18" charset="0"/>
                <a:cs typeface="Arial" panose="020B0604020202020204" pitchFamily="34" charset="0"/>
              </a:rPr>
              <a:t>opgave</a:t>
            </a:r>
            <a:r>
              <a:rPr lang="nl-NL" sz="2000" dirty="0">
                <a:ea typeface="Times New Roman" panose="02020603050405020304" pitchFamily="18" charset="0"/>
                <a:cs typeface="Arial" panose="020B0604020202020204" pitchFamily="34" charset="0"/>
              </a:rPr>
              <a:t> om het even in de prullenbak te doen of mee naar huis te nemen. De opgave betekent </a:t>
            </a:r>
            <a:r>
              <a:rPr lang="nl-NL" sz="2000" b="1" i="1" dirty="0">
                <a:ea typeface="Times New Roman" panose="02020603050405020304" pitchFamily="18" charset="0"/>
                <a:cs typeface="Arial" panose="020B0604020202020204" pitchFamily="34" charset="0"/>
              </a:rPr>
              <a:t>iets wat je moet doen of maken, de taak</a:t>
            </a:r>
            <a:r>
              <a:rPr lang="nl-NL" sz="2000" dirty="0">
                <a:ea typeface="Times New Roman" panose="02020603050405020304" pitchFamily="18" charset="0"/>
                <a:cs typeface="Arial" panose="020B0604020202020204" pitchFamily="34" charset="0"/>
              </a:rPr>
              <a:t>. Nu lag dat op het strand en kon ik het meenemen en in de prullenbak doen. Maar op </a:t>
            </a:r>
            <a:r>
              <a:rPr lang="nl-NL" sz="2000" b="1" u="sng" dirty="0">
                <a:ea typeface="Times New Roman" panose="02020603050405020304" pitchFamily="18" charset="0"/>
                <a:cs typeface="Arial" panose="020B0604020202020204" pitchFamily="34" charset="0"/>
              </a:rPr>
              <a:t>de bodem</a:t>
            </a:r>
            <a:r>
              <a:rPr lang="nl-NL" sz="2000" dirty="0">
                <a:ea typeface="Times New Roman" panose="02020603050405020304" pitchFamily="18" charset="0"/>
                <a:cs typeface="Arial" panose="020B0604020202020204" pitchFamily="34" charset="0"/>
              </a:rPr>
              <a:t> of op </a:t>
            </a:r>
            <a:r>
              <a:rPr lang="nl-NL" sz="2000" b="1" i="1" dirty="0">
                <a:ea typeface="Times New Roman" panose="02020603050405020304" pitchFamily="18" charset="0"/>
                <a:cs typeface="Arial" panose="020B0604020202020204" pitchFamily="34" charset="0"/>
              </a:rPr>
              <a:t>de grond</a:t>
            </a:r>
            <a:r>
              <a:rPr lang="nl-NL" sz="2000" dirty="0">
                <a:ea typeface="Times New Roman" panose="02020603050405020304" pitchFamily="18" charset="0"/>
                <a:cs typeface="Arial" panose="020B0604020202020204" pitchFamily="34" charset="0"/>
              </a:rPr>
              <a:t> van de zee ligt óók heel veel troep. En dat kan ik niet meenemen. Dat maakt de natuur onder water kapot. </a:t>
            </a:r>
            <a:r>
              <a:rPr lang="nl-NL" sz="2000" b="1" u="sng" dirty="0">
                <a:ea typeface="Times New Roman" panose="02020603050405020304" pitchFamily="18" charset="0"/>
                <a:cs typeface="Arial" panose="020B0604020202020204" pitchFamily="34" charset="0"/>
              </a:rPr>
              <a:t>Deskundigen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iemand die veel van iets weet</a:t>
            </a:r>
            <a:r>
              <a:rPr lang="nl-NL" sz="2000" dirty="0">
                <a:ea typeface="Times New Roman" panose="02020603050405020304" pitchFamily="18" charset="0"/>
                <a:cs typeface="Arial" panose="020B0604020202020204" pitchFamily="34" charset="0"/>
              </a:rPr>
              <a:t>) van de zee vertellen elk jaar over deze </a:t>
            </a:r>
            <a:r>
              <a:rPr lang="nl-NL" sz="2000" b="1" u="sng" dirty="0">
                <a:ea typeface="Times New Roman" panose="02020603050405020304" pitchFamily="18" charset="0"/>
                <a:cs typeface="Arial" panose="020B0604020202020204" pitchFamily="34" charset="0"/>
              </a:rPr>
              <a:t>schade</a:t>
            </a:r>
            <a:r>
              <a:rPr lang="nl-NL" sz="2000" dirty="0">
                <a:ea typeface="Times New Roman" panose="02020603050405020304" pitchFamily="18" charset="0"/>
                <a:cs typeface="Arial" panose="020B0604020202020204" pitchFamily="34" charset="0"/>
              </a:rPr>
              <a:t>. Ze vertellen over </a:t>
            </a:r>
            <a:r>
              <a:rPr lang="nl-NL" sz="2000" b="1" i="1" dirty="0">
                <a:ea typeface="Times New Roman" panose="02020603050405020304" pitchFamily="18" charset="0"/>
                <a:cs typeface="Arial" panose="020B0604020202020204" pitchFamily="34" charset="0"/>
              </a:rPr>
              <a:t>dat wat kapot is</a:t>
            </a:r>
            <a:r>
              <a:rPr lang="nl-NL" sz="2000" dirty="0">
                <a:ea typeface="Times New Roman" panose="02020603050405020304" pitchFamily="18" charset="0"/>
                <a:cs typeface="Arial" panose="020B0604020202020204" pitchFamily="34" charset="0"/>
              </a:rPr>
              <a:t>. Ballonnen bijvoorbeeld. Heel mooi om die los te laten. Maar als ze hoog in de lucht zijn </a:t>
            </a:r>
            <a:r>
              <a:rPr lang="nl-NL" sz="2000" b="1" u="sng" dirty="0">
                <a:ea typeface="Times New Roman" panose="02020603050405020304" pitchFamily="18" charset="0"/>
                <a:cs typeface="Arial" panose="020B0604020202020204" pitchFamily="34" charset="0"/>
              </a:rPr>
              <a:t>ontploffen</a:t>
            </a:r>
            <a:r>
              <a:rPr lang="nl-NL" sz="2000" dirty="0">
                <a:ea typeface="Times New Roman" panose="02020603050405020304" pitchFamily="18" charset="0"/>
                <a:cs typeface="Arial" panose="020B0604020202020204" pitchFamily="34" charset="0"/>
              </a:rPr>
              <a:t> ze. Ontploffen betekent </a:t>
            </a:r>
            <a:r>
              <a:rPr lang="nl-NL" sz="2000" b="1" i="1" dirty="0">
                <a:ea typeface="Times New Roman" panose="02020603050405020304" pitchFamily="18" charset="0"/>
                <a:cs typeface="Arial" panose="020B0604020202020204" pitchFamily="34" charset="0"/>
              </a:rPr>
              <a:t>met een klap uit elkaar springen</a:t>
            </a:r>
            <a:r>
              <a:rPr lang="nl-NL" sz="2000" dirty="0">
                <a:ea typeface="Times New Roman" panose="02020603050405020304" pitchFamily="18" charset="0"/>
                <a:cs typeface="Arial" panose="020B0604020202020204" pitchFamily="34" charset="0"/>
              </a:rPr>
              <a:t>. En dan vallen ze naar beneden en vallen ze in de zee. Als ik ga wandelen in de natuur, neem ik altijd een klein vuilniszakje mee. Of een tasje van de winkel die ik </a:t>
            </a:r>
            <a:r>
              <a:rPr lang="nl-NL" sz="2000" b="1" u="sng" dirty="0">
                <a:ea typeface="Times New Roman" panose="02020603050405020304" pitchFamily="18" charset="0"/>
                <a:cs typeface="Arial" panose="020B0604020202020204" pitchFamily="34" charset="0"/>
              </a:rPr>
              <a:t>overheb</a:t>
            </a:r>
            <a:r>
              <a:rPr lang="nl-NL" sz="2000" dirty="0">
                <a:ea typeface="Times New Roman" panose="02020603050405020304" pitchFamily="18" charset="0"/>
                <a:cs typeface="Arial" panose="020B0604020202020204" pitchFamily="34" charset="0"/>
              </a:rPr>
              <a:t>. Waar ik </a:t>
            </a:r>
            <a:r>
              <a:rPr lang="nl-NL" sz="2000" b="1" i="1" dirty="0">
                <a:ea typeface="Times New Roman" panose="02020603050405020304" pitchFamily="18" charset="0"/>
                <a:cs typeface="Arial" panose="020B0604020202020204" pitchFamily="34" charset="0"/>
              </a:rPr>
              <a:t>te veel van heb</a:t>
            </a:r>
            <a:r>
              <a:rPr lang="nl-NL" sz="2000" dirty="0">
                <a:ea typeface="Times New Roman" panose="02020603050405020304" pitchFamily="18" charset="0"/>
                <a:cs typeface="Arial" panose="020B0604020202020204" pitchFamily="34" charset="0"/>
              </a:rPr>
              <a:t>. Daar stop ik dan al het afval in dat ik in de natuur tegenkom. </a:t>
            </a:r>
            <a:r>
              <a:rPr lang="nl-NL" sz="2000" b="1" u="sng" dirty="0">
                <a:ea typeface="Times New Roman" panose="02020603050405020304" pitchFamily="18" charset="0"/>
                <a:cs typeface="Arial" panose="020B0604020202020204" pitchFamily="34" charset="0"/>
              </a:rPr>
              <a:t>Het gewicht</a:t>
            </a:r>
            <a:r>
              <a:rPr lang="nl-NL" sz="2000" dirty="0">
                <a:ea typeface="Times New Roman" panose="02020603050405020304" pitchFamily="18" charset="0"/>
                <a:cs typeface="Arial" panose="020B0604020202020204" pitchFamily="34" charset="0"/>
              </a:rPr>
              <a:t> van dat vuilniszakje is als ik thuiskom vaak best wel hoog! Het gewicht betekent </a:t>
            </a:r>
            <a:r>
              <a:rPr lang="nl-NL" sz="2000" b="1" i="1" dirty="0">
                <a:ea typeface="Times New Roman" panose="02020603050405020304" pitchFamily="18" charset="0"/>
                <a:cs typeface="Arial" panose="020B0604020202020204" pitchFamily="34" charset="0"/>
              </a:rPr>
              <a:t>hoeveel iets weegt, hoe zwaar iets is</a:t>
            </a:r>
            <a:r>
              <a:rPr lang="nl-NL" sz="2000" dirty="0">
                <a:ea typeface="Times New Roman" panose="02020603050405020304" pitchFamily="18" charset="0"/>
                <a:cs typeface="Arial" panose="020B0604020202020204" pitchFamily="34" charset="0"/>
              </a:rPr>
              <a:t>. Ik heb vuilniszakjes die eruit zien als plastic maar niet van plastic zijn! Het zijn </a:t>
            </a:r>
            <a:r>
              <a:rPr lang="nl-NL" sz="2000" b="1" u="sng" dirty="0">
                <a:ea typeface="Times New Roman" panose="02020603050405020304" pitchFamily="18" charset="0"/>
                <a:cs typeface="Arial" panose="020B0604020202020204" pitchFamily="34" charset="0"/>
              </a:rPr>
              <a:t>natuurvriendelijke</a:t>
            </a:r>
            <a:r>
              <a:rPr lang="nl-NL" sz="2000" dirty="0">
                <a:ea typeface="Times New Roman" panose="02020603050405020304" pitchFamily="18" charset="0"/>
                <a:cs typeface="Arial" panose="020B0604020202020204" pitchFamily="34" charset="0"/>
              </a:rPr>
              <a:t> vuilniszakjes. Dus zakjes die </a:t>
            </a:r>
            <a:r>
              <a:rPr lang="nl-NL" sz="2000" b="1" i="1" dirty="0">
                <a:ea typeface="Times New Roman" panose="02020603050405020304" pitchFamily="18" charset="0"/>
                <a:cs typeface="Arial" panose="020B0604020202020204" pitchFamily="34" charset="0"/>
              </a:rPr>
              <a:t>niet slecht voor planten en dieren</a:t>
            </a:r>
            <a:r>
              <a:rPr lang="nl-NL" sz="2000" dirty="0">
                <a:ea typeface="Times New Roman" panose="02020603050405020304" pitchFamily="18" charset="0"/>
                <a:cs typeface="Arial" panose="020B0604020202020204" pitchFamily="34" charset="0"/>
              </a:rPr>
              <a:t> zijn! Toen </a:t>
            </a:r>
            <a:r>
              <a:rPr lang="nl-NL" sz="2000" b="1" u="sng" dirty="0">
                <a:ea typeface="Times New Roman" panose="02020603050405020304" pitchFamily="18" charset="0"/>
                <a:cs typeface="Arial" panose="020B0604020202020204" pitchFamily="34" charset="0"/>
              </a:rPr>
              <a:t>bekend werd</a:t>
            </a:r>
            <a:r>
              <a:rPr lang="nl-NL" sz="2000" dirty="0">
                <a:ea typeface="Times New Roman" panose="02020603050405020304" pitchFamily="18" charset="0"/>
                <a:cs typeface="Arial" panose="020B0604020202020204" pitchFamily="34" charset="0"/>
              </a:rPr>
              <a:t> gemaakt of </a:t>
            </a:r>
            <a:r>
              <a:rPr lang="nl-NL" sz="2000" b="1" i="1" dirty="0">
                <a:ea typeface="Times New Roman" panose="02020603050405020304" pitchFamily="18" charset="0"/>
                <a:cs typeface="Arial" panose="020B0604020202020204" pitchFamily="34" charset="0"/>
              </a:rPr>
              <a:t>laten weten, verteld</a:t>
            </a:r>
            <a:r>
              <a:rPr lang="nl-NL" sz="2000" dirty="0">
                <a:ea typeface="Times New Roman" panose="02020603050405020304" pitchFamily="18" charset="0"/>
                <a:cs typeface="Arial" panose="020B0604020202020204" pitchFamily="34" charset="0"/>
              </a:rPr>
              <a:t>, dat die bestaan, ben ik gelijk die natuurvriendelijke vuilniszakjes gaan gebruiken. Gebruiken jullie al natuurvriendelijke zakjes?  </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gewicht</a:t>
            </a:r>
          </a:p>
        </p:txBody>
      </p:sp>
      <p:pic>
        <p:nvPicPr>
          <p:cNvPr id="3" name="Afbeelding 2" descr="Afbeelding met tekst, schaal, persoon, overdekt&#10;&#10;Automatisch gegenereerde beschrijving">
            <a:extLst>
              <a:ext uri="{FF2B5EF4-FFF2-40B4-BE49-F238E27FC236}">
                <a16:creationId xmlns:a16="http://schemas.microsoft.com/office/drawing/2014/main" id="{9148560F-C61A-7505-A58A-9F95F3909C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2060848"/>
            <a:ext cx="6192688" cy="413671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natuurvriendelijk</a:t>
            </a:r>
          </a:p>
        </p:txBody>
      </p:sp>
      <p:pic>
        <p:nvPicPr>
          <p:cNvPr id="3" name="Afbeelding 2" descr="Afbeelding met boom, persoon, buitenshuis, vinger&#10;&#10;Automatisch gegenereerde beschrijving">
            <a:extLst>
              <a:ext uri="{FF2B5EF4-FFF2-40B4-BE49-F238E27FC236}">
                <a16:creationId xmlns:a16="http://schemas.microsoft.com/office/drawing/2014/main" id="{9DE359C9-C7E7-2E4C-CD8F-FBFE00580A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628800"/>
            <a:ext cx="6791172" cy="453650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bekendmaken</a:t>
            </a:r>
          </a:p>
        </p:txBody>
      </p:sp>
      <p:pic>
        <p:nvPicPr>
          <p:cNvPr id="3" name="Afbeelding 2" descr="Afbeelding met kleding, Menselijk gezicht, persoon, ballon&#10;&#10;Automatisch gegenereerde beschrijving">
            <a:extLst>
              <a:ext uri="{FF2B5EF4-FFF2-40B4-BE49-F238E27FC236}">
                <a16:creationId xmlns:a16="http://schemas.microsoft.com/office/drawing/2014/main" id="{8F2E490C-B38D-4329-FE6A-551072C793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322" y="1434132"/>
            <a:ext cx="8037356" cy="5368955"/>
          </a:xfrm>
          <a:prstGeom prst="rect">
            <a:avLst/>
          </a:prstGeom>
        </p:spPr>
      </p:pic>
      <p:sp>
        <p:nvSpPr>
          <p:cNvPr id="4" name="Tekstvak 3">
            <a:extLst>
              <a:ext uri="{FF2B5EF4-FFF2-40B4-BE49-F238E27FC236}">
                <a16:creationId xmlns:a16="http://schemas.microsoft.com/office/drawing/2014/main" id="{56B9FC27-E547-9F26-BF94-55E6B4F0D432}"/>
              </a:ext>
            </a:extLst>
          </p:cNvPr>
          <p:cNvSpPr txBox="1"/>
          <p:nvPr/>
        </p:nvSpPr>
        <p:spPr>
          <a:xfrm rot="1497017">
            <a:off x="4638917" y="2337847"/>
            <a:ext cx="2448272" cy="646331"/>
          </a:xfrm>
          <a:prstGeom prst="rect">
            <a:avLst/>
          </a:prstGeom>
          <a:noFill/>
        </p:spPr>
        <p:txBody>
          <a:bodyPr wrap="square" rtlCol="0">
            <a:spAutoFit/>
          </a:bodyPr>
          <a:lstStyle/>
          <a:p>
            <a:r>
              <a:rPr lang="nl-NL" dirty="0"/>
              <a:t>Deze zakjes zijn natuurvriendelijk!! </a:t>
            </a:r>
          </a:p>
        </p:txBody>
      </p:sp>
    </p:spTree>
    <p:extLst>
      <p:ext uri="{BB962C8B-B14F-4D97-AF65-F5344CB8AC3E}">
        <p14:creationId xmlns:p14="http://schemas.microsoft.com/office/powerpoint/2010/main" val="185656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0" y="470942"/>
            <a:ext cx="47160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 deskundige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de leek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veel van iets weet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1600" dirty="0">
                <a:effectLst/>
                <a:latin typeface="Century Gothic" panose="020B0502020202020204" pitchFamily="34" charset="0"/>
                <a:ea typeface="Calibri"/>
                <a:cs typeface="Times New Roman"/>
              </a:rPr>
              <a:t> </a:t>
            </a:r>
          </a:p>
          <a:p>
            <a:pPr algn="ctr">
              <a:lnSpc>
                <a:spcPct val="107000"/>
              </a:lnSpc>
            </a:pPr>
            <a:r>
              <a:rPr lang="nl-NL" sz="2400" i="1" dirty="0">
                <a:solidFill>
                  <a:srgbClr val="387038"/>
                </a:solidFill>
                <a:latin typeface="Century Gothic" panose="020B0502020202020204" pitchFamily="34" charset="0"/>
                <a:ea typeface="Calibri"/>
                <a:cs typeface="Times New Roman"/>
              </a:rPr>
              <a:t>Hij is een </a:t>
            </a:r>
            <a:r>
              <a:rPr lang="nl-NL" sz="2400" i="1" u="sng" dirty="0">
                <a:solidFill>
                  <a:srgbClr val="387038"/>
                </a:solidFill>
                <a:latin typeface="Century Gothic" panose="020B0502020202020204" pitchFamily="34" charset="0"/>
                <a:ea typeface="Calibri"/>
                <a:cs typeface="Times New Roman"/>
              </a:rPr>
              <a:t>deskundige</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niet veel weet van een bepaald onderwerp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a:t>
            </a:r>
            <a:r>
              <a:rPr lang="nl-NL" sz="2400" i="1" u="sng" dirty="0">
                <a:solidFill>
                  <a:srgbClr val="387038"/>
                </a:solidFill>
                <a:latin typeface="Century Gothic" panose="020B0502020202020204" pitchFamily="34" charset="0"/>
                <a:ea typeface="Calibri"/>
                <a:cs typeface="Times New Roman"/>
              </a:rPr>
              <a:t>leek</a:t>
            </a:r>
            <a:r>
              <a:rPr lang="nl-NL" sz="2400" i="1" dirty="0">
                <a:solidFill>
                  <a:srgbClr val="387038"/>
                </a:solidFill>
                <a:latin typeface="Century Gothic" panose="020B0502020202020204" pitchFamily="34" charset="0"/>
                <a:ea typeface="Calibri"/>
                <a:cs typeface="Times New Roman"/>
              </a:rPr>
              <a:t> weet niets van kunst.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5363" name="Picture 3" descr="C:\Users\Kosterm\Downloads\shutterstock_170425604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8034" y="3088833"/>
            <a:ext cx="3232398" cy="215924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602C3111-E31F-3C49-51B4-55B0379E82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375" y="2815358"/>
            <a:ext cx="3743954" cy="2159242"/>
          </a:xfrm>
          <a:prstGeom prst="rect">
            <a:avLst/>
          </a:prstGeom>
        </p:spPr>
      </p:pic>
    </p:spTree>
    <p:extLst>
      <p:ext uri="{BB962C8B-B14F-4D97-AF65-F5344CB8AC3E}">
        <p14:creationId xmlns:p14="http://schemas.microsoft.com/office/powerpoint/2010/main" val="275640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3806" y="473394"/>
            <a:ext cx="46085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bekendmaken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770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geheim houden</a:t>
            </a:r>
            <a:endParaRPr lang="nl-NL" sz="4400" b="1" dirty="0">
              <a:solidFill>
                <a:srgbClr val="387038"/>
              </a:solidFill>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287291"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laten weten, vertellen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vrouw </a:t>
            </a:r>
            <a:r>
              <a:rPr lang="nl-NL" sz="2400" i="1" u="sng" dirty="0">
                <a:solidFill>
                  <a:srgbClr val="387038"/>
                </a:solidFill>
                <a:latin typeface="Century Gothic" panose="020B0502020202020204" pitchFamily="34" charset="0"/>
                <a:ea typeface="Calibri"/>
                <a:cs typeface="Times New Roman"/>
              </a:rPr>
              <a:t>maakte bekend</a:t>
            </a:r>
            <a:r>
              <a:rPr lang="nl-NL" sz="2400" i="1" dirty="0">
                <a:solidFill>
                  <a:srgbClr val="387038"/>
                </a:solidFill>
                <a:latin typeface="Century Gothic" panose="020B0502020202020204" pitchFamily="34" charset="0"/>
                <a:ea typeface="Calibri"/>
                <a:cs typeface="Times New Roman"/>
              </a:rPr>
              <a:t> dat er natuurvriendelijke zakjes te koop zijn.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533554"/>
            <a:ext cx="4248472" cy="47690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verzwijgen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vrouw </a:t>
            </a:r>
            <a:r>
              <a:rPr lang="nl-NL" sz="2400" i="1" u="sng" dirty="0">
                <a:solidFill>
                  <a:srgbClr val="387038"/>
                </a:solidFill>
                <a:effectLst/>
                <a:latin typeface="Century Gothic" panose="020B0502020202020204" pitchFamily="34" charset="0"/>
                <a:ea typeface="Calibri"/>
                <a:cs typeface="Times New Roman"/>
              </a:rPr>
              <a:t>houdt geheim </a:t>
            </a:r>
            <a:r>
              <a:rPr lang="nl-NL" sz="2400" i="1" dirty="0">
                <a:solidFill>
                  <a:srgbClr val="387038"/>
                </a:solidFill>
                <a:effectLst/>
                <a:latin typeface="Century Gothic" panose="020B0502020202020204" pitchFamily="34" charset="0"/>
                <a:ea typeface="Calibri"/>
                <a:cs typeface="Times New Roman"/>
              </a:rPr>
              <a:t>dat ze nog steeds natuuronvriendelijke zakjes gebruikt.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Menselijk gezicht, persoon, kleding, Jheri-krullen&#10;&#10;Automatisch gegenereerde beschrijving">
            <a:extLst>
              <a:ext uri="{FF2B5EF4-FFF2-40B4-BE49-F238E27FC236}">
                <a16:creationId xmlns:a16="http://schemas.microsoft.com/office/drawing/2014/main" id="{B073AAE0-64AB-EE54-B653-82AC497D0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2164" y="2173256"/>
            <a:ext cx="3539663" cy="2220479"/>
          </a:xfrm>
          <a:prstGeom prst="rect">
            <a:avLst/>
          </a:prstGeom>
        </p:spPr>
      </p:pic>
      <p:pic>
        <p:nvPicPr>
          <p:cNvPr id="3" name="Afbeelding 2">
            <a:extLst>
              <a:ext uri="{FF2B5EF4-FFF2-40B4-BE49-F238E27FC236}">
                <a16:creationId xmlns:a16="http://schemas.microsoft.com/office/drawing/2014/main" id="{BEE014C4-D10C-A709-EB7B-B480302B3B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9827" y="2279474"/>
            <a:ext cx="2664298" cy="2008042"/>
          </a:xfrm>
          <a:prstGeom prst="rect">
            <a:avLst/>
          </a:prstGeom>
        </p:spPr>
      </p:pic>
    </p:spTree>
    <p:extLst>
      <p:ext uri="{BB962C8B-B14F-4D97-AF65-F5344CB8AC3E}">
        <p14:creationId xmlns:p14="http://schemas.microsoft.com/office/powerpoint/2010/main" val="162984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recyclen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dumpen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grondstoffen terugwinnen uit oude producten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is beter om je afval te </a:t>
            </a:r>
            <a:r>
              <a:rPr lang="nl-NL" sz="2400" i="1" u="sng" dirty="0">
                <a:solidFill>
                  <a:srgbClr val="387038"/>
                </a:solidFill>
                <a:latin typeface="Century Gothic" panose="020B0502020202020204" pitchFamily="34" charset="0"/>
                <a:ea typeface="Calibri"/>
                <a:cs typeface="Times New Roman"/>
              </a:rPr>
              <a:t>recyclen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ergens anders weggooien om ervanaf te zijn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90000"/>
              </a:lnSpc>
            </a:pPr>
            <a:r>
              <a:rPr lang="nl-NL" sz="2400" i="1" dirty="0">
                <a:solidFill>
                  <a:srgbClr val="387038"/>
                </a:solidFill>
                <a:effectLst/>
                <a:latin typeface="Century Gothic" panose="020B0502020202020204" pitchFamily="34" charset="0"/>
                <a:ea typeface="Calibri"/>
                <a:cs typeface="Times New Roman"/>
              </a:rPr>
              <a:t>Er wordt nog elke dag afval in de natuur </a:t>
            </a:r>
            <a:r>
              <a:rPr lang="nl-NL" sz="2400" i="1" u="sng" dirty="0">
                <a:solidFill>
                  <a:srgbClr val="387038"/>
                </a:solidFill>
                <a:effectLst/>
                <a:latin typeface="Century Gothic" panose="020B0502020202020204" pitchFamily="34" charset="0"/>
                <a:ea typeface="Calibri"/>
                <a:cs typeface="Times New Roman"/>
              </a:rPr>
              <a:t>gedumpt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gras, buiten, grond&#10;&#10;Automatisch gegenereerde beschrijving">
            <a:extLst>
              <a:ext uri="{FF2B5EF4-FFF2-40B4-BE49-F238E27FC236}">
                <a16:creationId xmlns:a16="http://schemas.microsoft.com/office/drawing/2014/main" id="{22290E38-A44E-41F0-BB34-7EF48A9E98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7" y="3009550"/>
            <a:ext cx="2736304" cy="2052227"/>
          </a:xfrm>
          <a:prstGeom prst="rect">
            <a:avLst/>
          </a:prstGeom>
        </p:spPr>
      </p:pic>
      <p:pic>
        <p:nvPicPr>
          <p:cNvPr id="3" name="Afbeelding 2" descr="Afbeelding met speelgoed, verschillende&#10;&#10;Automatisch gegenereerde beschrijving">
            <a:extLst>
              <a:ext uri="{FF2B5EF4-FFF2-40B4-BE49-F238E27FC236}">
                <a16:creationId xmlns:a16="http://schemas.microsoft.com/office/drawing/2014/main" id="{182AE81A-F8E7-46A8-AC9D-9148CBDB14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027" y="3148609"/>
            <a:ext cx="3077964" cy="2056080"/>
          </a:xfrm>
          <a:prstGeom prst="rect">
            <a:avLst/>
          </a:prstGeom>
        </p:spPr>
      </p:pic>
    </p:spTree>
    <p:extLst>
      <p:ext uri="{BB962C8B-B14F-4D97-AF65-F5344CB8AC3E}">
        <p14:creationId xmlns:p14="http://schemas.microsoft.com/office/powerpoint/2010/main" val="358956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overhebben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missen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veel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Als ik ga winkelen gebruik ik tasjes die ik </a:t>
            </a:r>
            <a:r>
              <a:rPr lang="nl-NL" sz="2400" i="1" u="sng" dirty="0">
                <a:solidFill>
                  <a:srgbClr val="387038"/>
                </a:solidFill>
                <a:latin typeface="Century Gothic" panose="020B0502020202020204" pitchFamily="34" charset="0"/>
                <a:ea typeface="Calibri"/>
                <a:cs typeface="Times New Roman"/>
              </a:rPr>
              <a:t>overheb</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 weinig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a:t>
            </a:r>
            <a:r>
              <a:rPr lang="nl-NL" sz="2400" i="1" u="sng" dirty="0">
                <a:solidFill>
                  <a:srgbClr val="387038"/>
                </a:solidFill>
                <a:effectLst/>
                <a:latin typeface="Century Gothic" panose="020B0502020202020204" pitchFamily="34" charset="0"/>
                <a:ea typeface="Calibri"/>
                <a:cs typeface="Times New Roman"/>
              </a:rPr>
              <a:t>missen</a:t>
            </a:r>
            <a:r>
              <a:rPr lang="nl-NL" sz="2400" i="1" dirty="0">
                <a:solidFill>
                  <a:srgbClr val="387038"/>
                </a:solidFill>
                <a:effectLst/>
                <a:latin typeface="Century Gothic" panose="020B0502020202020204" pitchFamily="34" charset="0"/>
                <a:ea typeface="Calibri"/>
                <a:cs typeface="Times New Roman"/>
              </a:rPr>
              <a:t> twee papiertjes van 20 euro uit zijn portemonnee.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speelgoed&#10;&#10;Beschrijving automatisch gegenereerd met lage betrouwbaarheid">
            <a:extLst>
              <a:ext uri="{FF2B5EF4-FFF2-40B4-BE49-F238E27FC236}">
                <a16:creationId xmlns:a16="http://schemas.microsoft.com/office/drawing/2014/main" id="{C40477E8-D306-C5C2-1BD0-3F429A5EA0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789" y="2147114"/>
            <a:ext cx="3960440" cy="2970156"/>
          </a:xfrm>
          <a:prstGeom prst="rect">
            <a:avLst/>
          </a:prstGeom>
        </p:spPr>
      </p:pic>
      <p:pic>
        <p:nvPicPr>
          <p:cNvPr id="4" name="Afbeelding 3" descr="Afbeelding met kleding, persoon, person, staan&#10;&#10;Automatisch gegenereerde beschrijving">
            <a:extLst>
              <a:ext uri="{FF2B5EF4-FFF2-40B4-BE49-F238E27FC236}">
                <a16:creationId xmlns:a16="http://schemas.microsoft.com/office/drawing/2014/main" id="{F1F0C273-460F-95C4-FE93-4FBFD9ED54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299486"/>
            <a:ext cx="3600400" cy="2405068"/>
          </a:xfrm>
          <a:prstGeom prst="rect">
            <a:avLst/>
          </a:prstGeom>
        </p:spPr>
      </p:pic>
    </p:spTree>
    <p:extLst>
      <p:ext uri="{BB962C8B-B14F-4D97-AF65-F5344CB8AC3E}">
        <p14:creationId xmlns:p14="http://schemas.microsoft.com/office/powerpoint/2010/main" val="202570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natuur-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6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natuur-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slecht voor planten en dieren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zijn </a:t>
            </a:r>
            <a:r>
              <a:rPr lang="nl-NL" sz="2400" i="1" u="sng" dirty="0">
                <a:solidFill>
                  <a:srgbClr val="387038"/>
                </a:solidFill>
                <a:latin typeface="Century Gothic" panose="020B0502020202020204" pitchFamily="34" charset="0"/>
                <a:ea typeface="Calibri"/>
                <a:cs typeface="Times New Roman"/>
              </a:rPr>
              <a:t>natuurvriendelijke</a:t>
            </a:r>
            <a:r>
              <a:rPr lang="nl-NL" sz="2400" i="1" dirty="0">
                <a:solidFill>
                  <a:srgbClr val="387038"/>
                </a:solidFill>
                <a:latin typeface="Century Gothic" panose="020B0502020202020204" pitchFamily="34" charset="0"/>
                <a:ea typeface="Calibri"/>
                <a:cs typeface="Times New Roman"/>
              </a:rPr>
              <a:t> vuilniszakjes.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slecht voor planten en dieren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Olie in zee is extreem </a:t>
            </a:r>
            <a:r>
              <a:rPr lang="nl-NL" sz="2400" i="1" u="sng" dirty="0">
                <a:solidFill>
                  <a:srgbClr val="387038"/>
                </a:solidFill>
                <a:effectLst/>
                <a:latin typeface="Century Gothic" panose="020B0502020202020204" pitchFamily="34" charset="0"/>
                <a:ea typeface="Calibri"/>
                <a:cs typeface="Times New Roman"/>
              </a:rPr>
              <a:t>natuuronvriendelijk</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88D499CA-5B06-9DE6-A1C1-33314D381164}"/>
              </a:ext>
            </a:extLst>
          </p:cNvPr>
          <p:cNvSpPr txBox="1">
            <a:spLocks noChangeArrowheads="1"/>
          </p:cNvSpPr>
          <p:nvPr/>
        </p:nvSpPr>
        <p:spPr bwMode="auto">
          <a:xfrm>
            <a:off x="304801"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vriendelijk</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5907399B-BECF-E606-4F3B-A7E992C33C55}"/>
              </a:ext>
            </a:extLst>
          </p:cNvPr>
          <p:cNvSpPr txBox="1">
            <a:spLocks noChangeArrowheads="1"/>
          </p:cNvSpPr>
          <p:nvPr/>
        </p:nvSpPr>
        <p:spPr bwMode="auto">
          <a:xfrm>
            <a:off x="4499992" y="6149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onvriendelijk</a:t>
            </a:r>
            <a:endParaRPr lang="nl-NL" sz="5900" dirty="0">
              <a:effectLst/>
              <a:latin typeface="Century Gothic" panose="020B0502020202020204" pitchFamily="34" charset="0"/>
              <a:ea typeface="Calibri"/>
              <a:cs typeface="Times New Roman"/>
            </a:endParaRPr>
          </a:p>
        </p:txBody>
      </p:sp>
      <p:pic>
        <p:nvPicPr>
          <p:cNvPr id="4" name="Afbeelding 3" descr="Afbeelding met boom, persoon, buitenshuis, vinger&#10;&#10;Automatisch gegenereerde beschrijving">
            <a:extLst>
              <a:ext uri="{FF2B5EF4-FFF2-40B4-BE49-F238E27FC236}">
                <a16:creationId xmlns:a16="http://schemas.microsoft.com/office/drawing/2014/main" id="{BDA2031C-26E9-5765-6974-76B2339C80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17" y="2564883"/>
            <a:ext cx="3536777" cy="2362568"/>
          </a:xfrm>
          <a:prstGeom prst="rect">
            <a:avLst/>
          </a:prstGeom>
        </p:spPr>
      </p:pic>
      <p:pic>
        <p:nvPicPr>
          <p:cNvPr id="9" name="Afbeelding 8" descr="Afbeelding met water, transport, schip, lucht&#10;&#10;Automatisch gegenereerde beschrijving">
            <a:extLst>
              <a:ext uri="{FF2B5EF4-FFF2-40B4-BE49-F238E27FC236}">
                <a16:creationId xmlns:a16="http://schemas.microsoft.com/office/drawing/2014/main" id="{06E7A7CD-DF80-17E3-4083-C263933988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3636" y="2881328"/>
            <a:ext cx="3922668" cy="156906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8" y="476672"/>
            <a:ext cx="397735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23728"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gewicht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een gram</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31101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7864" y="3861985"/>
            <a:ext cx="3240360"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een kilogram</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660231" y="3861048"/>
            <a:ext cx="205224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660231" y="3861049"/>
            <a:ext cx="205224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een ton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hoeveel iets weegt, hoe zwaar iets 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tekst, ontwerp&#10;&#10;Automatisch gegenereerde beschrijving">
            <a:extLst>
              <a:ext uri="{FF2B5EF4-FFF2-40B4-BE49-F238E27FC236}">
                <a16:creationId xmlns:a16="http://schemas.microsoft.com/office/drawing/2014/main" id="{DDF308DD-99BB-D9F1-BBC6-00B131F6E4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4288" y="4623593"/>
            <a:ext cx="1300462" cy="1300462"/>
          </a:xfrm>
          <a:prstGeom prst="rect">
            <a:avLst/>
          </a:prstGeom>
        </p:spPr>
      </p:pic>
      <p:pic>
        <p:nvPicPr>
          <p:cNvPr id="17" name="Afbeelding 16">
            <a:extLst>
              <a:ext uri="{FF2B5EF4-FFF2-40B4-BE49-F238E27FC236}">
                <a16:creationId xmlns:a16="http://schemas.microsoft.com/office/drawing/2014/main" id="{66431E55-314D-ABCA-7E06-05613809E3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9090" y="4581128"/>
            <a:ext cx="1209639" cy="1884787"/>
          </a:xfrm>
          <a:prstGeom prst="rect">
            <a:avLst/>
          </a:prstGeom>
        </p:spPr>
      </p:pic>
      <p:sp>
        <p:nvSpPr>
          <p:cNvPr id="18" name="Tekstvak 17">
            <a:extLst>
              <a:ext uri="{FF2B5EF4-FFF2-40B4-BE49-F238E27FC236}">
                <a16:creationId xmlns:a16="http://schemas.microsoft.com/office/drawing/2014/main" id="{BE274BED-5F85-FFF3-5446-83F54BD5BE19}"/>
              </a:ext>
            </a:extLst>
          </p:cNvPr>
          <p:cNvSpPr txBox="1"/>
          <p:nvPr/>
        </p:nvSpPr>
        <p:spPr>
          <a:xfrm>
            <a:off x="4605877" y="5829674"/>
            <a:ext cx="576064" cy="369332"/>
          </a:xfrm>
          <a:prstGeom prst="rect">
            <a:avLst/>
          </a:prstGeom>
          <a:noFill/>
        </p:spPr>
        <p:txBody>
          <a:bodyPr wrap="square" rtlCol="0">
            <a:spAutoFit/>
          </a:bodyPr>
          <a:lstStyle/>
          <a:p>
            <a:r>
              <a:rPr lang="nl-NL" b="1" dirty="0"/>
              <a:t>1 kg</a:t>
            </a:r>
          </a:p>
        </p:txBody>
      </p:sp>
      <p:pic>
        <p:nvPicPr>
          <p:cNvPr id="20" name="Afbeelding 19" descr="Afbeelding met overdekt, plastic&#10;&#10;Beschrijving automatisch gegenereerd met gemiddelde betrouwbaarheid">
            <a:extLst>
              <a:ext uri="{FF2B5EF4-FFF2-40B4-BE49-F238E27FC236}">
                <a16:creationId xmlns:a16="http://schemas.microsoft.com/office/drawing/2014/main" id="{D156720D-9BEC-0CBA-0D00-3B8092E642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267" y="4581127"/>
            <a:ext cx="2180549" cy="1456607"/>
          </a:xfrm>
          <a:prstGeom prst="rect">
            <a:avLst/>
          </a:prstGeom>
        </p:spPr>
      </p:pic>
    </p:spTree>
    <p:extLst>
      <p:ext uri="{BB962C8B-B14F-4D97-AF65-F5344CB8AC3E}">
        <p14:creationId xmlns:p14="http://schemas.microsoft.com/office/powerpoint/2010/main" val="53514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35 – </a:t>
            </a:r>
            <a:r>
              <a:rPr lang="nl-NL">
                <a:solidFill>
                  <a:srgbClr val="C00000"/>
                </a:solidFill>
                <a:latin typeface="Century Gothic" panose="020B0502020202020204" pitchFamily="34" charset="0"/>
              </a:rPr>
              <a:t>27 augustus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06239" y="476172"/>
            <a:ext cx="4193377" cy="9657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98671" y="397322"/>
            <a:ext cx="4608512" cy="432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a:t>
            </a:r>
            <a:r>
              <a:rPr lang="nl-NL" sz="6000" b="1" dirty="0">
                <a:effectLst/>
                <a:latin typeface="Century Gothic" panose="020B0502020202020204" pitchFamily="34" charset="0"/>
                <a:ea typeface="Calibri"/>
                <a:cs typeface="Times New Roman"/>
              </a:rPr>
              <a:t> opgave</a:t>
            </a:r>
          </a:p>
        </p:txBody>
      </p:sp>
      <p:sp>
        <p:nvSpPr>
          <p:cNvPr id="7" name="Text Box 14"/>
          <p:cNvSpPr txBox="1"/>
          <p:nvPr/>
        </p:nvSpPr>
        <p:spPr>
          <a:xfrm>
            <a:off x="493489" y="3710228"/>
            <a:ext cx="2373666" cy="834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3040195" y="3710228"/>
            <a:ext cx="2251885"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93293" y="3616214"/>
            <a:ext cx="2195790" cy="5573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huiswerk</a:t>
            </a:r>
            <a:endParaRPr lang="nl-NL" sz="3600" dirty="0">
              <a:effectLst/>
              <a:latin typeface="Century Gothic" panose="020B0502020202020204" pitchFamily="34" charset="0"/>
              <a:ea typeface="Calibri"/>
              <a:cs typeface="Times New Roman"/>
            </a:endParaRPr>
          </a:p>
        </p:txBody>
      </p:sp>
      <p:sp>
        <p:nvSpPr>
          <p:cNvPr id="11" name="Text Box 14"/>
          <p:cNvSpPr txBox="1"/>
          <p:nvPr/>
        </p:nvSpPr>
        <p:spPr>
          <a:xfrm>
            <a:off x="5426695" y="3710228"/>
            <a:ext cx="3390782"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240386" y="3992624"/>
            <a:ext cx="3724102"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hond uitlaten</a:t>
            </a:r>
            <a:endParaRPr lang="nl-NL" sz="3600"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03476"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je moet doen of maken, de taak</a:t>
            </a: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FF6C060E-6126-DADD-29D2-1472C3D8727B}"/>
              </a:ext>
            </a:extLst>
          </p:cNvPr>
          <p:cNvSpPr txBox="1">
            <a:spLocks noChangeArrowheads="1"/>
          </p:cNvSpPr>
          <p:nvPr/>
        </p:nvSpPr>
        <p:spPr bwMode="auto">
          <a:xfrm>
            <a:off x="5723881" y="3543224"/>
            <a:ext cx="2595720"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a:t>
            </a:r>
          </a:p>
        </p:txBody>
      </p:sp>
      <p:sp>
        <p:nvSpPr>
          <p:cNvPr id="24" name="Tekstvak 2">
            <a:extLst>
              <a:ext uri="{FF2B5EF4-FFF2-40B4-BE49-F238E27FC236}">
                <a16:creationId xmlns:a16="http://schemas.microsoft.com/office/drawing/2014/main" id="{BCC3381E-1FF8-45AF-5B62-B2549C10E1C6}"/>
              </a:ext>
            </a:extLst>
          </p:cNvPr>
          <p:cNvSpPr txBox="1">
            <a:spLocks noChangeArrowheads="1"/>
          </p:cNvSpPr>
          <p:nvPr/>
        </p:nvSpPr>
        <p:spPr bwMode="auto">
          <a:xfrm>
            <a:off x="407522" y="3742052"/>
            <a:ext cx="2508294"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opruimen</a:t>
            </a:r>
          </a:p>
        </p:txBody>
      </p:sp>
      <p:sp>
        <p:nvSpPr>
          <p:cNvPr id="2" name="Tekstvak 2">
            <a:extLst>
              <a:ext uri="{FF2B5EF4-FFF2-40B4-BE49-F238E27FC236}">
                <a16:creationId xmlns:a16="http://schemas.microsoft.com/office/drawing/2014/main" id="{80F78380-0620-E04F-CC66-3373E2925C48}"/>
              </a:ext>
            </a:extLst>
          </p:cNvPr>
          <p:cNvSpPr txBox="1">
            <a:spLocks noChangeArrowheads="1"/>
          </p:cNvSpPr>
          <p:nvPr/>
        </p:nvSpPr>
        <p:spPr bwMode="auto">
          <a:xfrm>
            <a:off x="3168298" y="3987824"/>
            <a:ext cx="2195790" cy="5573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maken</a:t>
            </a:r>
          </a:p>
        </p:txBody>
      </p:sp>
      <p:pic>
        <p:nvPicPr>
          <p:cNvPr id="17" name="Afbeelding 16" descr="Afbeelding met overdekt, muur, kleding, persoon&#10;&#10;Automatisch gegenereerde beschrijving">
            <a:extLst>
              <a:ext uri="{FF2B5EF4-FFF2-40B4-BE49-F238E27FC236}">
                <a16:creationId xmlns:a16="http://schemas.microsoft.com/office/drawing/2014/main" id="{E8E96987-FD15-4491-F19E-CB26BB616459}"/>
              </a:ext>
            </a:extLst>
          </p:cNvPr>
          <p:cNvPicPr>
            <a:picLocks noChangeAspect="1"/>
          </p:cNvPicPr>
          <p:nvPr/>
        </p:nvPicPr>
        <p:blipFill rotWithShape="1">
          <a:blip r:embed="rId4">
            <a:extLst>
              <a:ext uri="{28A0092B-C50C-407E-A947-70E740481C1C}">
                <a14:useLocalDpi xmlns:a14="http://schemas.microsoft.com/office/drawing/2010/main" val="0"/>
              </a:ext>
            </a:extLst>
          </a:blip>
          <a:srcRect t="24636"/>
          <a:stretch/>
        </p:blipFill>
        <p:spPr>
          <a:xfrm>
            <a:off x="954114" y="4604469"/>
            <a:ext cx="1584176" cy="1787263"/>
          </a:xfrm>
          <a:prstGeom prst="rect">
            <a:avLst/>
          </a:prstGeom>
        </p:spPr>
      </p:pic>
      <p:pic>
        <p:nvPicPr>
          <p:cNvPr id="25" name="Afbeelding 24" descr="Afbeelding met persoon, kleding, buitenshuis, tekst&#10;&#10;Automatisch gegenereerde beschrijving">
            <a:extLst>
              <a:ext uri="{FF2B5EF4-FFF2-40B4-BE49-F238E27FC236}">
                <a16:creationId xmlns:a16="http://schemas.microsoft.com/office/drawing/2014/main" id="{1749D404-EB7F-E11B-BAD1-8261AE1C3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155" y="4822720"/>
            <a:ext cx="2260811" cy="1270576"/>
          </a:xfrm>
          <a:prstGeom prst="rect">
            <a:avLst/>
          </a:prstGeom>
        </p:spPr>
      </p:pic>
      <p:pic>
        <p:nvPicPr>
          <p:cNvPr id="27" name="Afbeelding 26" descr="Afbeelding met boom, buitenshuis, persoon, kleding&#10;&#10;Automatisch gegenereerde beschrijving">
            <a:extLst>
              <a:ext uri="{FF2B5EF4-FFF2-40B4-BE49-F238E27FC236}">
                <a16:creationId xmlns:a16="http://schemas.microsoft.com/office/drawing/2014/main" id="{495D0B51-CB80-7D8D-0BAA-DE1735FC1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5479" y="4726218"/>
            <a:ext cx="2000454" cy="1336303"/>
          </a:xfrm>
          <a:prstGeom prst="rect">
            <a:avLst/>
          </a:prstGeom>
        </p:spPr>
      </p:pic>
    </p:spTree>
    <p:extLst>
      <p:ext uri="{BB962C8B-B14F-4D97-AF65-F5344CB8AC3E}">
        <p14:creationId xmlns:p14="http://schemas.microsoft.com/office/powerpoint/2010/main" val="309013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75856" y="2381753"/>
            <a:ext cx="4320480" cy="8312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19772" y="2243816"/>
            <a:ext cx="58326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ontploffen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2" y="1432346"/>
            <a:ext cx="1132206" cy="946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55840" y="3370752"/>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348017"/>
            <a:ext cx="32525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18189" y="4341214"/>
            <a:ext cx="34862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vuurpijl</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713812" y="825813"/>
            <a:ext cx="28105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5154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explosie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bom</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547664" y="3207496"/>
            <a:ext cx="6048672" cy="6069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568111" y="3224834"/>
            <a:ext cx="611363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een klap uit elkaar springen</a:t>
            </a:r>
            <a:endParaRPr lang="nl-NL" sz="1100" dirty="0">
              <a:effectLst/>
              <a:latin typeface="Century Gothic" panose="020B0502020202020204" pitchFamily="34" charset="0"/>
              <a:ea typeface="Calibri"/>
              <a:cs typeface="Times New Roman"/>
            </a:endParaRPr>
          </a:p>
        </p:txBody>
      </p:sp>
      <p:pic>
        <p:nvPicPr>
          <p:cNvPr id="3" name="Afbeelding 2" descr="Afbeelding met Kleurrijkheid, kunst, verven, schermopname&#10;&#10;Automatisch gegenereerde beschrijving">
            <a:extLst>
              <a:ext uri="{FF2B5EF4-FFF2-40B4-BE49-F238E27FC236}">
                <a16:creationId xmlns:a16="http://schemas.microsoft.com/office/drawing/2014/main" id="{D445677F-709D-2AEC-1966-87E6295602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8108" y="659898"/>
            <a:ext cx="2483768" cy="1490459"/>
          </a:xfrm>
          <a:prstGeom prst="rect">
            <a:avLst/>
          </a:prstGeom>
        </p:spPr>
      </p:pic>
      <p:pic>
        <p:nvPicPr>
          <p:cNvPr id="6" name="Afbeelding 5" descr="Afbeelding met cilinder, bak, geel&#10;&#10;Automatisch gegenereerde beschrijving">
            <a:extLst>
              <a:ext uri="{FF2B5EF4-FFF2-40B4-BE49-F238E27FC236}">
                <a16:creationId xmlns:a16="http://schemas.microsoft.com/office/drawing/2014/main" id="{7DA686DA-0055-D140-3487-AC60832A9D1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835006">
            <a:off x="2450348" y="846997"/>
            <a:ext cx="1116261" cy="1116261"/>
          </a:xfrm>
          <a:prstGeom prst="rect">
            <a:avLst/>
          </a:prstGeom>
        </p:spPr>
      </p:pic>
      <p:pic>
        <p:nvPicPr>
          <p:cNvPr id="20" name="Afbeelding 19">
            <a:extLst>
              <a:ext uri="{FF2B5EF4-FFF2-40B4-BE49-F238E27FC236}">
                <a16:creationId xmlns:a16="http://schemas.microsoft.com/office/drawing/2014/main" id="{BABB4551-FE4F-5543-345E-494FCE1C9E6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44388" y="4573587"/>
            <a:ext cx="2249578" cy="2249578"/>
          </a:xfrm>
          <a:prstGeom prst="rect">
            <a:avLst/>
          </a:prstGeom>
        </p:spPr>
      </p:pic>
      <p:pic>
        <p:nvPicPr>
          <p:cNvPr id="4" name="Afbeelding 3" descr="Afbeelding met snoep, voedsel&#10;&#10;Automatisch gegenereerde beschrijving">
            <a:extLst>
              <a:ext uri="{FF2B5EF4-FFF2-40B4-BE49-F238E27FC236}">
                <a16:creationId xmlns:a16="http://schemas.microsoft.com/office/drawing/2014/main" id="{8EB94047-F100-8553-FE64-1A2ED23CAF88}"/>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01230" y="4966709"/>
            <a:ext cx="1846667" cy="1846667"/>
          </a:xfrm>
          <a:prstGeom prst="rect">
            <a:avLst/>
          </a:prstGeom>
        </p:spPr>
      </p:pic>
      <p:pic>
        <p:nvPicPr>
          <p:cNvPr id="2" name="Afbeelding 1">
            <a:extLst>
              <a:ext uri="{FF2B5EF4-FFF2-40B4-BE49-F238E27FC236}">
                <a16:creationId xmlns:a16="http://schemas.microsoft.com/office/drawing/2014/main" id="{CBAA4201-1C26-047F-994A-1E48C3B6595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67153" y="2353411"/>
            <a:ext cx="954788" cy="1532836"/>
          </a:xfrm>
          <a:prstGeom prst="rect">
            <a:avLst/>
          </a:prstGeom>
        </p:spPr>
      </p:pic>
    </p:spTree>
    <p:extLst>
      <p:ext uri="{BB962C8B-B14F-4D97-AF65-F5344CB8AC3E}">
        <p14:creationId xmlns:p14="http://schemas.microsoft.com/office/powerpoint/2010/main" val="6442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33987"/>
            <a:ext cx="4680520" cy="8789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296726"/>
            <a:ext cx="47525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schade</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9615" y="1432346"/>
            <a:ext cx="1266403" cy="901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00407" y="3991742"/>
            <a:ext cx="34452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24764" y="3927433"/>
            <a:ext cx="360040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vergoeding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kosten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24005" y="4324861"/>
            <a:ext cx="36004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46278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verzekering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dat wat kapot is</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29283AC7-A3BA-81E0-7A83-C76C9C6C35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5317" y="332656"/>
            <a:ext cx="1477225" cy="1220316"/>
          </a:xfrm>
          <a:prstGeom prst="rect">
            <a:avLst/>
          </a:prstGeom>
        </p:spPr>
      </p:pic>
      <p:pic>
        <p:nvPicPr>
          <p:cNvPr id="3" name="Afbeelding 2">
            <a:extLst>
              <a:ext uri="{FF2B5EF4-FFF2-40B4-BE49-F238E27FC236}">
                <a16:creationId xmlns:a16="http://schemas.microsoft.com/office/drawing/2014/main" id="{BED92CF1-A4EB-9A75-492E-14757FE537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70145" y="5120832"/>
            <a:ext cx="2427626" cy="1320822"/>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ADD9D8DE-B686-6001-7768-350DD7DB71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1726" y="4624278"/>
            <a:ext cx="2712203" cy="1506780"/>
          </a:xfrm>
          <a:prstGeom prst="rect">
            <a:avLst/>
          </a:prstGeom>
        </p:spPr>
      </p:pic>
    </p:spTree>
    <p:extLst>
      <p:ext uri="{BB962C8B-B14F-4D97-AF65-F5344CB8AC3E}">
        <p14:creationId xmlns:p14="http://schemas.microsoft.com/office/powerpoint/2010/main" val="148844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276873"/>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974310" y="2276872"/>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milieu</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711162" y="3212976"/>
            <a:ext cx="2897454" cy="1845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60032" y="1432346"/>
            <a:ext cx="985987"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2" idx="1"/>
          </p:cNvCxnSpPr>
          <p:nvPr/>
        </p:nvCxnSpPr>
        <p:spPr>
          <a:xfrm>
            <a:off x="5408503" y="3212976"/>
            <a:ext cx="649189" cy="323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057691" y="3319394"/>
            <a:ext cx="27657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6057692" y="3232966"/>
            <a:ext cx="288000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bodem</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60032" y="825813"/>
            <a:ext cx="21602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881129" y="819113"/>
            <a:ext cx="221115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lucht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76460" y="5073692"/>
            <a:ext cx="241433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48151" y="502894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water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44270" y="3140967"/>
            <a:ext cx="5359833" cy="93509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64296" y="3133736"/>
            <a:ext cx="5359832" cy="480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lucht die je inademt en de natuur om je heen</a:t>
            </a:r>
            <a:endParaRPr lang="nl-NL" sz="1100" dirty="0">
              <a:effectLst/>
              <a:latin typeface="Century Gothic" panose="020B0502020202020204" pitchFamily="34" charset="0"/>
              <a:ea typeface="Calibri"/>
              <a:cs typeface="Times New Roman"/>
            </a:endParaRPr>
          </a:p>
        </p:txBody>
      </p:sp>
      <p:pic>
        <p:nvPicPr>
          <p:cNvPr id="4" name="Afbeelding 3" descr="Afbeelding met buiten, wolken, bewolkt, natuur&#10;&#10;Automatisch gegenereerde beschrijving">
            <a:extLst>
              <a:ext uri="{FF2B5EF4-FFF2-40B4-BE49-F238E27FC236}">
                <a16:creationId xmlns:a16="http://schemas.microsoft.com/office/drawing/2014/main" id="{DBEC3953-52C4-4B59-A830-547E4987F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9422" y="717426"/>
            <a:ext cx="1608851" cy="1074713"/>
          </a:xfrm>
          <a:prstGeom prst="rect">
            <a:avLst/>
          </a:prstGeom>
        </p:spPr>
      </p:pic>
      <p:pic>
        <p:nvPicPr>
          <p:cNvPr id="20" name="Afbeelding 19" descr="Afbeelding met vogel&#10;&#10;Automatisch gegenereerde beschrijving">
            <a:extLst>
              <a:ext uri="{FF2B5EF4-FFF2-40B4-BE49-F238E27FC236}">
                <a16:creationId xmlns:a16="http://schemas.microsoft.com/office/drawing/2014/main" id="{B5BF37EC-943A-4108-93C0-0815D82F50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542" y="4927374"/>
            <a:ext cx="2013515" cy="1022866"/>
          </a:xfrm>
          <a:prstGeom prst="rect">
            <a:avLst/>
          </a:prstGeom>
        </p:spPr>
      </p:pic>
      <p:pic>
        <p:nvPicPr>
          <p:cNvPr id="22" name="Afbeelding 21" descr="Afbeelding met buiten, gras, kikker, staand&#10;&#10;Automatisch gegenereerde beschrijving">
            <a:extLst>
              <a:ext uri="{FF2B5EF4-FFF2-40B4-BE49-F238E27FC236}">
                <a16:creationId xmlns:a16="http://schemas.microsoft.com/office/drawing/2014/main" id="{91B8BE30-11A5-44D0-8288-3D225BD794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4823" y="4448441"/>
            <a:ext cx="2143043" cy="1431553"/>
          </a:xfrm>
          <a:prstGeom prst="rect">
            <a:avLst/>
          </a:prstGeom>
        </p:spPr>
      </p:pic>
      <p:sp>
        <p:nvSpPr>
          <p:cNvPr id="24" name="Text Box 14">
            <a:extLst>
              <a:ext uri="{FF2B5EF4-FFF2-40B4-BE49-F238E27FC236}">
                <a16:creationId xmlns:a16="http://schemas.microsoft.com/office/drawing/2014/main" id="{4989E526-E5EC-48CC-8004-A62D4629F68C}"/>
              </a:ext>
            </a:extLst>
          </p:cNvPr>
          <p:cNvSpPr txBox="1"/>
          <p:nvPr/>
        </p:nvSpPr>
        <p:spPr>
          <a:xfrm>
            <a:off x="6195295" y="3901495"/>
            <a:ext cx="2502978" cy="4559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E5BEFE9D-AB1F-48D4-B1B6-F3B2D1FFE95F}"/>
              </a:ext>
            </a:extLst>
          </p:cNvPr>
          <p:cNvSpPr txBox="1">
            <a:spLocks noChangeArrowheads="1"/>
          </p:cNvSpPr>
          <p:nvPr/>
        </p:nvSpPr>
        <p:spPr bwMode="auto">
          <a:xfrm>
            <a:off x="6286263" y="3860598"/>
            <a:ext cx="2628033" cy="4765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grond</a:t>
            </a:r>
            <a:endParaRPr lang="nl-NL" sz="11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8EDBD1B2-285A-0CE4-26C2-938188C1B2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608" y="981609"/>
            <a:ext cx="3581785" cy="1260788"/>
          </a:xfrm>
          <a:prstGeom prst="rect">
            <a:avLst/>
          </a:prstGeom>
        </p:spPr>
      </p:pic>
    </p:spTree>
    <p:extLst>
      <p:ext uri="{BB962C8B-B14F-4D97-AF65-F5344CB8AC3E}">
        <p14:creationId xmlns:p14="http://schemas.microsoft.com/office/powerpoint/2010/main" val="103822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dumpen</a:t>
            </a:r>
          </a:p>
        </p:txBody>
      </p:sp>
      <p:pic>
        <p:nvPicPr>
          <p:cNvPr id="3" name="Afbeelding 2" descr="Afbeelding met buiten, strand, water, grond&#10;&#10;Automatisch gegenereerde beschrijving">
            <a:extLst>
              <a:ext uri="{FF2B5EF4-FFF2-40B4-BE49-F238E27FC236}">
                <a16:creationId xmlns:a16="http://schemas.microsoft.com/office/drawing/2014/main" id="{BD102E50-E41C-0810-C0D0-FEAFC6287F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3"/>
            <a:ext cx="7776864" cy="519494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opgave</a:t>
            </a:r>
          </a:p>
        </p:txBody>
      </p:sp>
      <p:pic>
        <p:nvPicPr>
          <p:cNvPr id="3" name="Afbeelding 2">
            <a:extLst>
              <a:ext uri="{FF2B5EF4-FFF2-40B4-BE49-F238E27FC236}">
                <a16:creationId xmlns:a16="http://schemas.microsoft.com/office/drawing/2014/main" id="{52A84CC7-DAB7-A60B-E9E9-5361A03937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2204864"/>
            <a:ext cx="3854090" cy="4461033"/>
          </a:xfrm>
          <a:prstGeom prst="rect">
            <a:avLst/>
          </a:prstGeom>
        </p:spPr>
      </p:pic>
      <p:pic>
        <p:nvPicPr>
          <p:cNvPr id="5" name="Afbeelding 4">
            <a:extLst>
              <a:ext uri="{FF2B5EF4-FFF2-40B4-BE49-F238E27FC236}">
                <a16:creationId xmlns:a16="http://schemas.microsoft.com/office/drawing/2014/main" id="{EF442009-CDC3-1FAD-96BA-5D30E44B346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96700"/>
                    </a14:imgEffect>
                  </a14:imgLayer>
                </a14:imgProps>
              </a:ext>
              <a:ext uri="{28A0092B-C50C-407E-A947-70E740481C1C}">
                <a14:useLocalDpi xmlns:a14="http://schemas.microsoft.com/office/drawing/2010/main"/>
              </a:ext>
            </a:extLst>
          </a:blip>
          <a:srcRect/>
          <a:stretch/>
        </p:blipFill>
        <p:spPr>
          <a:xfrm>
            <a:off x="4932040" y="1628800"/>
            <a:ext cx="2448272" cy="224137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bodem</a:t>
            </a:r>
          </a:p>
        </p:txBody>
      </p:sp>
      <p:pic>
        <p:nvPicPr>
          <p:cNvPr id="4" name="Afbeelding 3" descr="Afbeelding met natuur, water, onderwater, Organisme&#10;&#10;Automatisch gegenereerde beschrijving">
            <a:extLst>
              <a:ext uri="{FF2B5EF4-FFF2-40B4-BE49-F238E27FC236}">
                <a16:creationId xmlns:a16="http://schemas.microsoft.com/office/drawing/2014/main" id="{8B657A0E-C828-0CD3-39CC-8F0C43B8EE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556792"/>
            <a:ext cx="7992888" cy="450799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deskundige</a:t>
            </a:r>
          </a:p>
        </p:txBody>
      </p:sp>
      <p:pic>
        <p:nvPicPr>
          <p:cNvPr id="5" name="Afbeelding 4">
            <a:extLst>
              <a:ext uri="{FF2B5EF4-FFF2-40B4-BE49-F238E27FC236}">
                <a16:creationId xmlns:a16="http://schemas.microsoft.com/office/drawing/2014/main" id="{471402FC-42BF-F803-E223-0B53F6F0F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700808"/>
            <a:ext cx="7524328" cy="4339489"/>
          </a:xfrm>
          <a:prstGeom prst="rect">
            <a:avLst/>
          </a:prstGeom>
        </p:spPr>
      </p:pic>
    </p:spTree>
    <p:extLst>
      <p:ext uri="{BB962C8B-B14F-4D97-AF65-F5344CB8AC3E}">
        <p14:creationId xmlns:p14="http://schemas.microsoft.com/office/powerpoint/2010/main" val="358581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schade</a:t>
            </a:r>
          </a:p>
        </p:txBody>
      </p:sp>
      <p:pic>
        <p:nvPicPr>
          <p:cNvPr id="2" name="Picture 2">
            <a:extLst>
              <a:ext uri="{FF2B5EF4-FFF2-40B4-BE49-F238E27FC236}">
                <a16:creationId xmlns:a16="http://schemas.microsoft.com/office/drawing/2014/main" id="{5462AB33-27EA-C52D-B1A5-61FB44A88D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79712" y="1628800"/>
            <a:ext cx="4896544" cy="479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jl: omlaag 2">
            <a:extLst>
              <a:ext uri="{FF2B5EF4-FFF2-40B4-BE49-F238E27FC236}">
                <a16:creationId xmlns:a16="http://schemas.microsoft.com/office/drawing/2014/main" id="{1D0D073C-6881-9846-6280-D1D9A8EC798F}"/>
              </a:ext>
            </a:extLst>
          </p:cNvPr>
          <p:cNvSpPr/>
          <p:nvPr/>
        </p:nvSpPr>
        <p:spPr>
          <a:xfrm rot="3051112">
            <a:off x="7121005" y="894333"/>
            <a:ext cx="1024082" cy="2232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ontploffen</a:t>
            </a:r>
          </a:p>
        </p:txBody>
      </p:sp>
      <p:pic>
        <p:nvPicPr>
          <p:cNvPr id="4" name="Afbeelding 3">
            <a:extLst>
              <a:ext uri="{FF2B5EF4-FFF2-40B4-BE49-F238E27FC236}">
                <a16:creationId xmlns:a16="http://schemas.microsoft.com/office/drawing/2014/main" id="{BEA6A168-DA20-E522-C713-DC8ABD2AF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1192421"/>
            <a:ext cx="3456384" cy="554894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overhebben</a:t>
            </a:r>
          </a:p>
        </p:txBody>
      </p:sp>
      <p:pic>
        <p:nvPicPr>
          <p:cNvPr id="3" name="Afbeelding 2" descr="Afbeelding met speelgoed&#10;&#10;Beschrijving automatisch gegenereerd met lage betrouwbaarheid">
            <a:extLst>
              <a:ext uri="{FF2B5EF4-FFF2-40B4-BE49-F238E27FC236}">
                <a16:creationId xmlns:a16="http://schemas.microsoft.com/office/drawing/2014/main" id="{6F25C4DC-BD50-F6DF-57FB-4E85FFB3B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628800"/>
            <a:ext cx="5916228" cy="4436911"/>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872</Words>
  <Application>Microsoft Office PowerPoint</Application>
  <PresentationFormat>Diavoorstelling (4:3)</PresentationFormat>
  <Paragraphs>246</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507</cp:revision>
  <dcterms:created xsi:type="dcterms:W3CDTF">2021-06-08T06:13:59Z</dcterms:created>
  <dcterms:modified xsi:type="dcterms:W3CDTF">2024-08-27T09:46:52Z</dcterms:modified>
</cp:coreProperties>
</file>