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1508" r:id="rId2"/>
    <p:sldId id="548" r:id="rId3"/>
    <p:sldId id="1460" r:id="rId4"/>
    <p:sldId id="1475" r:id="rId5"/>
    <p:sldId id="1476" r:id="rId6"/>
    <p:sldId id="1478" r:id="rId7"/>
    <p:sldId id="1482" r:id="rId8"/>
    <p:sldId id="1479" r:id="rId9"/>
    <p:sldId id="1501" r:id="rId10"/>
    <p:sldId id="1502" r:id="rId11"/>
    <p:sldId id="1516" r:id="rId12"/>
    <p:sldId id="1477" r:id="rId13"/>
    <p:sldId id="934" r:id="rId14"/>
    <p:sldId id="1489" r:id="rId15"/>
    <p:sldId id="353" r:id="rId16"/>
    <p:sldId id="1506" r:id="rId17"/>
    <p:sldId id="1507" r:id="rId18"/>
    <p:sldId id="259" r:id="rId19"/>
    <p:sldId id="1500" r:id="rId20"/>
    <p:sldId id="1487" r:id="rId21"/>
    <p:sldId id="1505" r:id="rId22"/>
    <p:sldId id="1503" r:id="rId23"/>
    <p:sldId id="1517" r:id="rId24"/>
  </p:sldIdLst>
  <p:sldSz cx="9144000" cy="6858000" type="screen4x3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aamloze sectie" id="{2DC586F4-587D-43DD-A84F-FB07543573DE}">
          <p14:sldIdLst>
            <p14:sldId id="1508"/>
            <p14:sldId id="548"/>
            <p14:sldId id="1460"/>
            <p14:sldId id="1475"/>
            <p14:sldId id="1476"/>
            <p14:sldId id="1478"/>
            <p14:sldId id="1482"/>
            <p14:sldId id="1479"/>
            <p14:sldId id="1501"/>
            <p14:sldId id="1502"/>
            <p14:sldId id="1516"/>
            <p14:sldId id="1477"/>
            <p14:sldId id="934"/>
            <p14:sldId id="1489"/>
            <p14:sldId id="353"/>
            <p14:sldId id="1506"/>
            <p14:sldId id="1507"/>
            <p14:sldId id="259"/>
            <p14:sldId id="1500"/>
            <p14:sldId id="1487"/>
            <p14:sldId id="1505"/>
            <p14:sldId id="1503"/>
            <p14:sldId id="15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rmsel, Marjan ter" initials="HMt" lastIdx="1" clrIdx="0">
    <p:extLst>
      <p:ext uri="{19B8F6BF-5375-455C-9EA6-DF929625EA0E}">
        <p15:presenceInfo xmlns:p15="http://schemas.microsoft.com/office/powerpoint/2012/main" userId="S::M.Harmsel@kentalis.nl::5bf7b4e5-383a-4bf6-a1ba-3724f9cc09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EEF6EE"/>
    <a:srgbClr val="F4FAF4"/>
    <a:srgbClr val="DBED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81407" autoAdjust="0"/>
  </p:normalViewPr>
  <p:slideViewPr>
    <p:cSldViewPr>
      <p:cViewPr varScale="1">
        <p:scale>
          <a:sx n="66" d="100"/>
          <a:sy n="66" d="100"/>
        </p:scale>
        <p:origin x="153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878" y="3"/>
            <a:ext cx="3075750" cy="511813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EB39072A-D64F-4BD7-8E3D-8268BB93A7ED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878" y="9721155"/>
            <a:ext cx="3075750" cy="511812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4" y="9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6A01AE0-AD1A-4608-AACD-4A44537BCCC3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28"/>
            <a:ext cx="3076363" cy="511730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Woordenoverzicht</a:t>
            </a:r>
          </a:p>
          <a:p>
            <a:pPr fontAlgn="t"/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effect: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resultaat, het gevolg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stemming: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humeur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concluderen: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logisch afleiden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overschatten: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hoog inschatten, denken dat iets beter of meer is dan het echt is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van korte duur: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voor even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indirect: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via een omweg, niet rechtstreeks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het welzijn: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toestand waarbij het goed gaat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gedetailleerd: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heel precies</a:t>
            </a:r>
          </a:p>
          <a:p>
            <a:pPr fontAlgn="t"/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omspringen met: </a:t>
            </a: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 een bepaalde manier omgaan met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411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84498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87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5968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9385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0562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68194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347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9-7-2024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3.pn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4.png"/><Relationship Id="rId7" Type="http://schemas.openxmlformats.org/officeDocument/2006/relationships/image" Target="../media/image49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58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0"/>
            <a:ext cx="9252520" cy="68580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nl-NL" sz="1900" u="sng" dirty="0" err="1">
                <a:solidFill>
                  <a:prstClr val="black"/>
                </a:solidFill>
              </a:rPr>
              <a:t>Semantisatieverhaal</a:t>
            </a:r>
            <a:r>
              <a:rPr lang="nl-NL" sz="1900" u="sng" dirty="0">
                <a:solidFill>
                  <a:prstClr val="black"/>
                </a:solidFill>
              </a:rPr>
              <a:t> B:</a:t>
            </a:r>
          </a:p>
          <a:p>
            <a:pPr marL="0" indent="0">
              <a:buNone/>
            </a:pPr>
            <a:r>
              <a:rPr lang="nl-NL" sz="2000" dirty="0"/>
              <a:t>In de jaren '70 begon Gary Dahl met het </a:t>
            </a:r>
            <a:r>
              <a:rPr lang="nl-NL" sz="2000" b="1" u="sng" dirty="0"/>
              <a:t>produceren</a:t>
            </a:r>
            <a:r>
              <a:rPr lang="nl-NL" sz="2000" dirty="0"/>
              <a:t> of </a:t>
            </a:r>
            <a:r>
              <a:rPr lang="nl-NL" sz="2000" b="1" i="1" dirty="0"/>
              <a:t>maken</a:t>
            </a:r>
            <a:r>
              <a:rPr lang="nl-NL" sz="2000" dirty="0"/>
              <a:t> van een bijzonder huisdier: de Pet Rock. Echt een geniaal idee! Een steen als huisdier. Wie had dat ooit kunnen bedenken? De Pet Rock had een grappig </a:t>
            </a:r>
            <a:r>
              <a:rPr lang="nl-NL" sz="2000" b="1" u="sng" dirty="0"/>
              <a:t>effect</a:t>
            </a:r>
            <a:r>
              <a:rPr lang="nl-NL" sz="2000" dirty="0"/>
              <a:t> (het had een grappig </a:t>
            </a:r>
            <a:r>
              <a:rPr lang="nl-NL" sz="2000" b="1" i="1" dirty="0">
                <a:cs typeface="Arial" panose="020B0604020202020204" pitchFamily="34" charset="0"/>
              </a:rPr>
              <a:t>r</a:t>
            </a:r>
            <a:r>
              <a:rPr lang="nl-NL" sz="20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esultaat of gevolg)</a:t>
            </a:r>
            <a:r>
              <a:rPr lang="nl-NL" sz="2000" dirty="0"/>
              <a:t> op </a:t>
            </a:r>
            <a:r>
              <a:rPr lang="nl-NL" sz="2000" b="1" u="sng" dirty="0"/>
              <a:t>de stemming</a:t>
            </a:r>
            <a:r>
              <a:rPr lang="nl-NL" sz="2000" dirty="0"/>
              <a:t> (</a:t>
            </a:r>
            <a:r>
              <a:rPr lang="nl-NL" sz="2000" b="1" i="1" dirty="0"/>
              <a:t>het humeur</a:t>
            </a:r>
            <a:r>
              <a:rPr lang="nl-NL" sz="2000" dirty="0"/>
              <a:t>) van mensen. Iedereen wilde er eentje hebben. Het leek wel alsof ze het perfecte huisdier hadden gevonden. Maar al snel merkten</a:t>
            </a:r>
            <a:r>
              <a:rPr lang="nl-NL" sz="2000" b="1" dirty="0"/>
              <a:t> </a:t>
            </a:r>
            <a:r>
              <a:rPr lang="nl-NL" sz="2000" dirty="0"/>
              <a:t>de mensen dat ze het effect van een gewone steen misschien hadden </a:t>
            </a:r>
            <a:r>
              <a:rPr lang="nl-NL" sz="2000" b="1" u="sng" dirty="0"/>
              <a:t>overschat</a:t>
            </a:r>
            <a:r>
              <a:rPr lang="nl-NL" sz="2000" dirty="0"/>
              <a:t>. </a:t>
            </a:r>
            <a:r>
              <a:rPr lang="nl-NL" sz="2000" dirty="0">
                <a:cs typeface="Arial" panose="020B0604020202020204" pitchFamily="34" charset="0"/>
              </a:rPr>
              <a:t>O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verschatten is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te hoog inschatten, denken dat iets beter of meer is dan het echt is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nl-NL" sz="2000" dirty="0"/>
              <a:t>Het was een doodgewone steen, niet </a:t>
            </a:r>
            <a:r>
              <a:rPr lang="nl-NL" sz="2000" b="1" u="sng" dirty="0"/>
              <a:t>gedetailleerd</a:t>
            </a:r>
            <a:r>
              <a:rPr lang="nl-NL" sz="2000" dirty="0"/>
              <a:t> beschilderd (dus </a:t>
            </a:r>
            <a:r>
              <a:rPr lang="nl-NL" sz="2000" b="1" i="1" dirty="0"/>
              <a:t>niet heel precies </a:t>
            </a:r>
            <a:r>
              <a:rPr lang="nl-NL" sz="2000" dirty="0"/>
              <a:t>beschilderd) ofzo, en in een doodgewone doos. </a:t>
            </a:r>
            <a:br>
              <a:rPr lang="nl-NL" sz="2000" dirty="0"/>
            </a:br>
            <a:r>
              <a:rPr lang="nl-NL" sz="2000" dirty="0"/>
              <a:t>Dit succesverhaal was </a:t>
            </a:r>
            <a:r>
              <a:rPr lang="nl-NL" sz="2000" b="1" u="sng" dirty="0"/>
              <a:t>van korte duur</a:t>
            </a:r>
            <a:r>
              <a:rPr lang="nl-NL" sz="2000" dirty="0"/>
              <a:t>. Het was maar </a:t>
            </a:r>
            <a:r>
              <a:rPr lang="nl-NL" sz="2000" b="1" i="1" dirty="0"/>
              <a:t>voor even</a:t>
            </a:r>
            <a:r>
              <a:rPr lang="nl-NL" sz="2000" dirty="0"/>
              <a:t>. De hype was snel voorbij en de Pet Rock werd snel weer vergeten. </a:t>
            </a:r>
            <a:r>
              <a:rPr lang="nl-NL" sz="2000" b="1" u="sng" dirty="0"/>
              <a:t>Indirect</a:t>
            </a:r>
            <a:r>
              <a:rPr lang="nl-NL" sz="2000" dirty="0"/>
              <a:t> (</a:t>
            </a:r>
            <a:r>
              <a:rPr lang="nl-NL" sz="2000" b="1" i="1" dirty="0"/>
              <a:t>via een omweg of niet rechtstreeks</a:t>
            </a:r>
            <a:r>
              <a:rPr lang="nl-NL" sz="2000" dirty="0"/>
              <a:t>) had het wel invloed op </a:t>
            </a:r>
            <a:r>
              <a:rPr lang="nl-NL" sz="2000" b="1" u="sng" dirty="0"/>
              <a:t>het welzijn</a:t>
            </a:r>
            <a:r>
              <a:rPr lang="nl-NL" sz="2000" dirty="0"/>
              <a:t> van mensen. Dus </a:t>
            </a:r>
            <a:r>
              <a:rPr lang="nl-NL" sz="2000" b="1" i="1" dirty="0"/>
              <a:t>de toestand waarbij het goed gaat</a:t>
            </a:r>
            <a:r>
              <a:rPr lang="nl-NL" sz="2000" dirty="0"/>
              <a:t> met mensen. Het zorgde namelijk voor veel vrolijkheid. Gary Dahl wist precies hoe hij met deze rage moest </a:t>
            </a:r>
            <a:r>
              <a:rPr lang="nl-NL" sz="2000" b="1" u="sng" dirty="0"/>
              <a:t>omspringen</a:t>
            </a:r>
            <a:r>
              <a:rPr lang="nl-NL" sz="2000" dirty="0"/>
              <a:t> en maakte in korte tijd veel winst. Hij wist dus hoe hij moest 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omspringen met of </a:t>
            </a:r>
            <a:r>
              <a:rPr lang="nl-NL" sz="2000" b="1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op een bepaalde manier moest omgaan met</a:t>
            </a:r>
            <a:r>
              <a:rPr lang="nl-NL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de rage, zodat hij veel geld kon verdienen.</a:t>
            </a:r>
            <a:r>
              <a:rPr lang="nl-NL" sz="2000" dirty="0"/>
              <a:t> Uit het verhaal van de Pet Rock kun je </a:t>
            </a:r>
            <a:r>
              <a:rPr lang="nl-NL" sz="2000" b="1" u="sng" dirty="0"/>
              <a:t>concluderen</a:t>
            </a:r>
            <a:r>
              <a:rPr lang="nl-NL" sz="2000" b="1" i="1" dirty="0"/>
              <a:t>, kun je logisch afleiden</a:t>
            </a:r>
            <a:r>
              <a:rPr lang="nl-NL" sz="2000" i="1" dirty="0"/>
              <a:t> </a:t>
            </a:r>
            <a:r>
              <a:rPr lang="nl-NL" sz="2000" dirty="0"/>
              <a:t>dat je soms iets heel kleins en simpels nodig hebt om een groot effect te bereiken, zelfs als het van korte duur is.</a:t>
            </a:r>
          </a:p>
        </p:txBody>
      </p:sp>
      <p:sp>
        <p:nvSpPr>
          <p:cNvPr id="4" name="Tekstvak 1"/>
          <p:cNvSpPr txBox="1"/>
          <p:nvPr/>
        </p:nvSpPr>
        <p:spPr>
          <a:xfrm>
            <a:off x="8777220" y="35332"/>
            <a:ext cx="314510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1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737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E9950CEC-33C9-4BBC-8B9F-6F09153950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17032"/>
            <a:ext cx="4752578" cy="3013134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C29A4FE-BD9F-4E0B-805A-A1AE8F33CB6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02115">
            <a:off x="543354" y="1214035"/>
            <a:ext cx="9144000" cy="3373173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DC6053B8-AC53-461D-BEA5-59110A82CD1C}"/>
              </a:ext>
            </a:extLst>
          </p:cNvPr>
          <p:cNvSpPr/>
          <p:nvPr/>
        </p:nvSpPr>
        <p:spPr>
          <a:xfrm>
            <a:off x="0" y="0"/>
            <a:ext cx="6084168" cy="1412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-36512" y="2581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welzijn</a:t>
            </a:r>
          </a:p>
        </p:txBody>
      </p:sp>
    </p:spTree>
    <p:extLst>
      <p:ext uri="{BB962C8B-B14F-4D97-AF65-F5344CB8AC3E}">
        <p14:creationId xmlns:p14="http://schemas.microsoft.com/office/powerpoint/2010/main" val="1434409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omspringen met</a:t>
            </a:r>
          </a:p>
        </p:txBody>
      </p:sp>
      <p:pic>
        <p:nvPicPr>
          <p:cNvPr id="3" name="Afbeelding 2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63304961-436D-F276-E563-EEA6E3D13D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659" y="2636912"/>
            <a:ext cx="5493294" cy="3669521"/>
          </a:xfrm>
          <a:prstGeom prst="rect">
            <a:avLst/>
          </a:prstGeom>
        </p:spPr>
      </p:pic>
      <p:pic>
        <p:nvPicPr>
          <p:cNvPr id="4" name="Afbeelding 3" descr="Afbeelding met rots, kunst&#10;&#10;Automatisch gegenereerde beschrijving">
            <a:extLst>
              <a:ext uri="{FF2B5EF4-FFF2-40B4-BE49-F238E27FC236}">
                <a16:creationId xmlns:a16="http://schemas.microsoft.com/office/drawing/2014/main" id="{F0B40963-8AE4-61E3-FAB6-FD86DF566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340047" y="1556792"/>
            <a:ext cx="2731693" cy="217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1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concluderen</a:t>
            </a:r>
          </a:p>
        </p:txBody>
      </p:sp>
      <p:pic>
        <p:nvPicPr>
          <p:cNvPr id="2" name="Afbeelding 1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465E9AF0-E960-1D4C-534D-C207A3CAA7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57" y="1556792"/>
            <a:ext cx="7412285" cy="495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04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woordmuur:</a:t>
            </a:r>
          </a:p>
        </p:txBody>
      </p:sp>
    </p:spTree>
    <p:extLst>
      <p:ext uri="{BB962C8B-B14F-4D97-AF65-F5344CB8AC3E}">
        <p14:creationId xmlns:p14="http://schemas.microsoft.com/office/powerpoint/2010/main" val="1671649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312737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direct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indirect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rechtstreeks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Het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directe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gevolg van de Pet Rock was een glimlach op iemands gezicht.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niet rechtstreeks, met een omweg</a:t>
            </a: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/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Pet Rock had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indirect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invloed op het hele welzijn van mensen.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2EB3E34-1C30-A223-9F05-4F0A45C2F8F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010" y="3181300"/>
            <a:ext cx="160709" cy="160709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5AB5C8B-58C5-ED9A-14D7-BA45949BF9C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376" y="2728091"/>
            <a:ext cx="573697" cy="57369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1618A57-5940-5269-88CF-E38C3C176E1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2715" y="3054326"/>
            <a:ext cx="308073" cy="287068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523A7D4-FC3F-2EF7-2043-FD6F9DFE1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6447" y="2657566"/>
            <a:ext cx="1468270" cy="32197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8F2EB191-B920-8B41-937A-71D41D1E4A0D}"/>
              </a:ext>
            </a:extLst>
          </p:cNvPr>
          <p:cNvSpPr/>
          <p:nvPr/>
        </p:nvSpPr>
        <p:spPr>
          <a:xfrm>
            <a:off x="3148048" y="2982797"/>
            <a:ext cx="775880" cy="77588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F4C9AF9-1248-4940-D605-5DC2B94D1536}"/>
              </a:ext>
            </a:extLst>
          </p:cNvPr>
          <p:cNvSpPr/>
          <p:nvPr/>
        </p:nvSpPr>
        <p:spPr>
          <a:xfrm>
            <a:off x="7540536" y="2594857"/>
            <a:ext cx="775880" cy="775880"/>
          </a:xfrm>
          <a:prstGeom prst="ellips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Ovaal 24">
            <a:extLst>
              <a:ext uri="{FF2B5EF4-FFF2-40B4-BE49-F238E27FC236}">
                <a16:creationId xmlns:a16="http://schemas.microsoft.com/office/drawing/2014/main" id="{44BFAE9D-FE49-0A4D-F9A8-E8FAB699E7AC}"/>
              </a:ext>
            </a:extLst>
          </p:cNvPr>
          <p:cNvSpPr/>
          <p:nvPr/>
        </p:nvSpPr>
        <p:spPr>
          <a:xfrm>
            <a:off x="6227394" y="2831224"/>
            <a:ext cx="483145" cy="446203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Ovaal 25">
            <a:extLst>
              <a:ext uri="{FF2B5EF4-FFF2-40B4-BE49-F238E27FC236}">
                <a16:creationId xmlns:a16="http://schemas.microsoft.com/office/drawing/2014/main" id="{3333FE10-B92D-6186-C844-218AA3A371BA}"/>
              </a:ext>
            </a:extLst>
          </p:cNvPr>
          <p:cNvSpPr/>
          <p:nvPr/>
        </p:nvSpPr>
        <p:spPr>
          <a:xfrm>
            <a:off x="5821261" y="2973067"/>
            <a:ext cx="276785" cy="28684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0081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2" descr="Afbeeldingsresultaat voor picture wedding dres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12" descr="Afbeeldingsresultaat voor italie vla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AutoShape 14" descr="Afbeeldingsresultaat voor italie vla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224408" y="39893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grote lijnen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98934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gedetailleerd</a:t>
            </a:r>
            <a:endParaRPr lang="nl-NL" sz="4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55028" y="1628800"/>
            <a:ext cx="40729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ongeveer, zonder veel details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Pet Rock ziet er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in grote lijnen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zo uit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heel precies, met veel bijzonderheden (details)</a:t>
            </a:r>
            <a:endParaRPr lang="nl-NL" sz="2800" dirty="0">
              <a:effectLst/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Trebuchet MS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Trebuchet MS"/>
                <a:ea typeface="Calibri"/>
                <a:cs typeface="Times New Roman"/>
              </a:rPr>
              <a:t>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Een Happy Stone ziet er heel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gedetailleerd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uit.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Trebuchet MS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alibri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8" name="Afbeelding 7" descr="Afbeelding met rots, kunst&#10;&#10;Automatisch gegenereerde beschrijving">
            <a:extLst>
              <a:ext uri="{FF2B5EF4-FFF2-40B4-BE49-F238E27FC236}">
                <a16:creationId xmlns:a16="http://schemas.microsoft.com/office/drawing/2014/main" id="{C9E58AC1-FFC4-50E4-243E-E76AC88C16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765175" y="2841312"/>
            <a:ext cx="2731693" cy="2172451"/>
          </a:xfrm>
          <a:prstGeom prst="rect">
            <a:avLst/>
          </a:prstGeom>
        </p:spPr>
      </p:pic>
      <p:pic>
        <p:nvPicPr>
          <p:cNvPr id="9" name="Afbeelding 8" descr="Afbeelding met handgemaakt, vakwerk, tekenfilm, overdekt&#10;&#10;Automatisch gegenereerde beschrijving">
            <a:extLst>
              <a:ext uri="{FF2B5EF4-FFF2-40B4-BE49-F238E27FC236}">
                <a16:creationId xmlns:a16="http://schemas.microsoft.com/office/drawing/2014/main" id="{337F572F-04B1-E8D4-E7B0-CF690F42A09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0" b="23066"/>
          <a:stretch/>
        </p:blipFill>
        <p:spPr>
          <a:xfrm>
            <a:off x="5601305" y="3055667"/>
            <a:ext cx="2531954" cy="209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69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3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64696"/>
            <a:ext cx="1584176" cy="593304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462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</a:t>
            </a:r>
            <a:r>
              <a:rPr lang="nl-NL" sz="5900" b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 korte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427984" y="31273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langdurig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1" y="1628800"/>
            <a:ext cx="4123183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voor even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 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hype van de Pet Rock was maar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van korte duur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.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8800"/>
            <a:ext cx="424847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wat een hele tijd duurt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Pokémon is al </a:t>
            </a:r>
            <a:r>
              <a:rPr lang="nl-NL" sz="24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langdurig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populair.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68353B72-F167-0BF4-8AA5-B16272C6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4868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duur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rots, kunst&#10;&#10;Automatisch gegenereerde beschrijving">
            <a:extLst>
              <a:ext uri="{FF2B5EF4-FFF2-40B4-BE49-F238E27FC236}">
                <a16:creationId xmlns:a16="http://schemas.microsoft.com/office/drawing/2014/main" id="{AEB18FDB-9020-D777-107C-DF04ADA1D5A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3059832" y="1853281"/>
            <a:ext cx="1070521" cy="851360"/>
          </a:xfrm>
          <a:prstGeom prst="rect">
            <a:avLst/>
          </a:prstGeom>
        </p:spPr>
      </p:pic>
      <p:pic>
        <p:nvPicPr>
          <p:cNvPr id="4" name="Afbeelding 3" descr="Afbeelding met klok, cirkel, clipart, illustratie&#10;&#10;Automatisch gegenereerde beschrijving">
            <a:extLst>
              <a:ext uri="{FF2B5EF4-FFF2-40B4-BE49-F238E27FC236}">
                <a16:creationId xmlns:a16="http://schemas.microsoft.com/office/drawing/2014/main" id="{964E3629-2869-A7AF-4822-B0290D4144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21" y="2278252"/>
            <a:ext cx="2416609" cy="2416609"/>
          </a:xfrm>
          <a:prstGeom prst="rect">
            <a:avLst/>
          </a:prstGeom>
        </p:spPr>
      </p:pic>
      <p:pic>
        <p:nvPicPr>
          <p:cNvPr id="6" name="Afbeelding 5" descr="Afbeelding met schets, clipart, tekening, symbool&#10;&#10;Automatisch gegenereerde beschrijving">
            <a:extLst>
              <a:ext uri="{FF2B5EF4-FFF2-40B4-BE49-F238E27FC236}">
                <a16:creationId xmlns:a16="http://schemas.microsoft.com/office/drawing/2014/main" id="{FAFBB1A4-7CEF-0897-ACED-B7A883D8C5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52120" y="3140968"/>
            <a:ext cx="2091137" cy="1910484"/>
          </a:xfrm>
          <a:prstGeom prst="rect">
            <a:avLst/>
          </a:prstGeom>
        </p:spPr>
      </p:pic>
      <p:pic>
        <p:nvPicPr>
          <p:cNvPr id="9" name="Afbeelding 8" descr="Afbeelding met tekst, Kaartspel, Papierprodcut, bordspel&#10;&#10;Automatisch gegenereerde beschrijving">
            <a:extLst>
              <a:ext uri="{FF2B5EF4-FFF2-40B4-BE49-F238E27FC236}">
                <a16:creationId xmlns:a16="http://schemas.microsoft.com/office/drawing/2014/main" id="{EDD10762-C890-364A-9018-45E03EEA85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08" y="2178261"/>
            <a:ext cx="1217337" cy="8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5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2530"/>
            <a:ext cx="9144000" cy="6492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529794" y="6320680"/>
            <a:ext cx="1434694" cy="537320"/>
          </a:xfrm>
          <a:prstGeom prst="rect">
            <a:avLst/>
          </a:prstGeom>
        </p:spPr>
      </p:pic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152401" y="4462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over-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4391980" y="543018"/>
            <a:ext cx="4788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schatten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4716017" y="1624654"/>
            <a:ext cx="4248472" cy="454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slechter of moeilijker inschatten dan de werkelijkheid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Hij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onderschat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de lengte van een giraf. 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kstvak 2">
            <a:extLst>
              <a:ext uri="{FF2B5EF4-FFF2-40B4-BE49-F238E27FC236}">
                <a16:creationId xmlns:a16="http://schemas.microsoft.com/office/drawing/2014/main" id="{68353B72-F167-0BF4-8AA5-B16272C6F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548680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schatten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1CB1A4C-AC23-FDAB-BBC0-B96470BE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65" y="-19704"/>
            <a:ext cx="4275584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900" b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onder-</a:t>
            </a:r>
            <a:endParaRPr lang="nl-NL" sz="59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7" name="Afbeelding 16" descr="Afbeelding met persoon, kleding, Menselijk gezicht, glimlach&#10;&#10;Automatisch gegenereerde beschrijving">
            <a:extLst>
              <a:ext uri="{FF2B5EF4-FFF2-40B4-BE49-F238E27FC236}">
                <a16:creationId xmlns:a16="http://schemas.microsoft.com/office/drawing/2014/main" id="{18CB8174-52BA-98A8-6F5B-25C55FC19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59" y="3620085"/>
            <a:ext cx="2653298" cy="1772403"/>
          </a:xfrm>
          <a:prstGeom prst="rect">
            <a:avLst/>
          </a:prstGeom>
        </p:spPr>
      </p:pic>
      <p:sp>
        <p:nvSpPr>
          <p:cNvPr id="18" name="Gedachtewolkje: wolk 17">
            <a:extLst>
              <a:ext uri="{FF2B5EF4-FFF2-40B4-BE49-F238E27FC236}">
                <a16:creationId xmlns:a16="http://schemas.microsoft.com/office/drawing/2014/main" id="{6EA5AB79-18F0-2A11-8CA8-F9C0EF6E0374}"/>
              </a:ext>
            </a:extLst>
          </p:cNvPr>
          <p:cNvSpPr/>
          <p:nvPr/>
        </p:nvSpPr>
        <p:spPr>
          <a:xfrm>
            <a:off x="7529794" y="2710505"/>
            <a:ext cx="1285212" cy="1053804"/>
          </a:xfrm>
          <a:prstGeom prst="cloudCallout">
            <a:avLst>
              <a:gd name="adj1" fmla="val -105011"/>
              <a:gd name="adj2" fmla="val 4518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" name="Afbeelding 19" descr="Afbeelding met zoogdier, giraf, Landdier, Girafachtigen&#10;&#10;Automatisch gegenereerde beschrijving">
            <a:extLst>
              <a:ext uri="{FF2B5EF4-FFF2-40B4-BE49-F238E27FC236}">
                <a16:creationId xmlns:a16="http://schemas.microsoft.com/office/drawing/2014/main" id="{36F5ABF7-9342-A492-8B7B-98FED52A9B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99" y="2852774"/>
            <a:ext cx="517401" cy="7745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5333239-8EE3-3ACF-7212-2324D03154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719" y="3200839"/>
            <a:ext cx="3093345" cy="2222574"/>
          </a:xfrm>
          <a:prstGeom prst="rect">
            <a:avLst/>
          </a:prstGeom>
        </p:spPr>
      </p:pic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304801" y="1624654"/>
            <a:ext cx="4123183" cy="539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= te hoog inschatten, denken dat iets beter of meer is dan het echt is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nl-NL" sz="28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endParaRPr lang="nl-NL" sz="2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 </a:t>
            </a:r>
            <a:r>
              <a:rPr lang="nl-NL" sz="7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r>
              <a:rPr lang="nl-NL" sz="24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Z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ij </a:t>
            </a:r>
            <a:r>
              <a:rPr lang="nl-NL" sz="24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overschatte</a:t>
            </a: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het effect van de steen.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nl-NL" sz="24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</a:t>
            </a: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9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53704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91" y="126507"/>
            <a:ext cx="9013609" cy="627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547664" y="476672"/>
            <a:ext cx="4553417" cy="94350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kstvak 2"/>
          <p:cNvSpPr txBox="1">
            <a:spLocks noChangeArrowheads="1"/>
          </p:cNvSpPr>
          <p:nvPr/>
        </p:nvSpPr>
        <p:spPr bwMode="auto">
          <a:xfrm>
            <a:off x="1403647" y="475213"/>
            <a:ext cx="489654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5400" b="1" dirty="0">
                <a:latin typeface="Century Gothic" panose="020B0502020202020204" pitchFamily="34" charset="0"/>
                <a:ea typeface="Calibri"/>
                <a:cs typeface="Times New Roman"/>
              </a:rPr>
              <a:t>d</a:t>
            </a:r>
            <a:r>
              <a:rPr lang="nl-NL" sz="54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 stemming</a:t>
            </a:r>
          </a:p>
        </p:txBody>
      </p:sp>
      <p:sp>
        <p:nvSpPr>
          <p:cNvPr id="7" name="Text Box 14"/>
          <p:cNvSpPr txBox="1"/>
          <p:nvPr/>
        </p:nvSpPr>
        <p:spPr>
          <a:xfrm>
            <a:off x="416822" y="3861049"/>
            <a:ext cx="2787026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kstvak 2"/>
          <p:cNvSpPr txBox="1">
            <a:spLocks noChangeArrowheads="1"/>
          </p:cNvSpPr>
          <p:nvPr/>
        </p:nvSpPr>
        <p:spPr bwMode="auto">
          <a:xfrm>
            <a:off x="416822" y="3881821"/>
            <a:ext cx="2787026" cy="66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opgewekt</a:t>
            </a:r>
            <a:endParaRPr lang="nl-NL" sz="36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3442042" y="3861048"/>
            <a:ext cx="3002165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kstvak 2"/>
          <p:cNvSpPr txBox="1">
            <a:spLocks noChangeArrowheads="1"/>
          </p:cNvSpPr>
          <p:nvPr/>
        </p:nvSpPr>
        <p:spPr bwMode="auto">
          <a:xfrm>
            <a:off x="3341077" y="3861986"/>
            <a:ext cx="3193785" cy="45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neerslachtig</a:t>
            </a:r>
          </a:p>
        </p:txBody>
      </p:sp>
      <p:sp>
        <p:nvSpPr>
          <p:cNvPr id="11" name="Text Box 14"/>
          <p:cNvSpPr txBox="1"/>
          <p:nvPr/>
        </p:nvSpPr>
        <p:spPr>
          <a:xfrm>
            <a:off x="6642857" y="3861048"/>
            <a:ext cx="2177614" cy="684076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kstvak 2"/>
          <p:cNvSpPr txBox="1">
            <a:spLocks noChangeArrowheads="1"/>
          </p:cNvSpPr>
          <p:nvPr/>
        </p:nvSpPr>
        <p:spPr bwMode="auto">
          <a:xfrm>
            <a:off x="6642858" y="3861049"/>
            <a:ext cx="2177614" cy="54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angstig</a:t>
            </a:r>
          </a:p>
        </p:txBody>
      </p:sp>
      <p:pic>
        <p:nvPicPr>
          <p:cNvPr id="15" name="Afbeelding 14"/>
          <p:cNvPicPr/>
          <p:nvPr/>
        </p:nvPicPr>
        <p:blipFill>
          <a:blip r:embed="rId3"/>
          <a:stretch>
            <a:fillRect/>
          </a:stretch>
        </p:blipFill>
        <p:spPr>
          <a:xfrm>
            <a:off x="7323455" y="6220072"/>
            <a:ext cx="1584176" cy="593304"/>
          </a:xfrm>
          <a:prstGeom prst="rect">
            <a:avLst/>
          </a:prstGeom>
        </p:spPr>
      </p:pic>
      <p:pic>
        <p:nvPicPr>
          <p:cNvPr id="16" name="Afbeelding 15"/>
          <p:cNvPicPr/>
          <p:nvPr/>
        </p:nvPicPr>
        <p:blipFill>
          <a:blip r:embed="rId4"/>
          <a:stretch>
            <a:fillRect/>
          </a:stretch>
        </p:blipFill>
        <p:spPr>
          <a:xfrm rot="21235644">
            <a:off x="3874867" y="3428441"/>
            <a:ext cx="152772" cy="441929"/>
          </a:xfrm>
          <a:prstGeom prst="rect">
            <a:avLst/>
          </a:prstGeom>
        </p:spPr>
      </p:pic>
      <p:sp>
        <p:nvSpPr>
          <p:cNvPr id="13" name="Text Box 14"/>
          <p:cNvSpPr txBox="1"/>
          <p:nvPr/>
        </p:nvSpPr>
        <p:spPr>
          <a:xfrm>
            <a:off x="6228184" y="476672"/>
            <a:ext cx="2520280" cy="590580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kstvak 2"/>
          <p:cNvSpPr txBox="1">
            <a:spLocks noChangeArrowheads="1"/>
          </p:cNvSpPr>
          <p:nvPr/>
        </p:nvSpPr>
        <p:spPr bwMode="auto">
          <a:xfrm>
            <a:off x="6228184" y="491188"/>
            <a:ext cx="2503476" cy="67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humeur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 descr="Afbeelding met persoon, Menselijk gezicht, muur, kleding&#10;&#10;Automatisch gegenereerde beschrijving">
            <a:extLst>
              <a:ext uri="{FF2B5EF4-FFF2-40B4-BE49-F238E27FC236}">
                <a16:creationId xmlns:a16="http://schemas.microsoft.com/office/drawing/2014/main" id="{1FAD1A0F-5529-137B-699E-553B5A231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597357"/>
            <a:ext cx="2088232" cy="1394940"/>
          </a:xfrm>
          <a:prstGeom prst="rect">
            <a:avLst/>
          </a:prstGeom>
        </p:spPr>
      </p:pic>
      <p:pic>
        <p:nvPicPr>
          <p:cNvPr id="17" name="Afbeelding 16" descr="Afbeelding met persoon, muur, Menselijk gezicht, schouder&#10;&#10;Automatisch gegenereerde beschrijving">
            <a:extLst>
              <a:ext uri="{FF2B5EF4-FFF2-40B4-BE49-F238E27FC236}">
                <a16:creationId xmlns:a16="http://schemas.microsoft.com/office/drawing/2014/main" id="{DB5AF035-7097-FDF1-CF4A-CCC664E7A1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07" y="4597357"/>
            <a:ext cx="2088232" cy="1390762"/>
          </a:xfrm>
          <a:prstGeom prst="rect">
            <a:avLst/>
          </a:prstGeom>
        </p:spPr>
      </p:pic>
      <p:pic>
        <p:nvPicPr>
          <p:cNvPr id="19" name="Afbeelding 18" descr="Afbeelding met persoon, Menselijk gezicht, kleding, muur&#10;&#10;Automatisch gegenereerde beschrijving">
            <a:extLst>
              <a:ext uri="{FF2B5EF4-FFF2-40B4-BE49-F238E27FC236}">
                <a16:creationId xmlns:a16="http://schemas.microsoft.com/office/drawing/2014/main" id="{15775A0C-908E-399C-D3AA-92CC2E9BC02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274" y="4587837"/>
            <a:ext cx="1970443" cy="138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4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4"/>
            <a:ext cx="9144000" cy="640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4"/>
          <p:cNvSpPr txBox="1"/>
          <p:nvPr/>
        </p:nvSpPr>
        <p:spPr>
          <a:xfrm>
            <a:off x="2665910" y="548680"/>
            <a:ext cx="4132695" cy="84505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1259632" y="5670841"/>
            <a:ext cx="7595225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De Pet Rock had een positief </a:t>
            </a:r>
            <a:r>
              <a:rPr lang="nl-NL" sz="2200" i="1" u="sng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effect</a:t>
            </a:r>
            <a: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  <a:t> op mensen. </a:t>
            </a:r>
            <a:br>
              <a:rPr lang="nl-NL" sz="2200" i="1" dirty="0">
                <a:solidFill>
                  <a:srgbClr val="387038"/>
                </a:solidFill>
                <a:latin typeface="Century Gothic" panose="020B0502020202020204" pitchFamily="34" charset="0"/>
                <a:ea typeface="Calibri"/>
                <a:cs typeface="Times New Roman"/>
              </a:rPr>
            </a:br>
            <a:endParaRPr lang="nl-NL" sz="22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2317771" y="1382517"/>
            <a:ext cx="4912883" cy="522476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2267744" y="1340768"/>
            <a:ext cx="4912883" cy="44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het resultaat, het gevolg</a:t>
            </a:r>
            <a:endParaRPr lang="nl-NL" sz="280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57AC078A-20B2-B43E-1707-0B0221426AF0}"/>
              </a:ext>
            </a:extLst>
          </p:cNvPr>
          <p:cNvSpPr txBox="1"/>
          <p:nvPr/>
        </p:nvSpPr>
        <p:spPr>
          <a:xfrm>
            <a:off x="2445697" y="486360"/>
            <a:ext cx="4573386" cy="54878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h</a:t>
            </a: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et effect</a:t>
            </a:r>
            <a:endParaRPr lang="nl-NL" sz="1400" b="1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3E5435E1-3AB0-8999-D09C-505D2C30E4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739" y="3041319"/>
            <a:ext cx="3532400" cy="1190778"/>
          </a:xfrm>
          <a:prstGeom prst="rect">
            <a:avLst/>
          </a:prstGeom>
        </p:spPr>
      </p:pic>
      <p:grpSp>
        <p:nvGrpSpPr>
          <p:cNvPr id="19" name="Groep 18">
            <a:extLst>
              <a:ext uri="{FF2B5EF4-FFF2-40B4-BE49-F238E27FC236}">
                <a16:creationId xmlns:a16="http://schemas.microsoft.com/office/drawing/2014/main" id="{8443A4AC-9157-FFC1-00E6-FA23E23596EC}"/>
              </a:ext>
            </a:extLst>
          </p:cNvPr>
          <p:cNvGrpSpPr/>
          <p:nvPr/>
        </p:nvGrpSpPr>
        <p:grpSpPr>
          <a:xfrm>
            <a:off x="377861" y="3673834"/>
            <a:ext cx="2608998" cy="1771390"/>
            <a:chOff x="760748" y="548680"/>
            <a:chExt cx="7653114" cy="5196113"/>
          </a:xfrm>
        </p:grpSpPr>
        <p:pic>
          <p:nvPicPr>
            <p:cNvPr id="21" name="Afbeelding 20">
              <a:extLst>
                <a:ext uri="{FF2B5EF4-FFF2-40B4-BE49-F238E27FC236}">
                  <a16:creationId xmlns:a16="http://schemas.microsoft.com/office/drawing/2014/main" id="{90BE61F8-8E00-B3A1-F2B7-6D6FBB9E62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748" y="548680"/>
              <a:ext cx="3811252" cy="5196113"/>
            </a:xfrm>
            <a:prstGeom prst="rect">
              <a:avLst/>
            </a:prstGeom>
          </p:spPr>
        </p:pic>
        <p:pic>
          <p:nvPicPr>
            <p:cNvPr id="22" name="Afbeelding 21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7E4F5DA7-9338-C91A-7CE2-C7F7C8BB29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602609" y="2060848"/>
              <a:ext cx="3811253" cy="3030999"/>
            </a:xfrm>
            <a:prstGeom prst="rect">
              <a:avLst/>
            </a:prstGeom>
          </p:spPr>
        </p:pic>
      </p:grpSp>
      <p:sp>
        <p:nvSpPr>
          <p:cNvPr id="2" name="Pijl: rechts 1">
            <a:extLst>
              <a:ext uri="{FF2B5EF4-FFF2-40B4-BE49-F238E27FC236}">
                <a16:creationId xmlns:a16="http://schemas.microsoft.com/office/drawing/2014/main" id="{C65D0694-C504-41EE-AA34-F4707DF995D7}"/>
              </a:ext>
            </a:extLst>
          </p:cNvPr>
          <p:cNvSpPr/>
          <p:nvPr/>
        </p:nvSpPr>
        <p:spPr>
          <a:xfrm rot="2280561">
            <a:off x="4685748" y="2355225"/>
            <a:ext cx="1803121" cy="522724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44D6355B-5C45-5051-552B-9837D9A597F2}"/>
              </a:ext>
            </a:extLst>
          </p:cNvPr>
          <p:cNvSpPr/>
          <p:nvPr/>
        </p:nvSpPr>
        <p:spPr>
          <a:xfrm rot="20824043">
            <a:off x="3237894" y="4090724"/>
            <a:ext cx="1985524" cy="316685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411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Week 28 </a:t>
            </a:r>
            <a:r>
              <a:rPr lang="nl-NL">
                <a:solidFill>
                  <a:srgbClr val="C00000"/>
                </a:solidFill>
                <a:latin typeface="Century Gothic" panose="020B0502020202020204" pitchFamily="34" charset="0"/>
              </a:rPr>
              <a:t>– 9 juli 2024</a:t>
            </a:r>
            <a:endParaRPr lang="nl-NL" dirty="0">
              <a:solidFill>
                <a:srgbClr val="C00000"/>
              </a:solidFill>
              <a:latin typeface="Century Gothic" panose="020B0502020202020204" pitchFamily="34" charset="0"/>
            </a:endParaRPr>
          </a:p>
          <a:p>
            <a:r>
              <a:rPr lang="nl-NL" dirty="0">
                <a:solidFill>
                  <a:srgbClr val="C00000"/>
                </a:solidFill>
                <a:latin typeface="Century Gothic" panose="020B0502020202020204" pitchFamily="34" charset="0"/>
              </a:rPr>
              <a:t>Niveau B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Gerarda Das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Marjan ter Harmsel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Mandy Routledge</a:t>
            </a:r>
            <a:endParaRPr lang="nl-NL" sz="1100" i="1" dirty="0">
              <a:solidFill>
                <a:srgbClr val="00B05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  <a:latin typeface="Century Gothic" panose="020B0502020202020204" pitchFamily="34" charset="0"/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581128"/>
            <a:ext cx="2808311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5731090" y="3448040"/>
            <a:ext cx="3131843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86272" y="452778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000" dirty="0">
                <a:latin typeface="Century Gothic" panose="020B0502020202020204" pitchFamily="34" charset="0"/>
                <a:ea typeface="Calibri"/>
                <a:cs typeface="Times New Roman"/>
              </a:rPr>
              <a:t>signaleren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776243" y="3495628"/>
            <a:ext cx="3138805" cy="45876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concluderen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1" name="Text Box 14"/>
          <p:cNvSpPr txBox="1"/>
          <p:nvPr/>
        </p:nvSpPr>
        <p:spPr>
          <a:xfrm>
            <a:off x="415810" y="405327"/>
            <a:ext cx="792343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Hij signaleerde de hype van de Pet Rock. Een paar maanden later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concludeerde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hij dat Gary Dahl veel geld had verdiend met de Pet Rock.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415810" y="5440480"/>
            <a:ext cx="2355991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kstvak 2"/>
          <p:cNvSpPr txBox="1">
            <a:spLocks noChangeArrowheads="1"/>
          </p:cNvSpPr>
          <p:nvPr/>
        </p:nvSpPr>
        <p:spPr bwMode="auto">
          <a:xfrm>
            <a:off x="395535" y="5433412"/>
            <a:ext cx="2355991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opmerken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5846915" y="4309312"/>
            <a:ext cx="2955302" cy="116235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7" name="Tekstvak 2"/>
          <p:cNvSpPr txBox="1">
            <a:spLocks noChangeArrowheads="1"/>
          </p:cNvSpPr>
          <p:nvPr/>
        </p:nvSpPr>
        <p:spPr bwMode="auto">
          <a:xfrm>
            <a:off x="5817365" y="4331350"/>
            <a:ext cx="3045568" cy="114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8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400" dirty="0">
                <a:latin typeface="Century Gothic" panose="020B0502020202020204" pitchFamily="34" charset="0"/>
                <a:ea typeface="Calibri"/>
                <a:cs typeface="Times New Roman"/>
              </a:rPr>
              <a:t>logisch afleiden, begrijpen uit wat je waarneemt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8" name="Afbeelding 17" descr="Afbeelding met person, persoon&#10;&#10;Automatisch gegenereerde beschrijving">
            <a:extLst>
              <a:ext uri="{FF2B5EF4-FFF2-40B4-BE49-F238E27FC236}">
                <a16:creationId xmlns:a16="http://schemas.microsoft.com/office/drawing/2014/main" id="{6A48E533-B90E-433E-B7B2-5EF313499E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435" y="2688113"/>
            <a:ext cx="1973393" cy="1803769"/>
          </a:xfrm>
          <a:prstGeom prst="rect">
            <a:avLst/>
          </a:prstGeom>
        </p:spPr>
      </p:pic>
      <p:pic>
        <p:nvPicPr>
          <p:cNvPr id="3" name="Afbeelding 2" descr="Afbeelding met persoon, werkkleding&#10;&#10;Automatisch gegenereerde beschrijving">
            <a:extLst>
              <a:ext uri="{FF2B5EF4-FFF2-40B4-BE49-F238E27FC236}">
                <a16:creationId xmlns:a16="http://schemas.microsoft.com/office/drawing/2014/main" id="{C97F53B5-3892-4D5D-9F68-29AF2A8A0C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0860" y="1597956"/>
            <a:ext cx="2229572" cy="1792735"/>
          </a:xfrm>
          <a:prstGeom prst="rect">
            <a:avLst/>
          </a:prstGeom>
        </p:spPr>
      </p:pic>
      <p:grpSp>
        <p:nvGrpSpPr>
          <p:cNvPr id="2" name="Groep 1">
            <a:extLst>
              <a:ext uri="{FF2B5EF4-FFF2-40B4-BE49-F238E27FC236}">
                <a16:creationId xmlns:a16="http://schemas.microsoft.com/office/drawing/2014/main" id="{60505282-94FE-9874-9E28-913F0816B623}"/>
              </a:ext>
            </a:extLst>
          </p:cNvPr>
          <p:cNvGrpSpPr/>
          <p:nvPr/>
        </p:nvGrpSpPr>
        <p:grpSpPr>
          <a:xfrm>
            <a:off x="2043804" y="2810706"/>
            <a:ext cx="1097795" cy="745352"/>
            <a:chOff x="760748" y="548680"/>
            <a:chExt cx="7653114" cy="5196113"/>
          </a:xfrm>
        </p:grpSpPr>
        <p:pic>
          <p:nvPicPr>
            <p:cNvPr id="20" name="Afbeelding 19">
              <a:extLst>
                <a:ext uri="{FF2B5EF4-FFF2-40B4-BE49-F238E27FC236}">
                  <a16:creationId xmlns:a16="http://schemas.microsoft.com/office/drawing/2014/main" id="{BA0174B6-651A-7075-B936-9518E4996AC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0748" y="548680"/>
              <a:ext cx="3811252" cy="5196113"/>
            </a:xfrm>
            <a:prstGeom prst="rect">
              <a:avLst/>
            </a:prstGeom>
          </p:spPr>
        </p:pic>
        <p:pic>
          <p:nvPicPr>
            <p:cNvPr id="21" name="Afbeelding 20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7F08CDAC-327A-A0AA-0633-FACAC9F44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602609" y="2060848"/>
              <a:ext cx="3811253" cy="3030999"/>
            </a:xfrm>
            <a:prstGeom prst="rect">
              <a:avLst/>
            </a:prstGeom>
          </p:spPr>
        </p:pic>
      </p:grpSp>
      <p:pic>
        <p:nvPicPr>
          <p:cNvPr id="22" name="Afbeelding 21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F87D4F5B-3410-5EEC-D920-EAC5850DFC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875" y="1646735"/>
            <a:ext cx="1261341" cy="842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8982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7435"/>
            <a:ext cx="9144000" cy="619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251520" y="4149080"/>
            <a:ext cx="2808311" cy="1133088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3131841" y="4005064"/>
            <a:ext cx="2808312" cy="701040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6012160" y="3034913"/>
            <a:ext cx="2850773" cy="1114167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8" name="Text Box 14"/>
          <p:cNvSpPr txBox="1"/>
          <p:nvPr/>
        </p:nvSpPr>
        <p:spPr>
          <a:xfrm>
            <a:off x="13308" y="4062129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2966594" y="3989432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produceren</a:t>
            </a:r>
            <a:endParaRPr lang="nl-NL" sz="1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0" name="Text Box 14"/>
          <p:cNvSpPr txBox="1"/>
          <p:nvPr/>
        </p:nvSpPr>
        <p:spPr>
          <a:xfrm>
            <a:off x="5868143" y="2919204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3152113" y="4833970"/>
            <a:ext cx="2788039" cy="489991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kstvak 2"/>
          <p:cNvSpPr txBox="1">
            <a:spLocks noChangeArrowheads="1"/>
          </p:cNvSpPr>
          <p:nvPr/>
        </p:nvSpPr>
        <p:spPr bwMode="auto">
          <a:xfrm>
            <a:off x="3131840" y="4826902"/>
            <a:ext cx="2808312" cy="48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maken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" name="Text Box 14">
            <a:extLst>
              <a:ext uri="{FF2B5EF4-FFF2-40B4-BE49-F238E27FC236}">
                <a16:creationId xmlns:a16="http://schemas.microsoft.com/office/drawing/2014/main" id="{7ACE2DE0-9F71-B329-1360-0CEDE6774357}"/>
              </a:ext>
            </a:extLst>
          </p:cNvPr>
          <p:cNvSpPr txBox="1"/>
          <p:nvPr/>
        </p:nvSpPr>
        <p:spPr>
          <a:xfrm>
            <a:off x="113511" y="4528130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4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grondstof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AF82BD9D-2631-B6EC-43CA-212AA7CC15B0}"/>
              </a:ext>
            </a:extLst>
          </p:cNvPr>
          <p:cNvSpPr txBox="1"/>
          <p:nvPr/>
        </p:nvSpPr>
        <p:spPr>
          <a:xfrm>
            <a:off x="5868144" y="3413368"/>
            <a:ext cx="3138805" cy="80772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product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12" name="Afbeelding 11" descr="Afbeelding met rots, kunst&#10;&#10;Automatisch gegenereerde beschrijving">
            <a:extLst>
              <a:ext uri="{FF2B5EF4-FFF2-40B4-BE49-F238E27FC236}">
                <a16:creationId xmlns:a16="http://schemas.microsoft.com/office/drawing/2014/main" id="{82143C56-BF75-10F3-4E95-5F4281AF3B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5973982" y="688898"/>
            <a:ext cx="2731693" cy="2172451"/>
          </a:xfrm>
          <a:prstGeom prst="rect">
            <a:avLst/>
          </a:prstGeom>
        </p:spPr>
      </p:pic>
      <p:pic>
        <p:nvPicPr>
          <p:cNvPr id="18" name="Afbeelding 17" descr="Afbeelding met Keitje, gravel, grond, buitenshuis&#10;&#10;Automatisch gegenereerde beschrijving">
            <a:extLst>
              <a:ext uri="{FF2B5EF4-FFF2-40B4-BE49-F238E27FC236}">
                <a16:creationId xmlns:a16="http://schemas.microsoft.com/office/drawing/2014/main" id="{1E4DF314-E742-7B9F-3B2A-09B2C8BB4F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25" y="2209721"/>
            <a:ext cx="2346922" cy="1760192"/>
          </a:xfrm>
          <a:prstGeom prst="rect">
            <a:avLst/>
          </a:prstGeom>
        </p:spPr>
      </p:pic>
      <p:pic>
        <p:nvPicPr>
          <p:cNvPr id="22" name="Afbeelding 21" descr="Afbeelding met nagel, persoon&#10;&#10;Automatisch gegenereerde beschrijving">
            <a:extLst>
              <a:ext uri="{FF2B5EF4-FFF2-40B4-BE49-F238E27FC236}">
                <a16:creationId xmlns:a16="http://schemas.microsoft.com/office/drawing/2014/main" id="{33A2C7CE-5C04-203C-660C-F97DBDCC70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462" y="1797294"/>
            <a:ext cx="2267515" cy="15419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4" name="Afbeelding 23" descr="Afbeelding met bol, bal&#10;&#10;Automatisch gegenereerde beschrijving">
            <a:extLst>
              <a:ext uri="{FF2B5EF4-FFF2-40B4-BE49-F238E27FC236}">
                <a16:creationId xmlns:a16="http://schemas.microsoft.com/office/drawing/2014/main" id="{48954147-0455-9046-A8A3-5FFC6BC19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204" y="2797959"/>
            <a:ext cx="545976" cy="473907"/>
          </a:xfrm>
          <a:prstGeom prst="rect">
            <a:avLst/>
          </a:prstGeom>
        </p:spPr>
      </p:pic>
      <p:sp>
        <p:nvSpPr>
          <p:cNvPr id="11" name="Text Box 14"/>
          <p:cNvSpPr txBox="1"/>
          <p:nvPr/>
        </p:nvSpPr>
        <p:spPr>
          <a:xfrm>
            <a:off x="483976" y="404664"/>
            <a:ext cx="7976456" cy="792480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Gary Dahl </a:t>
            </a:r>
            <a:r>
              <a:rPr lang="nl-NL" sz="2000" i="1" u="sng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produceerde</a:t>
            </a:r>
            <a:r>
              <a:rPr lang="nl-NL" sz="2000" i="1" dirty="0">
                <a:solidFill>
                  <a:srgbClr val="387038"/>
                </a:solidFill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 van een simpele steen een Pet Rock. 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2974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721670" y="2173321"/>
            <a:ext cx="4365821" cy="103965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835696" y="2235113"/>
            <a:ext cx="4278460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welzijn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/>
          <p:nvPr/>
        </p:nvCxnSpPr>
        <p:spPr>
          <a:xfrm flipH="1">
            <a:off x="1835696" y="3212976"/>
            <a:ext cx="1772920" cy="111188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4767014" y="1432346"/>
            <a:ext cx="1079004" cy="740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5408503" y="3212976"/>
            <a:ext cx="598805" cy="977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279591" y="5067175"/>
            <a:ext cx="222403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091615" y="5026014"/>
            <a:ext cx="2628033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het geluk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233150" y="457081"/>
            <a:ext cx="2818648" cy="1039655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328458" y="450381"/>
            <a:ext cx="2609314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goed in je vel zitten</a:t>
            </a:r>
            <a:endParaRPr lang="nl-NL" sz="1050" dirty="0">
              <a:latin typeface="Century Gothic" panose="020B0502020202020204" pitchFamily="34" charset="0"/>
              <a:ea typeface="Calibri"/>
              <a:cs typeface="Times New Roman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288033" y="4129984"/>
            <a:ext cx="3531442" cy="565253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192909" y="4145032"/>
            <a:ext cx="3651135" cy="360959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de gezondheid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627784" y="3196217"/>
            <a:ext cx="4278461" cy="838264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654450" y="3188322"/>
            <a:ext cx="4365821" cy="353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nl-NL" sz="2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</a:t>
            </a:r>
            <a:r>
              <a:rPr lang="nl-NL" sz="2800" dirty="0">
                <a:latin typeface="Century Gothic" panose="020B0502020202020204" pitchFamily="34" charset="0"/>
                <a:ea typeface="Calibri"/>
                <a:cs typeface="Times New Roman"/>
              </a:rPr>
              <a:t>de toestand waarbij het goed gaat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619867C-4AD6-4A2B-960A-0569D5770F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611" y="1535057"/>
            <a:ext cx="2396340" cy="160075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2C5F0B4-3D63-4D59-8DF4-3E0C077EDD8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009" y="4727002"/>
            <a:ext cx="1796147" cy="119982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B10961C1-42BA-4505-A551-4A3A3B7DB34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161" y="4446549"/>
            <a:ext cx="2215986" cy="1480279"/>
          </a:xfrm>
          <a:prstGeom prst="rect">
            <a:avLst/>
          </a:prstGeom>
        </p:spPr>
      </p:pic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3BB9D25E-D9B5-4E20-9870-4A3E90408D87}"/>
              </a:ext>
            </a:extLst>
          </p:cNvPr>
          <p:cNvCxnSpPr>
            <a:cxnSpLocks/>
          </p:cNvCxnSpPr>
          <p:nvPr/>
        </p:nvCxnSpPr>
        <p:spPr>
          <a:xfrm flipH="1" flipV="1">
            <a:off x="5934929" y="4067302"/>
            <a:ext cx="656620" cy="99987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Afbeelding 21" descr="Afbeelding met tekst&#10;&#10;Automatisch gegenereerde beschrijving">
            <a:extLst>
              <a:ext uri="{FF2B5EF4-FFF2-40B4-BE49-F238E27FC236}">
                <a16:creationId xmlns:a16="http://schemas.microsoft.com/office/drawing/2014/main" id="{C3B3A06B-7DB3-4105-8594-A1AC578547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85"/>
          <a:stretch/>
        </p:blipFill>
        <p:spPr>
          <a:xfrm>
            <a:off x="411924" y="652622"/>
            <a:ext cx="3090666" cy="146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89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-27384"/>
            <a:ext cx="9128770" cy="624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"/>
          <p:cNvSpPr txBox="1"/>
          <p:nvPr/>
        </p:nvSpPr>
        <p:spPr>
          <a:xfrm>
            <a:off x="1263612" y="1741226"/>
            <a:ext cx="7282941" cy="1110234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7" name="Text Box 14"/>
          <p:cNvSpPr txBox="1"/>
          <p:nvPr/>
        </p:nvSpPr>
        <p:spPr>
          <a:xfrm>
            <a:off x="1286409" y="1831381"/>
            <a:ext cx="7190667" cy="596582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6000" b="1" dirty="0">
                <a:latin typeface="Century Gothic" panose="020B0502020202020204" pitchFamily="34" charset="0"/>
                <a:ea typeface="Calibri"/>
                <a:cs typeface="Times New Roman"/>
              </a:rPr>
              <a:t>omspringen met</a:t>
            </a:r>
            <a:endParaRPr lang="nl-NL" sz="60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 flipH="1">
            <a:off x="2311517" y="3264037"/>
            <a:ext cx="122679" cy="143026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>
            <a:cxnSpLocks/>
          </p:cNvCxnSpPr>
          <p:nvPr/>
        </p:nvCxnSpPr>
        <p:spPr>
          <a:xfrm flipH="1">
            <a:off x="5197787" y="1234299"/>
            <a:ext cx="809521" cy="50692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>
            <a:cxnSpLocks/>
          </p:cNvCxnSpPr>
          <p:nvPr/>
        </p:nvCxnSpPr>
        <p:spPr>
          <a:xfrm>
            <a:off x="5408503" y="3212976"/>
            <a:ext cx="1971809" cy="170383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4"/>
          <p:cNvSpPr txBox="1"/>
          <p:nvPr/>
        </p:nvSpPr>
        <p:spPr>
          <a:xfrm>
            <a:off x="6432043" y="4916815"/>
            <a:ext cx="2100397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2" name="Text Box 14"/>
          <p:cNvSpPr txBox="1"/>
          <p:nvPr/>
        </p:nvSpPr>
        <p:spPr>
          <a:xfrm>
            <a:off x="6588746" y="4930510"/>
            <a:ext cx="1786989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…tijd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3" name="Text Box 14"/>
          <p:cNvSpPr txBox="1"/>
          <p:nvPr/>
        </p:nvSpPr>
        <p:spPr>
          <a:xfrm>
            <a:off x="5809347" y="627388"/>
            <a:ext cx="272309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4" name="Text Box 14"/>
          <p:cNvSpPr txBox="1"/>
          <p:nvPr/>
        </p:nvSpPr>
        <p:spPr>
          <a:xfrm>
            <a:off x="5809347" y="620688"/>
            <a:ext cx="2627785" cy="60691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…spullen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5" name="Text Box 14"/>
          <p:cNvSpPr txBox="1"/>
          <p:nvPr/>
        </p:nvSpPr>
        <p:spPr>
          <a:xfrm>
            <a:off x="485085" y="4694297"/>
            <a:ext cx="1913992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6" name="Text Box 14"/>
          <p:cNvSpPr txBox="1"/>
          <p:nvPr/>
        </p:nvSpPr>
        <p:spPr>
          <a:xfrm>
            <a:off x="467544" y="4662533"/>
            <a:ext cx="1913992" cy="560694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…geld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32" name="Afbeelding 31"/>
          <p:cNvPicPr/>
          <p:nvPr/>
        </p:nvPicPr>
        <p:blipFill>
          <a:blip r:embed="rId3"/>
          <a:stretch>
            <a:fillRect/>
          </a:stretch>
        </p:blipFill>
        <p:spPr>
          <a:xfrm>
            <a:off x="7380312" y="6220072"/>
            <a:ext cx="1584176" cy="593304"/>
          </a:xfrm>
          <a:prstGeom prst="rect">
            <a:avLst/>
          </a:prstGeom>
        </p:spPr>
      </p:pic>
      <p:sp>
        <p:nvSpPr>
          <p:cNvPr id="17" name="Text Box 14"/>
          <p:cNvSpPr txBox="1"/>
          <p:nvPr/>
        </p:nvSpPr>
        <p:spPr>
          <a:xfrm>
            <a:off x="2520346" y="2848369"/>
            <a:ext cx="4700723" cy="1010388"/>
          </a:xfrm>
          <a:prstGeom prst="rect">
            <a:avLst/>
          </a:prstGeom>
          <a:solidFill>
            <a:srgbClr val="F7FBF7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18" name="Tekstvak 2"/>
          <p:cNvSpPr txBox="1">
            <a:spLocks noChangeArrowheads="1"/>
          </p:cNvSpPr>
          <p:nvPr/>
        </p:nvSpPr>
        <p:spPr bwMode="auto">
          <a:xfrm>
            <a:off x="2483768" y="2738777"/>
            <a:ext cx="4960715" cy="106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800"/>
              </a:spcAft>
            </a:pPr>
            <a:r>
              <a:rPr lang="nl-NL" sz="36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= op een bepaalde manier omgaan met</a:t>
            </a:r>
            <a:endParaRPr lang="nl-NL" sz="14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1" name="Text Box 14">
            <a:extLst>
              <a:ext uri="{FF2B5EF4-FFF2-40B4-BE49-F238E27FC236}">
                <a16:creationId xmlns:a16="http://schemas.microsoft.com/office/drawing/2014/main" id="{79ED38FC-8645-2FA2-CFB6-D80FA0076F4F}"/>
              </a:ext>
            </a:extLst>
          </p:cNvPr>
          <p:cNvSpPr txBox="1"/>
          <p:nvPr/>
        </p:nvSpPr>
        <p:spPr>
          <a:xfrm>
            <a:off x="3040514" y="5016790"/>
            <a:ext cx="2640803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F8FDFD2-22ED-6E12-A625-7D8B463B2AD6}"/>
              </a:ext>
            </a:extLst>
          </p:cNvPr>
          <p:cNvSpPr txBox="1"/>
          <p:nvPr/>
        </p:nvSpPr>
        <p:spPr>
          <a:xfrm>
            <a:off x="3022974" y="4985025"/>
            <a:ext cx="2640804" cy="5387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…vrienden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844EF90F-E11C-C6BE-90CC-B346B78AB585}"/>
              </a:ext>
            </a:extLst>
          </p:cNvPr>
          <p:cNvCxnSpPr>
            <a:cxnSpLocks/>
          </p:cNvCxnSpPr>
          <p:nvPr/>
        </p:nvCxnSpPr>
        <p:spPr>
          <a:xfrm flipH="1">
            <a:off x="3656162" y="3795932"/>
            <a:ext cx="744542" cy="12131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83063E97-073C-3F5F-A557-4CA9BE06383C}"/>
              </a:ext>
            </a:extLst>
          </p:cNvPr>
          <p:cNvCxnSpPr>
            <a:cxnSpLocks/>
          </p:cNvCxnSpPr>
          <p:nvPr/>
        </p:nvCxnSpPr>
        <p:spPr>
          <a:xfrm>
            <a:off x="2627785" y="1332509"/>
            <a:ext cx="809521" cy="4087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14">
            <a:extLst>
              <a:ext uri="{FF2B5EF4-FFF2-40B4-BE49-F238E27FC236}">
                <a16:creationId xmlns:a16="http://schemas.microsoft.com/office/drawing/2014/main" id="{C6D2049A-66E6-6D54-CDCB-230629022B4F}"/>
              </a:ext>
            </a:extLst>
          </p:cNvPr>
          <p:cNvSpPr txBox="1"/>
          <p:nvPr/>
        </p:nvSpPr>
        <p:spPr>
          <a:xfrm>
            <a:off x="420059" y="717880"/>
            <a:ext cx="3330046" cy="606911"/>
          </a:xfrm>
          <a:prstGeom prst="rect">
            <a:avLst/>
          </a:prstGeom>
          <a:solidFill>
            <a:srgbClr val="DBEDDB"/>
          </a:solidFill>
          <a:ln w="28575">
            <a:solidFill>
              <a:srgbClr val="387038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800" dirty="0">
                <a:effectLst/>
                <a:latin typeface="Century Gothic" panose="020B0502020202020204" pitchFamily="34" charset="0"/>
                <a:ea typeface="Calibri"/>
                <a:cs typeface="Times New Roman"/>
              </a:rPr>
              <a:t> </a:t>
            </a:r>
            <a:endParaRPr lang="nl-NL" sz="110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B822B8D6-E503-4717-484D-8EFE6074E4BA}"/>
              </a:ext>
            </a:extLst>
          </p:cNvPr>
          <p:cNvSpPr txBox="1"/>
          <p:nvPr/>
        </p:nvSpPr>
        <p:spPr>
          <a:xfrm>
            <a:off x="402518" y="686115"/>
            <a:ext cx="3347587" cy="538701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3600" dirty="0">
                <a:latin typeface="Century Gothic" panose="020B0502020202020204" pitchFamily="34" charset="0"/>
                <a:ea typeface="Calibri"/>
                <a:cs typeface="Times New Roman"/>
              </a:rPr>
              <a:t>…problemen</a:t>
            </a:r>
            <a:endParaRPr lang="nl-NL" sz="1050" dirty="0">
              <a:effectLst/>
              <a:latin typeface="Century Gothic" panose="020B0502020202020204" pitchFamily="34" charset="0"/>
              <a:ea typeface="Calibri"/>
              <a:cs typeface="Times New Roman"/>
            </a:endParaRPr>
          </a:p>
        </p:txBody>
      </p:sp>
      <p:pic>
        <p:nvPicPr>
          <p:cNvPr id="29" name="Afbeelding 28" descr="Afbeelding met persoon, Menselijk gezicht, kleding, glimlach&#10;&#10;Automatisch gegenereerde beschrijving">
            <a:extLst>
              <a:ext uri="{FF2B5EF4-FFF2-40B4-BE49-F238E27FC236}">
                <a16:creationId xmlns:a16="http://schemas.microsoft.com/office/drawing/2014/main" id="{26D64FE4-8083-17A1-6D4D-05936F8C0B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36" y="3495687"/>
            <a:ext cx="1770551" cy="1182728"/>
          </a:xfrm>
          <a:prstGeom prst="rect">
            <a:avLst/>
          </a:prstGeom>
        </p:spPr>
      </p:pic>
      <p:pic>
        <p:nvPicPr>
          <p:cNvPr id="3" name="Afbeelding 2" descr="Afbeelding met kleding, person, persoon&#10;&#10;Automatisch gegenereerde beschrijving">
            <a:extLst>
              <a:ext uri="{FF2B5EF4-FFF2-40B4-BE49-F238E27FC236}">
                <a16:creationId xmlns:a16="http://schemas.microsoft.com/office/drawing/2014/main" id="{62A1FFCA-EB68-33D8-4529-AF20CC3A27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5649" y="3958732"/>
            <a:ext cx="1738530" cy="1016608"/>
          </a:xfrm>
          <a:prstGeom prst="rect">
            <a:avLst/>
          </a:prstGeom>
        </p:spPr>
      </p:pic>
      <p:pic>
        <p:nvPicPr>
          <p:cNvPr id="6" name="Afbeelding 5" descr="Afbeelding met klok, Wandklok, Kwartsklok, wekker&#10;&#10;Automatisch gegenereerde beschrijving">
            <a:extLst>
              <a:ext uri="{FF2B5EF4-FFF2-40B4-BE49-F238E27FC236}">
                <a16:creationId xmlns:a16="http://schemas.microsoft.com/office/drawing/2014/main" id="{C0E016B8-B305-B746-70E0-70835AC4D45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5" t="3932" r="10529" b="4215"/>
          <a:stretch/>
        </p:blipFill>
        <p:spPr>
          <a:xfrm>
            <a:off x="7595672" y="3572385"/>
            <a:ext cx="1173725" cy="1296168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178F8CF-DD72-2593-77F6-1182C941B80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2613" y="359734"/>
            <a:ext cx="1327394" cy="133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85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produceren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DEC58DC-0E2B-E344-BD27-93BAF8638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412776"/>
            <a:ext cx="3811252" cy="5196113"/>
          </a:xfrm>
          <a:prstGeom prst="rect">
            <a:avLst/>
          </a:prstGeom>
        </p:spPr>
      </p:pic>
      <p:pic>
        <p:nvPicPr>
          <p:cNvPr id="4" name="Afbeelding 3" descr="Afbeelding met rots, kunst&#10;&#10;Automatisch gegenereerde beschrijving">
            <a:extLst>
              <a:ext uri="{FF2B5EF4-FFF2-40B4-BE49-F238E27FC236}">
                <a16:creationId xmlns:a16="http://schemas.microsoft.com/office/drawing/2014/main" id="{E415F368-7072-EC08-5806-4815741C5E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4453421" y="2924944"/>
            <a:ext cx="3811253" cy="303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0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het effect</a:t>
            </a:r>
          </a:p>
        </p:txBody>
      </p:sp>
      <p:pic>
        <p:nvPicPr>
          <p:cNvPr id="5" name="Afbeelding 4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7EAE0F42-87F2-E615-AB54-6BC0DC73F6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082456"/>
          </a:xfrm>
          <a:prstGeom prst="rect">
            <a:avLst/>
          </a:prstGeom>
        </p:spPr>
      </p:pic>
      <p:grpSp>
        <p:nvGrpSpPr>
          <p:cNvPr id="7" name="Groep 6">
            <a:extLst>
              <a:ext uri="{FF2B5EF4-FFF2-40B4-BE49-F238E27FC236}">
                <a16:creationId xmlns:a16="http://schemas.microsoft.com/office/drawing/2014/main" id="{96A6F3D0-6BA2-7316-3A49-9DD4FCBA626F}"/>
              </a:ext>
            </a:extLst>
          </p:cNvPr>
          <p:cNvGrpSpPr/>
          <p:nvPr/>
        </p:nvGrpSpPr>
        <p:grpSpPr>
          <a:xfrm>
            <a:off x="3206434" y="4869160"/>
            <a:ext cx="2731132" cy="1854313"/>
            <a:chOff x="760748" y="548680"/>
            <a:chExt cx="7653114" cy="5196113"/>
          </a:xfrm>
        </p:grpSpPr>
        <p:pic>
          <p:nvPicPr>
            <p:cNvPr id="8" name="Afbeelding 7">
              <a:extLst>
                <a:ext uri="{FF2B5EF4-FFF2-40B4-BE49-F238E27FC236}">
                  <a16:creationId xmlns:a16="http://schemas.microsoft.com/office/drawing/2014/main" id="{E4724A76-52CE-FD1C-A476-B43B7A4517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0748" y="548680"/>
              <a:ext cx="3811252" cy="5196113"/>
            </a:xfrm>
            <a:prstGeom prst="rect">
              <a:avLst/>
            </a:prstGeom>
          </p:spPr>
        </p:pic>
        <p:pic>
          <p:nvPicPr>
            <p:cNvPr id="9" name="Afbeelding 8" descr="Afbeelding met rots, kunst&#10;&#10;Automatisch gegenereerde beschrijving">
              <a:extLst>
                <a:ext uri="{FF2B5EF4-FFF2-40B4-BE49-F238E27FC236}">
                  <a16:creationId xmlns:a16="http://schemas.microsoft.com/office/drawing/2014/main" id="{FAEAB03F-CE4A-2E95-C3C1-3FA913D1B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04"/>
            <a:stretch/>
          </p:blipFill>
          <p:spPr>
            <a:xfrm>
              <a:off x="4602609" y="2060848"/>
              <a:ext cx="3811253" cy="30309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7872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de stemming</a:t>
            </a:r>
          </a:p>
        </p:txBody>
      </p:sp>
      <p:pic>
        <p:nvPicPr>
          <p:cNvPr id="2" name="Afbeelding 1" descr="Afbeelding met kleding, persoon, tekenfilm, illustratie&#10;&#10;Automatisch gegenereerde beschrijving">
            <a:extLst>
              <a:ext uri="{FF2B5EF4-FFF2-40B4-BE49-F238E27FC236}">
                <a16:creationId xmlns:a16="http://schemas.microsoft.com/office/drawing/2014/main" id="{EB94983F-7875-27D2-51C7-F6EC44D35F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6"/>
            <a:ext cx="9144000" cy="308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007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overschatten</a:t>
            </a:r>
          </a:p>
        </p:txBody>
      </p:sp>
      <p:pic>
        <p:nvPicPr>
          <p:cNvPr id="8" name="Afbeelding 7" descr="Afbeelding met persoon, Menselijk gezicht, lip, glimlach&#10;&#10;Automatisch gegenereerde beschrijving">
            <a:extLst>
              <a:ext uri="{FF2B5EF4-FFF2-40B4-BE49-F238E27FC236}">
                <a16:creationId xmlns:a16="http://schemas.microsoft.com/office/drawing/2014/main" id="{8934F012-AF51-3409-410A-FCCDA454B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6956581" cy="4646996"/>
          </a:xfrm>
          <a:prstGeom prst="rect">
            <a:avLst/>
          </a:prstGeom>
        </p:spPr>
      </p:pic>
      <p:sp>
        <p:nvSpPr>
          <p:cNvPr id="7" name="Gedachtewolkje: wolk 6">
            <a:extLst>
              <a:ext uri="{FF2B5EF4-FFF2-40B4-BE49-F238E27FC236}">
                <a16:creationId xmlns:a16="http://schemas.microsoft.com/office/drawing/2014/main" id="{FC87B1D7-114A-85E4-F82A-F059AC177FD3}"/>
              </a:ext>
            </a:extLst>
          </p:cNvPr>
          <p:cNvSpPr/>
          <p:nvPr/>
        </p:nvSpPr>
        <p:spPr>
          <a:xfrm>
            <a:off x="6084168" y="593813"/>
            <a:ext cx="2736304" cy="1938926"/>
          </a:xfrm>
          <a:prstGeom prst="cloudCallout">
            <a:avLst>
              <a:gd name="adj1" fmla="val -105011"/>
              <a:gd name="adj2" fmla="val 45188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 descr="Afbeelding met rots, kunst&#10;&#10;Automatisch gegenereerde beschrijving">
            <a:extLst>
              <a:ext uri="{FF2B5EF4-FFF2-40B4-BE49-F238E27FC236}">
                <a16:creationId xmlns:a16="http://schemas.microsoft.com/office/drawing/2014/main" id="{38538F03-3C57-061D-5EA8-AC6057DA2A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04"/>
          <a:stretch/>
        </p:blipFill>
        <p:spPr>
          <a:xfrm>
            <a:off x="6523003" y="957067"/>
            <a:ext cx="1577389" cy="125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11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gedetailleerd</a:t>
            </a:r>
          </a:p>
        </p:txBody>
      </p:sp>
      <p:pic>
        <p:nvPicPr>
          <p:cNvPr id="4" name="Afbeelding 3" descr="Afbeelding met handgemaakt, vakwerk, tekenfilm, overdekt&#10;&#10;Automatisch gegenereerde beschrijving">
            <a:extLst>
              <a:ext uri="{FF2B5EF4-FFF2-40B4-BE49-F238E27FC236}">
                <a16:creationId xmlns:a16="http://schemas.microsoft.com/office/drawing/2014/main" id="{52A0894D-3B9D-63A8-DC22-7CC7E46938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44824"/>
            <a:ext cx="2886982" cy="4321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27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van korte duur</a:t>
            </a:r>
          </a:p>
        </p:txBody>
      </p:sp>
      <p:pic>
        <p:nvPicPr>
          <p:cNvPr id="3" name="Afbeelding 2" descr="Afbeelding met klok, cirkel, clipart, illustratie&#10;&#10;Automatisch gegenereerde beschrijving">
            <a:extLst>
              <a:ext uri="{FF2B5EF4-FFF2-40B4-BE49-F238E27FC236}">
                <a16:creationId xmlns:a16="http://schemas.microsoft.com/office/drawing/2014/main" id="{A343B0E9-A12F-745B-622D-F1257A101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772816"/>
            <a:ext cx="4725144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467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-36512" y="25814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7200" b="1" u="sng" dirty="0">
                <a:latin typeface="Century Gothic" panose="020B0502020202020204" pitchFamily="34" charset="0"/>
              </a:rPr>
              <a:t>indirect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B1261AD-C229-8FFE-604A-54F03243FC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462" y="3375054"/>
            <a:ext cx="884794" cy="81576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4061D635-8C2E-09CC-F5F8-538AB2E656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026" y="3408532"/>
            <a:ext cx="882117" cy="81642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8733206-C9C6-5E7B-6AF6-792F3A1058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726947"/>
            <a:ext cx="6269393" cy="417959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CB02DE00-82B5-0013-0C82-F07CD273438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0503" y="3183544"/>
            <a:ext cx="595260" cy="550932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64B95F-9F35-C0A9-3E87-196B89F446C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628" y="3572850"/>
            <a:ext cx="308073" cy="285132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0346357A-5CFA-A8D9-74A2-BB5FFC9358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6633" y="3697273"/>
            <a:ext cx="160709" cy="160709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883B48B5-3F43-590D-87D9-291CBF74A98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159" y="3045536"/>
            <a:ext cx="413474" cy="413474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3E8EFD0B-0C8A-C031-0772-13391A83989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1698" y="3396102"/>
            <a:ext cx="308073" cy="287068"/>
          </a:xfrm>
          <a:prstGeom prst="rect">
            <a:avLst/>
          </a:prstGeom>
        </p:spPr>
      </p:pic>
      <p:sp>
        <p:nvSpPr>
          <p:cNvPr id="17" name="Ovaal 16">
            <a:extLst>
              <a:ext uri="{FF2B5EF4-FFF2-40B4-BE49-F238E27FC236}">
                <a16:creationId xmlns:a16="http://schemas.microsoft.com/office/drawing/2014/main" id="{A5C2B8D1-D6D3-ED3D-2047-E2380678B50F}"/>
              </a:ext>
            </a:extLst>
          </p:cNvPr>
          <p:cNvSpPr/>
          <p:nvPr/>
        </p:nvSpPr>
        <p:spPr>
          <a:xfrm>
            <a:off x="2103240" y="2663051"/>
            <a:ext cx="775880" cy="77588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B672F879-3AA1-4E92-0212-6CB0344F797B}"/>
              </a:ext>
            </a:extLst>
          </p:cNvPr>
          <p:cNvSpPr/>
          <p:nvPr/>
        </p:nvSpPr>
        <p:spPr>
          <a:xfrm>
            <a:off x="5416015" y="2666061"/>
            <a:ext cx="775880" cy="775880"/>
          </a:xfrm>
          <a:prstGeom prst="ellipse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51515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2339</TotalTime>
  <Words>797</Words>
  <Application>Microsoft Office PowerPoint</Application>
  <PresentationFormat>Diavoorstelling (4:3)</PresentationFormat>
  <Paragraphs>220</Paragraphs>
  <Slides>23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Trebuchet MS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Harmsel, Marjan ter</dc:creator>
  <cp:lastModifiedBy>Harmsel ter, Marjan</cp:lastModifiedBy>
  <cp:revision>504</cp:revision>
  <dcterms:created xsi:type="dcterms:W3CDTF">2021-06-08T06:13:59Z</dcterms:created>
  <dcterms:modified xsi:type="dcterms:W3CDTF">2024-07-09T07:50:00Z</dcterms:modified>
</cp:coreProperties>
</file>