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437" r:id="rId2"/>
    <p:sldId id="548" r:id="rId3"/>
    <p:sldId id="1460" r:id="rId4"/>
    <p:sldId id="1479" r:id="rId5"/>
    <p:sldId id="1475" r:id="rId6"/>
    <p:sldId id="1526" r:id="rId7"/>
    <p:sldId id="1477" r:id="rId8"/>
    <p:sldId id="1476" r:id="rId9"/>
    <p:sldId id="1478" r:id="rId10"/>
    <p:sldId id="1480" r:id="rId11"/>
    <p:sldId id="934" r:id="rId12"/>
    <p:sldId id="263" r:id="rId13"/>
    <p:sldId id="1524" r:id="rId14"/>
    <p:sldId id="1525" r:id="rId15"/>
    <p:sldId id="1487" r:id="rId16"/>
    <p:sldId id="1500" r:id="rId17"/>
    <p:sldId id="259" r:id="rId18"/>
    <p:sldId id="1523" r:id="rId19"/>
    <p:sldId id="1474"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9"/>
            <p14:sldId id="1475"/>
            <p14:sldId id="1526"/>
            <p14:sldId id="1477"/>
            <p14:sldId id="1476"/>
            <p14:sldId id="1478"/>
            <p14:sldId id="1480"/>
            <p14:sldId id="934"/>
            <p14:sldId id="263"/>
            <p14:sldId id="1524"/>
            <p14:sldId id="1525"/>
            <p14:sldId id="1487"/>
            <p14:sldId id="1500"/>
            <p14:sldId id="259"/>
            <p14:sldId id="1523"/>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5226" autoAdjust="0"/>
  </p:normalViewPr>
  <p:slideViewPr>
    <p:cSldViewPr>
      <p:cViewPr varScale="1">
        <p:scale>
          <a:sx n="78" d="100"/>
          <a:sy n="78" d="100"/>
        </p:scale>
        <p:origin x="1200"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9-7-2024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9-7-2024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professor: </a:t>
            </a:r>
            <a:r>
              <a:rPr lang="nl-NL" b="0" i="0" dirty="0">
                <a:solidFill>
                  <a:srgbClr val="4F4F4F"/>
                </a:solidFill>
                <a:effectLst/>
                <a:latin typeface="Verdana" panose="020B0604030504040204" pitchFamily="34" charset="0"/>
              </a:rPr>
              <a:t>iemand die voor zijn of haar werk veel over een onderwerp weet</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aanmaken: </a:t>
            </a:r>
            <a:r>
              <a:rPr lang="nl-NL" sz="1200" b="0" kern="1200" dirty="0">
                <a:solidFill>
                  <a:schemeClr val="tx1"/>
                </a:solidFill>
                <a:effectLst/>
                <a:latin typeface="+mn-lt"/>
                <a:ea typeface="+mn-ea"/>
                <a:cs typeface="+mn-cs"/>
              </a:rPr>
              <a:t>maken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zich gedragen: </a:t>
            </a:r>
            <a:r>
              <a:rPr lang="nl-NL" sz="1200" b="0" kern="1200" dirty="0">
                <a:solidFill>
                  <a:schemeClr val="tx1"/>
                </a:solidFill>
                <a:effectLst/>
                <a:latin typeface="+mn-lt"/>
                <a:ea typeface="+mn-ea"/>
                <a:cs typeface="+mn-cs"/>
              </a:rPr>
              <a:t>op een bepaalde manier doen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de factor: </a:t>
            </a:r>
            <a:r>
              <a:rPr lang="nl-NL" sz="1200" b="0" kern="1200" dirty="0">
                <a:solidFill>
                  <a:schemeClr val="tx1"/>
                </a:solidFill>
                <a:effectLst/>
                <a:latin typeface="+mn-lt"/>
                <a:ea typeface="+mn-ea"/>
                <a:cs typeface="+mn-cs"/>
              </a:rPr>
              <a:t>iets wat bepaalt wat er gebeurt</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gelden: </a:t>
            </a:r>
            <a:r>
              <a:rPr lang="nl-NL" sz="1200" b="0" kern="1200" dirty="0">
                <a:solidFill>
                  <a:schemeClr val="tx1"/>
                </a:solidFill>
                <a:effectLst/>
                <a:latin typeface="+mn-lt"/>
                <a:ea typeface="+mn-ea"/>
                <a:cs typeface="+mn-cs"/>
              </a:rPr>
              <a:t>zo zijn</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medicijn: </a:t>
            </a:r>
            <a:r>
              <a:rPr lang="nl-NL" b="0" i="0" dirty="0">
                <a:solidFill>
                  <a:srgbClr val="4F4F4F"/>
                </a:solidFill>
                <a:effectLst/>
                <a:latin typeface="Verdana" panose="020B0604030504040204" pitchFamily="34" charset="0"/>
              </a:rPr>
              <a:t>het middel tegen een ziekte, bijvoorbeeld een pil of een drankje</a:t>
            </a:r>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genieten: </a:t>
            </a:r>
            <a:r>
              <a:rPr lang="nl-NL" sz="1200" b="0" kern="1200" dirty="0">
                <a:solidFill>
                  <a:schemeClr val="tx1"/>
                </a:solidFill>
                <a:effectLst/>
                <a:latin typeface="+mn-lt"/>
                <a:ea typeface="+mn-ea"/>
                <a:cs typeface="+mn-cs"/>
              </a:rPr>
              <a:t>leuk en fijn vinden</a:t>
            </a:r>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9-7-2024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9-7-2024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image" Target="../media/image5.jpe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Er was eens een slimme </a:t>
            </a:r>
            <a:r>
              <a:rPr lang="nl-NL" sz="2000" b="1" u="sng" dirty="0">
                <a:effectLst/>
                <a:ea typeface="Times New Roman" panose="02020603050405020304" pitchFamily="18" charset="0"/>
                <a:cs typeface="Arial" panose="020B0604020202020204" pitchFamily="34" charset="0"/>
              </a:rPr>
              <a:t>professor</a:t>
            </a:r>
            <a:r>
              <a:rPr lang="nl-NL" sz="2000" b="1" i="1" dirty="0">
                <a:ea typeface="Times New Roman" panose="02020603050405020304" pitchFamily="18" charset="0"/>
                <a:cs typeface="Arial" panose="020B0604020202020204" pitchFamily="34" charset="0"/>
              </a:rPr>
              <a:t>, iemand die voor zijn of haar werk veel over een onderwerp weet</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Ze heette</a:t>
            </a:r>
            <a:r>
              <a:rPr lang="nl-NL" sz="2000" dirty="0">
                <a:effectLst/>
                <a:ea typeface="Times New Roman" panose="02020603050405020304" pitchFamily="18" charset="0"/>
                <a:cs typeface="Arial" panose="020B0604020202020204" pitchFamily="34" charset="0"/>
              </a:rPr>
              <a:t> Dr. Sophie. Ze werkte in een groot laboratorium waar ze allerlei nieuwe </a:t>
            </a:r>
            <a:r>
              <a:rPr lang="nl-NL" sz="2000" b="1" u="sng" dirty="0">
                <a:effectLst/>
                <a:ea typeface="Times New Roman" panose="02020603050405020304" pitchFamily="18" charset="0"/>
                <a:cs typeface="Arial" panose="020B0604020202020204" pitchFamily="34" charset="0"/>
              </a:rPr>
              <a:t>medicijnen</a:t>
            </a:r>
            <a:r>
              <a:rPr lang="nl-NL" sz="2000" dirty="0">
                <a:effectLst/>
                <a:ea typeface="Times New Roman" panose="02020603050405020304" pitchFamily="18" charset="0"/>
                <a:cs typeface="Arial" panose="020B0604020202020204" pitchFamily="34" charset="0"/>
              </a:rPr>
              <a:t> ontwikkelde. </a:t>
            </a:r>
            <a:r>
              <a:rPr lang="nl-NL" sz="2000" dirty="0">
                <a:ea typeface="Times New Roman" panose="02020603050405020304" pitchFamily="18" charset="0"/>
                <a:cs typeface="Arial" panose="020B0604020202020204" pitchFamily="34" charset="0"/>
              </a:rPr>
              <a:t>Het m</a:t>
            </a:r>
            <a:r>
              <a:rPr lang="nl-NL" sz="2000" dirty="0">
                <a:effectLst/>
                <a:ea typeface="Times New Roman" panose="02020603050405020304" pitchFamily="18" charset="0"/>
                <a:cs typeface="Arial" panose="020B0604020202020204" pitchFamily="34" charset="0"/>
              </a:rPr>
              <a:t>edicijn is </a:t>
            </a:r>
            <a:r>
              <a:rPr lang="nl-NL" sz="2000" b="1" i="1" dirty="0">
                <a:effectLst/>
                <a:ea typeface="Times New Roman" panose="02020603050405020304" pitchFamily="18" charset="0"/>
                <a:cs typeface="Arial" panose="020B0604020202020204" pitchFamily="34" charset="0"/>
              </a:rPr>
              <a:t>het middel tegen een ziekte, bijvoorbeeld een pil of een drankje</a:t>
            </a:r>
            <a:r>
              <a:rPr lang="nl-NL" sz="2000" dirty="0">
                <a:effectLst/>
                <a:ea typeface="Times New Roman" panose="02020603050405020304" pitchFamily="18" charset="0"/>
                <a:cs typeface="Arial" panose="020B0604020202020204" pitchFamily="34" charset="0"/>
              </a:rPr>
              <a:t>. Op een dag ontdekte ze een speciale pil waarmee mensen zich konden beschermen tegen allerlei ziekten. “Dit medicijn is anders”, vertelde ze haar assistent. “Dit medicijn kan ons helpen om speciale stofjes in ons lichaam </a:t>
            </a:r>
            <a:r>
              <a:rPr lang="nl-NL" sz="2000" b="1" u="sng" dirty="0">
                <a:effectLst/>
                <a:ea typeface="Times New Roman" panose="02020603050405020304" pitchFamily="18" charset="0"/>
                <a:cs typeface="Arial" panose="020B0604020202020204" pitchFamily="34" charset="0"/>
              </a:rPr>
              <a:t>aan te maken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om speciale stofjes </a:t>
            </a:r>
            <a:r>
              <a:rPr lang="nl-NL" sz="2000" b="1" i="1" dirty="0">
                <a:ea typeface="Times New Roman" panose="02020603050405020304" pitchFamily="18" charset="0"/>
                <a:cs typeface="Arial" panose="020B0604020202020204" pitchFamily="34" charset="0"/>
              </a:rPr>
              <a:t>te maken</a:t>
            </a:r>
            <a:r>
              <a:rPr lang="nl-NL" sz="2000" dirty="0">
                <a:ea typeface="Times New Roman" panose="02020603050405020304" pitchFamily="18" charset="0"/>
                <a:cs typeface="Arial" panose="020B0604020202020204" pitchFamily="34" charset="0"/>
              </a:rPr>
              <a:t>.</a:t>
            </a:r>
            <a:r>
              <a:rPr lang="nl-NL" sz="2000" i="1"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Deze stofjes kunnen ons dan helpen om ziektes te verslaan”. </a:t>
            </a:r>
            <a:r>
              <a:rPr lang="nl-NL" sz="2000" dirty="0">
                <a:solidFill>
                  <a:srgbClr val="00B050"/>
                </a:solidFill>
                <a:ea typeface="Times New Roman" panose="02020603050405020304" pitchFamily="18" charset="0"/>
                <a:cs typeface="Arial" panose="020B0604020202020204" pitchFamily="34" charset="0"/>
              </a:rPr>
              <a:t>(optie extra klik: antistoffen vallen virus aan) </a:t>
            </a:r>
            <a:r>
              <a:rPr lang="nl-NL" sz="2000" dirty="0">
                <a:effectLst/>
                <a:ea typeface="Times New Roman" panose="02020603050405020304" pitchFamily="18" charset="0"/>
                <a:cs typeface="Arial" panose="020B0604020202020204" pitchFamily="34" charset="0"/>
              </a:rPr>
              <a:t>Om zeker te weten dat de pillen geen bijwerkingen hadden, moest Dr. Sophie een aantal </a:t>
            </a:r>
            <a:r>
              <a:rPr lang="nl-NL" sz="2000" b="1" u="sng" dirty="0">
                <a:effectLst/>
                <a:ea typeface="Times New Roman" panose="02020603050405020304" pitchFamily="18" charset="0"/>
                <a:cs typeface="Arial" panose="020B0604020202020204" pitchFamily="34" charset="0"/>
              </a:rPr>
              <a:t>factoren</a:t>
            </a:r>
            <a:r>
              <a:rPr lang="nl-NL" sz="2000" dirty="0">
                <a:effectLst/>
                <a:ea typeface="Times New Roman" panose="02020603050405020304" pitchFamily="18" charset="0"/>
                <a:cs typeface="Arial" panose="020B0604020202020204" pitchFamily="34" charset="0"/>
              </a:rPr>
              <a:t> controleren. </a:t>
            </a:r>
            <a:r>
              <a:rPr lang="nl-NL" sz="2000" dirty="0">
                <a:ea typeface="Times New Roman" panose="02020603050405020304" pitchFamily="18" charset="0"/>
                <a:cs typeface="Arial" panose="020B0604020202020204" pitchFamily="34" charset="0"/>
              </a:rPr>
              <a:t>De factor is </a:t>
            </a:r>
            <a:r>
              <a:rPr lang="nl-NL" sz="2000" b="1" i="1" dirty="0">
                <a:effectLst/>
                <a:ea typeface="Times New Roman" panose="02020603050405020304" pitchFamily="18" charset="0"/>
                <a:cs typeface="Arial" panose="020B0604020202020204" pitchFamily="34" charset="0"/>
              </a:rPr>
              <a:t>iets wat bepaalt wat er gebeurt</a:t>
            </a:r>
            <a:r>
              <a:rPr lang="nl-NL" sz="2000" dirty="0">
                <a:effectLst/>
                <a:ea typeface="Times New Roman" panose="02020603050405020304" pitchFamily="18" charset="0"/>
                <a:cs typeface="Arial" panose="020B0604020202020204" pitchFamily="34" charset="0"/>
              </a:rPr>
              <a:t>.</a:t>
            </a:r>
            <a:r>
              <a:rPr lang="nl-NL" sz="2000" b="1" i="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Ze wilde er namelijk zeker van zijn dat het medicijn veilig was. </a:t>
            </a:r>
            <a:r>
              <a:rPr lang="nl-NL" sz="2000" dirty="0">
                <a:ea typeface="Times New Roman" panose="02020603050405020304" pitchFamily="18" charset="0"/>
                <a:cs typeface="Arial" panose="020B0604020202020204" pitchFamily="34" charset="0"/>
              </a:rPr>
              <a:t>Daarom deed ze speciale onderzoeken bij een grote groep mensen.</a:t>
            </a:r>
            <a:r>
              <a:rPr lang="nl-NL" sz="2000" dirty="0">
                <a:effectLst/>
                <a:ea typeface="Times New Roman" panose="02020603050405020304" pitchFamily="18" charset="0"/>
                <a:cs typeface="Arial" panose="020B0604020202020204" pitchFamily="34" charset="0"/>
              </a:rPr>
              <a:t> Tijdens deze testen moesten de proefpersonen </a:t>
            </a:r>
            <a:r>
              <a:rPr lang="nl-NL" sz="2000" b="1" u="sng" dirty="0">
                <a:effectLst/>
                <a:ea typeface="Times New Roman" panose="02020603050405020304" pitchFamily="18" charset="0"/>
                <a:cs typeface="Arial" panose="020B0604020202020204" pitchFamily="34" charset="0"/>
              </a:rPr>
              <a:t>zich gedragen</a:t>
            </a:r>
            <a:r>
              <a:rPr lang="nl-NL" sz="2000" dirty="0">
                <a:ea typeface="Times New Roman" panose="02020603050405020304" pitchFamily="18" charset="0"/>
                <a:cs typeface="Arial" panose="020B0604020202020204" pitchFamily="34" charset="0"/>
              </a:rPr>
              <a:t> zoals Dr. Sophie zei dat moest. </a:t>
            </a:r>
            <a:r>
              <a:rPr lang="nl-NL" sz="2000" dirty="0">
                <a:effectLst/>
                <a:ea typeface="Times New Roman" panose="02020603050405020304" pitchFamily="18" charset="0"/>
                <a:cs typeface="Arial" panose="020B0604020202020204" pitchFamily="34" charset="0"/>
              </a:rPr>
              <a:t>Ze moesten iets </a:t>
            </a:r>
            <a:r>
              <a:rPr lang="nl-NL" sz="2000" b="1" i="1" dirty="0">
                <a:effectLst/>
                <a:ea typeface="Times New Roman" panose="02020603050405020304" pitchFamily="18" charset="0"/>
                <a:cs typeface="Arial" panose="020B0604020202020204" pitchFamily="34" charset="0"/>
              </a:rPr>
              <a:t>op een bepaalde manier doen</a:t>
            </a:r>
            <a:r>
              <a:rPr lang="nl-NL" sz="2000" dirty="0">
                <a:effectLst/>
                <a:ea typeface="Times New Roman" panose="02020603050405020304" pitchFamily="18" charset="0"/>
                <a:cs typeface="Arial" panose="020B0604020202020204" pitchFamily="34" charset="0"/>
              </a:rPr>
              <a:t>. Ze mochten bijvoorbeeld geen andere tabletten of drankjes gebruiken en ze moesten elke avond om 9 uur naar bed. De test verliep goed. Iedereen die het nieuwe medicijn had genomen, bleef gezond, zelfs als anderen om hen heen ziek werden. Dr. Sophie was blij. “We moeten er voor zorgen dat iedereen dit medicijn kan krijgen”, zei ze. “Het zal </a:t>
            </a:r>
            <a:r>
              <a:rPr lang="nl-NL" sz="2000" b="1" u="sng" dirty="0">
                <a:effectLst/>
                <a:ea typeface="Times New Roman" panose="02020603050405020304" pitchFamily="18" charset="0"/>
                <a:cs typeface="Arial" panose="020B0604020202020204" pitchFamily="34" charset="0"/>
              </a:rPr>
              <a:t>gelden</a:t>
            </a:r>
            <a:r>
              <a:rPr lang="nl-NL" sz="2000" dirty="0">
                <a:effectLst/>
                <a:ea typeface="Times New Roman" panose="02020603050405020304" pitchFamily="18" charset="0"/>
                <a:cs typeface="Arial" panose="020B0604020202020204" pitchFamily="34" charset="0"/>
              </a:rPr>
              <a:t> als een van de beste ontdekkingen in de geneeskunde. Het zal </a:t>
            </a:r>
            <a:r>
              <a:rPr lang="nl-NL" sz="2000" dirty="0">
                <a:ea typeface="Times New Roman" panose="02020603050405020304" pitchFamily="18" charset="0"/>
                <a:cs typeface="Arial" panose="020B0604020202020204" pitchFamily="34" charset="0"/>
              </a:rPr>
              <a:t>het</a:t>
            </a:r>
            <a:r>
              <a:rPr lang="nl-NL" sz="2000" dirty="0">
                <a:effectLst/>
                <a:ea typeface="Times New Roman" panose="02020603050405020304" pitchFamily="18" charset="0"/>
                <a:cs typeface="Arial" panose="020B0604020202020204" pitchFamily="34" charset="0"/>
              </a:rPr>
              <a:t> beste</a:t>
            </a:r>
            <a:r>
              <a:rPr lang="nl-NL" sz="2000" dirty="0">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zijn</a:t>
            </a:r>
            <a:r>
              <a:rPr lang="nl-NL" sz="2000" dirty="0">
                <a:effectLst/>
                <a:ea typeface="Times New Roman" panose="02020603050405020304" pitchFamily="18" charset="0"/>
                <a:cs typeface="Arial" panose="020B0604020202020204" pitchFamily="34" charset="0"/>
              </a:rPr>
              <a:t>.” En zo ging Dr. Sophie door met haar werk, vastbesloten om van de wereld een plek te maken waar mensen altijd gezond zijn en </a:t>
            </a:r>
            <a:r>
              <a:rPr kumimoji="0" lang="nl-NL"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van het leven kunnen </a:t>
            </a:r>
            <a:r>
              <a:rPr kumimoji="0" lang="nl-NL" sz="2000" b="1"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genieten</a:t>
            </a:r>
            <a:r>
              <a:rPr kumimoji="0" lang="nl-NL" sz="20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 Waar ze het leven </a:t>
            </a:r>
            <a:r>
              <a:rPr kumimoji="0" lang="nl-NL" sz="2000" b="1" i="1"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leuk en fijn vinden. </a:t>
            </a:r>
            <a:endParaRPr lang="nl-NL" sz="2000" b="1" i="1"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3577"/>
            <a:ext cx="9180512" cy="1200329"/>
          </a:xfrm>
          <a:prstGeom prst="rect">
            <a:avLst/>
          </a:prstGeom>
          <a:noFill/>
        </p:spPr>
        <p:txBody>
          <a:bodyPr wrap="square" rtlCol="0">
            <a:spAutoFit/>
          </a:bodyPr>
          <a:lstStyle/>
          <a:p>
            <a:r>
              <a:rPr lang="nl-NL" sz="7200" b="1" u="sng" dirty="0">
                <a:latin typeface="Century Gothic" panose="020B0502020202020204" pitchFamily="34" charset="0"/>
              </a:rPr>
              <a:t>genieten</a:t>
            </a:r>
          </a:p>
        </p:txBody>
      </p:sp>
      <p:pic>
        <p:nvPicPr>
          <p:cNvPr id="5" name="Afbeelding 4" descr="Afbeelding met tekening, schets, illustratie, tekenfilm&#10;&#10;Automatisch gegenereerde beschrijving">
            <a:extLst>
              <a:ext uri="{FF2B5EF4-FFF2-40B4-BE49-F238E27FC236}">
                <a16:creationId xmlns:a16="http://schemas.microsoft.com/office/drawing/2014/main" id="{DD3F43E3-9F96-55B2-8A61-B302FBBB07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44" y="1212008"/>
            <a:ext cx="8366760" cy="5385344"/>
          </a:xfrm>
          <a:prstGeom prst="rect">
            <a:avLst/>
          </a:prstGeom>
        </p:spPr>
      </p:pic>
      <p:sp>
        <p:nvSpPr>
          <p:cNvPr id="7" name="Tekstballon: ovaal 6">
            <a:extLst>
              <a:ext uri="{FF2B5EF4-FFF2-40B4-BE49-F238E27FC236}">
                <a16:creationId xmlns:a16="http://schemas.microsoft.com/office/drawing/2014/main" id="{17D0AA87-E40D-89F6-EA69-5830732B5127}"/>
              </a:ext>
            </a:extLst>
          </p:cNvPr>
          <p:cNvSpPr/>
          <p:nvPr/>
        </p:nvSpPr>
        <p:spPr>
          <a:xfrm>
            <a:off x="4788024" y="260648"/>
            <a:ext cx="3985612" cy="1944216"/>
          </a:xfrm>
          <a:prstGeom prst="wedgeEllipseCallout">
            <a:avLst>
              <a:gd name="adj1" fmla="val -39710"/>
              <a:gd name="adj2" fmla="val 7262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17D8A736-BF47-114B-41C7-4BC6621D9D59}"/>
              </a:ext>
            </a:extLst>
          </p:cNvPr>
          <p:cNvSpPr txBox="1"/>
          <p:nvPr/>
        </p:nvSpPr>
        <p:spPr>
          <a:xfrm>
            <a:off x="5427217" y="734954"/>
            <a:ext cx="3312368" cy="954107"/>
          </a:xfrm>
          <a:prstGeom prst="rect">
            <a:avLst/>
          </a:prstGeom>
          <a:noFill/>
        </p:spPr>
        <p:txBody>
          <a:bodyPr wrap="square" rtlCol="0">
            <a:spAutoFit/>
          </a:bodyPr>
          <a:lstStyle/>
          <a:p>
            <a:r>
              <a:rPr lang="nl-NL" sz="2800" dirty="0">
                <a:latin typeface="Century Gothic" panose="020B0502020202020204" pitchFamily="34" charset="0"/>
              </a:rPr>
              <a:t>Wat is het leven toch prachtig!</a:t>
            </a:r>
          </a:p>
        </p:txBody>
      </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42291" y="357412"/>
            <a:ext cx="540060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professor</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2090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assistent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voor zijn of haar werk veel over een onderwerp weet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latin typeface="Century Gothic" panose="020B0502020202020204" pitchFamily="34" charset="0"/>
                <a:ea typeface="Calibri"/>
                <a:cs typeface="Times New Roman"/>
              </a:rPr>
              <a:t>De professor</a:t>
            </a:r>
            <a:r>
              <a:rPr lang="nl-NL" sz="2400" i="1" dirty="0">
                <a:solidFill>
                  <a:srgbClr val="387038"/>
                </a:solidFill>
                <a:latin typeface="Century Gothic" panose="020B0502020202020204" pitchFamily="34" charset="0"/>
                <a:ea typeface="Calibri"/>
                <a:cs typeface="Times New Roman"/>
              </a:rPr>
              <a:t> heeft nieuwe pillen uitgevonden.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73504" y="1479771"/>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de professor bij haar werk helpt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effectLst/>
                <a:latin typeface="Century Gothic" panose="020B0502020202020204" pitchFamily="34" charset="0"/>
                <a:ea typeface="Calibri"/>
                <a:cs typeface="Times New Roman"/>
              </a:rPr>
              <a:t>De assistent</a:t>
            </a:r>
            <a:r>
              <a:rPr lang="nl-NL" sz="2400" i="1" dirty="0">
                <a:solidFill>
                  <a:srgbClr val="387038"/>
                </a:solidFill>
                <a:effectLst/>
                <a:latin typeface="Century Gothic" panose="020B0502020202020204" pitchFamily="34" charset="0"/>
                <a:ea typeface="Calibri"/>
                <a:cs typeface="Times New Roman"/>
              </a:rPr>
              <a:t> maakt aan-tekeningen in haar boekje.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Menselijk gezicht, persoon, kleding, vrouw&#10;&#10;Automatisch gegenereerde beschrijving">
            <a:extLst>
              <a:ext uri="{FF2B5EF4-FFF2-40B4-BE49-F238E27FC236}">
                <a16:creationId xmlns:a16="http://schemas.microsoft.com/office/drawing/2014/main" id="{03111C41-F463-5ADC-3CAF-0EC0C8EC6B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3068960"/>
            <a:ext cx="2969147" cy="1977453"/>
          </a:xfrm>
          <a:prstGeom prst="rect">
            <a:avLst/>
          </a:prstGeom>
        </p:spPr>
      </p:pic>
      <p:pic>
        <p:nvPicPr>
          <p:cNvPr id="5" name="Afbeelding 4" descr="Afbeelding met kleding, persoon, Menselijk gezicht, Baan&#10;&#10;Automatisch gegenereerde beschrijving">
            <a:extLst>
              <a:ext uri="{FF2B5EF4-FFF2-40B4-BE49-F238E27FC236}">
                <a16:creationId xmlns:a16="http://schemas.microsoft.com/office/drawing/2014/main" id="{83457752-6CF5-2B4C-B7D8-32BF945674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0272" y="3134901"/>
            <a:ext cx="3325666" cy="1875676"/>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42291" y="357412"/>
            <a:ext cx="540060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aanmaken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2090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vernielen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13010" y="154783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lichaam gaat stofjes </a:t>
            </a:r>
            <a:r>
              <a:rPr lang="nl-NL" sz="2400" i="1" u="sng" dirty="0">
                <a:solidFill>
                  <a:srgbClr val="387038"/>
                </a:solidFill>
                <a:latin typeface="Century Gothic" panose="020B0502020202020204" pitchFamily="34" charset="0"/>
                <a:ea typeface="Calibri"/>
                <a:cs typeface="Times New Roman"/>
              </a:rPr>
              <a:t>aanmaken</a:t>
            </a:r>
            <a:r>
              <a:rPr lang="nl-NL" sz="2400" i="1" dirty="0">
                <a:solidFill>
                  <a:srgbClr val="387038"/>
                </a:solidFill>
                <a:latin typeface="Century Gothic" panose="020B0502020202020204" pitchFamily="34" charset="0"/>
                <a:ea typeface="Calibri"/>
                <a:cs typeface="Times New Roman"/>
              </a:rPr>
              <a:t> om ziektes te verslaan.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7241" y="154368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kapot maken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virus </a:t>
            </a:r>
            <a:r>
              <a:rPr lang="nl-NL" sz="2400" i="1" u="sng" dirty="0">
                <a:solidFill>
                  <a:srgbClr val="387038"/>
                </a:solidFill>
                <a:effectLst/>
                <a:latin typeface="Century Gothic" panose="020B0502020202020204" pitchFamily="34" charset="0"/>
                <a:ea typeface="Calibri"/>
                <a:cs typeface="Times New Roman"/>
              </a:rPr>
              <a:t>vernielt</a:t>
            </a:r>
            <a:r>
              <a:rPr lang="nl-NL" sz="2400" i="1" dirty="0">
                <a:solidFill>
                  <a:srgbClr val="387038"/>
                </a:solidFill>
                <a:effectLst/>
                <a:latin typeface="Century Gothic" panose="020B0502020202020204" pitchFamily="34" charset="0"/>
                <a:ea typeface="Calibri"/>
                <a:cs typeface="Times New Roman"/>
              </a:rPr>
              <a:t> de longen van mensen.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hart&#10;&#10;Automatisch gegenereerde beschrijving">
            <a:extLst>
              <a:ext uri="{FF2B5EF4-FFF2-40B4-BE49-F238E27FC236}">
                <a16:creationId xmlns:a16="http://schemas.microsoft.com/office/drawing/2014/main" id="{94DF29A6-8BAF-81CA-2BE4-59F57442EA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2662" y="2197585"/>
            <a:ext cx="3775179" cy="2903984"/>
          </a:xfrm>
          <a:prstGeom prst="rect">
            <a:avLst/>
          </a:prstGeom>
        </p:spPr>
      </p:pic>
      <p:pic>
        <p:nvPicPr>
          <p:cNvPr id="4" name="Afbeelding 3">
            <a:extLst>
              <a:ext uri="{FF2B5EF4-FFF2-40B4-BE49-F238E27FC236}">
                <a16:creationId xmlns:a16="http://schemas.microsoft.com/office/drawing/2014/main" id="{7856C84B-9D29-7835-21EF-A95F35760B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4624" y="2197585"/>
            <a:ext cx="2821106" cy="2671575"/>
          </a:xfrm>
          <a:prstGeom prst="rect">
            <a:avLst/>
          </a:prstGeom>
        </p:spPr>
      </p:pic>
    </p:spTree>
    <p:extLst>
      <p:ext uri="{BB962C8B-B14F-4D97-AF65-F5344CB8AC3E}">
        <p14:creationId xmlns:p14="http://schemas.microsoft.com/office/powerpoint/2010/main" val="311104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22" y="191631"/>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2536" y="196417"/>
            <a:ext cx="540060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zich goed</a:t>
            </a:r>
          </a:p>
        </p:txBody>
      </p:sp>
      <p:sp>
        <p:nvSpPr>
          <p:cNvPr id="13" name="Tekstvak 2"/>
          <p:cNvSpPr txBox="1">
            <a:spLocks noChangeArrowheads="1"/>
          </p:cNvSpPr>
          <p:nvPr/>
        </p:nvSpPr>
        <p:spPr bwMode="auto">
          <a:xfrm>
            <a:off x="4535510" y="74693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gedragen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6241" y="1746484"/>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 een bepaalde manier 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mensen in het onderzoek </a:t>
            </a:r>
            <a:r>
              <a:rPr lang="nl-NL" sz="2400" i="1" u="sng" dirty="0">
                <a:solidFill>
                  <a:srgbClr val="387038"/>
                </a:solidFill>
                <a:latin typeface="Century Gothic" panose="020B0502020202020204" pitchFamily="34" charset="0"/>
                <a:ea typeface="Calibri"/>
                <a:cs typeface="Times New Roman"/>
              </a:rPr>
              <a:t>gedragen zich </a:t>
            </a:r>
            <a:r>
              <a:rPr lang="nl-NL" sz="2400" i="1" dirty="0">
                <a:solidFill>
                  <a:srgbClr val="387038"/>
                </a:solidFill>
                <a:latin typeface="Century Gothic" panose="020B0502020202020204" pitchFamily="34" charset="0"/>
                <a:ea typeface="Calibri"/>
                <a:cs typeface="Times New Roman"/>
              </a:rPr>
              <a:t>goed.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96760" y="1721762"/>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op de goede manier doen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kinderen in de klas </a:t>
            </a:r>
            <a:r>
              <a:rPr lang="nl-NL" sz="2400" i="1" u="sng" dirty="0">
                <a:solidFill>
                  <a:srgbClr val="387038"/>
                </a:solidFill>
                <a:effectLst/>
                <a:latin typeface="Century Gothic" panose="020B0502020202020204" pitchFamily="34" charset="0"/>
                <a:ea typeface="Calibri"/>
                <a:cs typeface="Times New Roman"/>
              </a:rPr>
              <a:t>gedragen zich slecht</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1" name="Afbeelding 20">
            <a:extLst>
              <a:ext uri="{FF2B5EF4-FFF2-40B4-BE49-F238E27FC236}">
                <a16:creationId xmlns:a16="http://schemas.microsoft.com/office/drawing/2014/main" id="{13D47155-0011-3F0E-6C81-69E145AC2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817" y="651102"/>
            <a:ext cx="4170025" cy="1334044"/>
          </a:xfrm>
          <a:prstGeom prst="rect">
            <a:avLst/>
          </a:prstGeom>
        </p:spPr>
      </p:pic>
      <p:sp>
        <p:nvSpPr>
          <p:cNvPr id="22" name="Tekstvak 21">
            <a:extLst>
              <a:ext uri="{FF2B5EF4-FFF2-40B4-BE49-F238E27FC236}">
                <a16:creationId xmlns:a16="http://schemas.microsoft.com/office/drawing/2014/main" id="{211B80F6-3100-1EEB-FF7D-4F10E336D90E}"/>
              </a:ext>
            </a:extLst>
          </p:cNvPr>
          <p:cNvSpPr txBox="1"/>
          <p:nvPr/>
        </p:nvSpPr>
        <p:spPr>
          <a:xfrm>
            <a:off x="4825360" y="234271"/>
            <a:ext cx="4481397" cy="923330"/>
          </a:xfrm>
          <a:prstGeom prst="rect">
            <a:avLst/>
          </a:prstGeom>
          <a:noFill/>
        </p:spPr>
        <p:txBody>
          <a:bodyPr wrap="square" rtlCol="0">
            <a:spAutoFit/>
          </a:bodyPr>
          <a:lstStyle/>
          <a:p>
            <a:r>
              <a:rPr kumimoji="0" lang="nl-NL" sz="5400" b="1" i="0"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zich slecht</a:t>
            </a:r>
            <a:endParaRPr lang="nl-NL" dirty="0"/>
          </a:p>
        </p:txBody>
      </p:sp>
      <p:pic>
        <p:nvPicPr>
          <p:cNvPr id="24" name="Afbeelding 23">
            <a:extLst>
              <a:ext uri="{FF2B5EF4-FFF2-40B4-BE49-F238E27FC236}">
                <a16:creationId xmlns:a16="http://schemas.microsoft.com/office/drawing/2014/main" id="{49CDBCC8-826E-1801-41CB-A995E59D66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2684233"/>
            <a:ext cx="3146387" cy="2328943"/>
          </a:xfrm>
          <a:prstGeom prst="rect">
            <a:avLst/>
          </a:prstGeom>
        </p:spPr>
      </p:pic>
      <p:pic>
        <p:nvPicPr>
          <p:cNvPr id="26" name="Afbeelding 25" descr="Afbeelding met kleding, tekenfilm, persoon, schoeisel&#10;&#10;Automatisch gegenereerde beschrijving">
            <a:extLst>
              <a:ext uri="{FF2B5EF4-FFF2-40B4-BE49-F238E27FC236}">
                <a16:creationId xmlns:a16="http://schemas.microsoft.com/office/drawing/2014/main" id="{161E9BA9-8EB0-848B-4E3F-E2F6946E25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05666" y="2981302"/>
            <a:ext cx="3910466" cy="1916129"/>
          </a:xfrm>
          <a:prstGeom prst="rect">
            <a:avLst/>
          </a:prstGeom>
        </p:spPr>
      </p:pic>
      <p:pic>
        <p:nvPicPr>
          <p:cNvPr id="30" name="Afbeelding 29">
            <a:extLst>
              <a:ext uri="{FF2B5EF4-FFF2-40B4-BE49-F238E27FC236}">
                <a16:creationId xmlns:a16="http://schemas.microsoft.com/office/drawing/2014/main" id="{C53D14F4-DCA5-4B7A-5F32-13A606605F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73767" y="2135180"/>
            <a:ext cx="636474" cy="628366"/>
          </a:xfrm>
          <a:prstGeom prst="rect">
            <a:avLst/>
          </a:prstGeom>
        </p:spPr>
      </p:pic>
      <p:pic>
        <p:nvPicPr>
          <p:cNvPr id="32" name="Afbeelding 31">
            <a:extLst>
              <a:ext uri="{FF2B5EF4-FFF2-40B4-BE49-F238E27FC236}">
                <a16:creationId xmlns:a16="http://schemas.microsoft.com/office/drawing/2014/main" id="{5248C1FB-0D95-64B3-8A7B-C332414779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76927" y="2135180"/>
            <a:ext cx="607714" cy="583077"/>
          </a:xfrm>
          <a:prstGeom prst="rect">
            <a:avLst/>
          </a:prstGeom>
        </p:spPr>
      </p:pic>
    </p:spTree>
    <p:extLst>
      <p:ext uri="{BB962C8B-B14F-4D97-AF65-F5344CB8AC3E}">
        <p14:creationId xmlns:p14="http://schemas.microsoft.com/office/powerpoint/2010/main" val="14329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508067" y="225778"/>
            <a:ext cx="5400600" cy="10858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4800" b="1" dirty="0">
                <a:solidFill>
                  <a:srgbClr val="387038"/>
                </a:solidFill>
                <a:effectLst/>
                <a:latin typeface="Century Gothic" panose="020B0502020202020204" pitchFamily="34" charset="0"/>
                <a:ea typeface="Calibri"/>
                <a:cs typeface="Times New Roman"/>
              </a:rPr>
              <a:t> </a:t>
            </a:r>
            <a:r>
              <a:rPr lang="nl-NL" sz="5400" b="1" dirty="0">
                <a:solidFill>
                  <a:srgbClr val="387038"/>
                </a:solidFill>
                <a:effectLst/>
                <a:latin typeface="Century Gothic" panose="020B0502020202020204" pitchFamily="34" charset="0"/>
                <a:ea typeface="Calibri"/>
                <a:cs typeface="Times New Roman"/>
              </a:rPr>
              <a:t>genieten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839349" y="92768"/>
            <a:ext cx="600181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last hebben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leuk en fijn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meisje </a:t>
            </a:r>
            <a:r>
              <a:rPr lang="nl-NL" sz="2400" i="1" u="sng" dirty="0">
                <a:solidFill>
                  <a:srgbClr val="387038"/>
                </a:solidFill>
                <a:latin typeface="Century Gothic" panose="020B0502020202020204" pitchFamily="34" charset="0"/>
                <a:ea typeface="Calibri"/>
                <a:cs typeface="Times New Roman"/>
              </a:rPr>
              <a:t>geniet</a:t>
            </a:r>
            <a:r>
              <a:rPr lang="nl-NL" sz="2400" i="1" dirty="0">
                <a:solidFill>
                  <a:srgbClr val="387038"/>
                </a:solidFill>
                <a:latin typeface="Century Gothic" panose="020B0502020202020204" pitchFamily="34" charset="0"/>
                <a:ea typeface="Calibri"/>
                <a:cs typeface="Times New Roman"/>
              </a:rPr>
              <a:t> van het leven.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zich storen aan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jongen </a:t>
            </a:r>
            <a:r>
              <a:rPr lang="nl-NL" sz="2400" i="1" u="sng" dirty="0">
                <a:solidFill>
                  <a:srgbClr val="387038"/>
                </a:solidFill>
                <a:effectLst/>
                <a:latin typeface="Century Gothic" panose="020B0502020202020204" pitchFamily="34" charset="0"/>
                <a:ea typeface="Calibri"/>
                <a:cs typeface="Times New Roman"/>
              </a:rPr>
              <a:t>heeft last van </a:t>
            </a:r>
            <a:r>
              <a:rPr lang="nl-NL" sz="2400" i="1" dirty="0">
                <a:solidFill>
                  <a:srgbClr val="387038"/>
                </a:solidFill>
                <a:effectLst/>
                <a:latin typeface="Century Gothic" panose="020B0502020202020204" pitchFamily="34" charset="0"/>
                <a:ea typeface="Calibri"/>
                <a:cs typeface="Times New Roman"/>
              </a:rPr>
              <a:t>het lawaai.</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Afbeelding 15">
            <a:extLst>
              <a:ext uri="{FF2B5EF4-FFF2-40B4-BE49-F238E27FC236}">
                <a16:creationId xmlns:a16="http://schemas.microsoft.com/office/drawing/2014/main" id="{1DCB1F07-4D31-9EF0-2B05-3F1BAD05C2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028" y="2277652"/>
            <a:ext cx="3952337" cy="2883131"/>
          </a:xfrm>
          <a:prstGeom prst="rect">
            <a:avLst/>
          </a:prstGeom>
        </p:spPr>
      </p:pic>
      <p:pic>
        <p:nvPicPr>
          <p:cNvPr id="18" name="Afbeelding 17" descr="Afbeelding met persoon, buitenshuis, kleding, Menselijk gezicht&#10;&#10;Automatisch gegenereerde beschrijving">
            <a:extLst>
              <a:ext uri="{FF2B5EF4-FFF2-40B4-BE49-F238E27FC236}">
                <a16:creationId xmlns:a16="http://schemas.microsoft.com/office/drawing/2014/main" id="{DF314007-1E7C-BE56-4B7D-55AE86D159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0839" y="2691211"/>
            <a:ext cx="3610303" cy="2411682"/>
          </a:xfrm>
          <a:prstGeom prst="rect">
            <a:avLst/>
          </a:prstGeom>
        </p:spPr>
      </p:pic>
      <p:pic>
        <p:nvPicPr>
          <p:cNvPr id="21" name="Afbeelding 20">
            <a:extLst>
              <a:ext uri="{FF2B5EF4-FFF2-40B4-BE49-F238E27FC236}">
                <a16:creationId xmlns:a16="http://schemas.microsoft.com/office/drawing/2014/main" id="{897365F5-4020-4592-3C65-4C96A46EFE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43485" y="443268"/>
            <a:ext cx="2085013" cy="1450974"/>
          </a:xfrm>
          <a:prstGeom prst="rect">
            <a:avLst/>
          </a:prstGeom>
        </p:spPr>
      </p:pic>
    </p:spTree>
    <p:extLst>
      <p:ext uri="{BB962C8B-B14F-4D97-AF65-F5344CB8AC3E}">
        <p14:creationId xmlns:p14="http://schemas.microsoft.com/office/powerpoint/2010/main" val="263298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6" name="Text Box 14"/>
          <p:cNvSpPr txBox="1"/>
          <p:nvPr/>
        </p:nvSpPr>
        <p:spPr>
          <a:xfrm>
            <a:off x="3089381" y="4005064"/>
            <a:ext cx="285077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6012160" y="3113524"/>
            <a:ext cx="2850773" cy="10355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44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de factor</a:t>
            </a:r>
            <a:endParaRPr kumimoji="0" lang="nl-NL" sz="105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9" name="Text Box 14"/>
          <p:cNvSpPr txBox="1"/>
          <p:nvPr/>
        </p:nvSpPr>
        <p:spPr>
          <a:xfrm>
            <a:off x="2966594" y="4005064"/>
            <a:ext cx="3138805" cy="52272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beïnvloeden</a:t>
            </a:r>
            <a:endParaRPr kumimoji="0" lang="nl-NL" sz="105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0" name="Text Box 14"/>
          <p:cNvSpPr txBox="1"/>
          <p:nvPr/>
        </p:nvSpPr>
        <p:spPr>
          <a:xfrm>
            <a:off x="6502305" y="3090165"/>
            <a:ext cx="1810091"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het</a:t>
            </a:r>
          </a:p>
        </p:txBody>
      </p:sp>
      <p:sp>
        <p:nvSpPr>
          <p:cNvPr id="11" name="Text Box 14"/>
          <p:cNvSpPr txBox="1"/>
          <p:nvPr/>
        </p:nvSpPr>
        <p:spPr>
          <a:xfrm>
            <a:off x="450834" y="531289"/>
            <a:ext cx="649743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2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Verschillende </a:t>
            </a:r>
            <a:r>
              <a:rPr kumimoji="0" lang="nl-NL" sz="2200" b="0" i="1" u="sng"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factoren</a:t>
            </a:r>
            <a:r>
              <a:rPr kumimoji="0" lang="nl-NL" sz="2200" b="0" i="1" u="none" strike="noStrike" kern="1200" cap="none" spc="0" normalizeH="0" baseline="0" noProof="0" dirty="0">
                <a:ln>
                  <a:noFill/>
                </a:ln>
                <a:solidFill>
                  <a:srgbClr val="387038"/>
                </a:solidFill>
                <a:effectLst/>
                <a:uLnTx/>
                <a:uFillTx/>
                <a:latin typeface="Century Gothic" panose="020B0502020202020204" pitchFamily="34" charset="0"/>
                <a:ea typeface="Calibri"/>
                <a:cs typeface="Times New Roman"/>
              </a:rPr>
              <a:t> beïnvloeden het eindresultaat.</a:t>
            </a:r>
            <a:endParaRPr kumimoji="0" lang="nl-NL" sz="22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2" name="Text Box 14"/>
          <p:cNvSpPr txBox="1"/>
          <p:nvPr/>
        </p:nvSpPr>
        <p:spPr>
          <a:xfrm>
            <a:off x="415810" y="5440480"/>
            <a:ext cx="3364102" cy="7248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6" y="5440480"/>
            <a:ext cx="3888432" cy="41775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80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iets wat bepaalt wat er gebeurt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2" name="Pijl: rechts 1">
            <a:extLst>
              <a:ext uri="{FF2B5EF4-FFF2-40B4-BE49-F238E27FC236}">
                <a16:creationId xmlns:a16="http://schemas.microsoft.com/office/drawing/2014/main" id="{C65D0694-C504-41EE-AA34-F4707DF995D7}"/>
              </a:ext>
            </a:extLst>
          </p:cNvPr>
          <p:cNvSpPr/>
          <p:nvPr/>
        </p:nvSpPr>
        <p:spPr>
          <a:xfrm rot="20873286">
            <a:off x="3522471" y="2899485"/>
            <a:ext cx="2178625" cy="5227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 Box 14">
            <a:extLst>
              <a:ext uri="{FF2B5EF4-FFF2-40B4-BE49-F238E27FC236}">
                <a16:creationId xmlns:a16="http://schemas.microsoft.com/office/drawing/2014/main" id="{57AC078A-20B2-B43E-1707-0B0221426AF0}"/>
              </a:ext>
            </a:extLst>
          </p:cNvPr>
          <p:cNvSpPr txBox="1"/>
          <p:nvPr/>
        </p:nvSpPr>
        <p:spPr>
          <a:xfrm>
            <a:off x="5833705" y="3542558"/>
            <a:ext cx="3138805" cy="7964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eindresultaat</a:t>
            </a:r>
          </a:p>
        </p:txBody>
      </p:sp>
      <p:pic>
        <p:nvPicPr>
          <p:cNvPr id="23" name="Afbeelding 22">
            <a:extLst>
              <a:ext uri="{FF2B5EF4-FFF2-40B4-BE49-F238E27FC236}">
                <a16:creationId xmlns:a16="http://schemas.microsoft.com/office/drawing/2014/main" id="{4F9AF041-09D8-DFBC-EDD4-B595D949D9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043" y="2198146"/>
            <a:ext cx="1794996" cy="1230854"/>
          </a:xfrm>
          <a:prstGeom prst="rect">
            <a:avLst/>
          </a:prstGeom>
        </p:spPr>
      </p:pic>
      <p:pic>
        <p:nvPicPr>
          <p:cNvPr id="24" name="Afbeelding 23">
            <a:extLst>
              <a:ext uri="{FF2B5EF4-FFF2-40B4-BE49-F238E27FC236}">
                <a16:creationId xmlns:a16="http://schemas.microsoft.com/office/drawing/2014/main" id="{70BF7E2C-995E-9B3C-59A6-6D87C1D8E6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1319" y="2707320"/>
            <a:ext cx="1621677" cy="1621677"/>
          </a:xfrm>
          <a:prstGeom prst="rect">
            <a:avLst/>
          </a:prstGeom>
        </p:spPr>
      </p:pic>
      <p:pic>
        <p:nvPicPr>
          <p:cNvPr id="25" name="Afbeelding 24">
            <a:extLst>
              <a:ext uri="{FF2B5EF4-FFF2-40B4-BE49-F238E27FC236}">
                <a16:creationId xmlns:a16="http://schemas.microsoft.com/office/drawing/2014/main" id="{6286BA8B-890E-112E-05AF-4A0F0EF1A7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2487" y="3160847"/>
            <a:ext cx="1330316" cy="1296953"/>
          </a:xfrm>
          <a:prstGeom prst="rect">
            <a:avLst/>
          </a:prstGeom>
        </p:spPr>
      </p:pic>
      <p:pic>
        <p:nvPicPr>
          <p:cNvPr id="15" name="Afbeelding 14">
            <a:extLst>
              <a:ext uri="{FF2B5EF4-FFF2-40B4-BE49-F238E27FC236}">
                <a16:creationId xmlns:a16="http://schemas.microsoft.com/office/drawing/2014/main" id="{FA649FA3-B794-AEDD-C8EA-5B1E94A635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07496" y="1105235"/>
            <a:ext cx="2511758" cy="1879547"/>
          </a:xfrm>
          <a:prstGeom prst="rect">
            <a:avLst/>
          </a:prstGeom>
        </p:spPr>
      </p:pic>
    </p:spTree>
    <p:extLst>
      <p:ext uri="{BB962C8B-B14F-4D97-AF65-F5344CB8AC3E}">
        <p14:creationId xmlns:p14="http://schemas.microsoft.com/office/powerpoint/2010/main" val="1899411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factor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09238" y="3881821"/>
            <a:ext cx="3232804"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misselijk?</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hoofdpijn?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p</a:t>
            </a:r>
            <a:r>
              <a:rPr lang="nl-NL" sz="3600" b="1" dirty="0">
                <a:effectLst/>
                <a:latin typeface="Century Gothic" panose="020B0502020202020204" pitchFamily="34" charset="0"/>
                <a:ea typeface="Calibri"/>
                <a:cs typeface="Times New Roman"/>
              </a:rPr>
              <a:t>ukkels?</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bepaalt wat er gebeurt</a:t>
            </a:r>
            <a:endParaRPr lang="nl-NL" sz="1100" dirty="0">
              <a:effectLst/>
              <a:latin typeface="Century Gothic" panose="020B0502020202020204" pitchFamily="34" charset="0"/>
              <a:ea typeface="Calibri"/>
              <a:cs typeface="Times New Roman"/>
            </a:endParaRPr>
          </a:p>
        </p:txBody>
      </p:sp>
      <p:pic>
        <p:nvPicPr>
          <p:cNvPr id="17" name="Afbeelding 16" descr="Afbeelding met kleding, Menselijk gezicht, clipart, tekenfilm&#10;&#10;Automatisch gegenereerde beschrijving">
            <a:extLst>
              <a:ext uri="{FF2B5EF4-FFF2-40B4-BE49-F238E27FC236}">
                <a16:creationId xmlns:a16="http://schemas.microsoft.com/office/drawing/2014/main" id="{43F8C7BE-0B4B-FBA1-9A8C-089C8A419E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668" y="4712553"/>
            <a:ext cx="1947853" cy="1895093"/>
          </a:xfrm>
          <a:prstGeom prst="ellipse">
            <a:avLst/>
          </a:prstGeom>
        </p:spPr>
      </p:pic>
      <p:pic>
        <p:nvPicPr>
          <p:cNvPr id="21" name="Afbeelding 20" descr="Afbeelding met tekening, tekenfilm, clipart, illustratie&#10;&#10;Automatisch gegenereerde beschrijving">
            <a:extLst>
              <a:ext uri="{FF2B5EF4-FFF2-40B4-BE49-F238E27FC236}">
                <a16:creationId xmlns:a16="http://schemas.microsoft.com/office/drawing/2014/main" id="{A7F4C87F-1627-DF50-1346-8E7B75A5C0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1480" y="4735788"/>
            <a:ext cx="1621153" cy="1621153"/>
          </a:xfrm>
          <a:prstGeom prst="ellipse">
            <a:avLst/>
          </a:prstGeom>
        </p:spPr>
      </p:pic>
      <p:pic>
        <p:nvPicPr>
          <p:cNvPr id="23" name="Afbeelding 22" descr="Afbeelding met clipart, Tekenfilm, Animatie, tekenfilm&#10;&#10;Automatisch gegenereerde beschrijving">
            <a:extLst>
              <a:ext uri="{FF2B5EF4-FFF2-40B4-BE49-F238E27FC236}">
                <a16:creationId xmlns:a16="http://schemas.microsoft.com/office/drawing/2014/main" id="{98652606-7310-0526-C40E-4EF454875E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94740" y="4679791"/>
            <a:ext cx="2554520" cy="1758130"/>
          </a:xfrm>
          <a:prstGeom prst="ellipse">
            <a:avLst/>
          </a:prstGeom>
        </p:spPr>
      </p:pic>
    </p:spTree>
    <p:extLst>
      <p:ext uri="{BB962C8B-B14F-4D97-AF65-F5344CB8AC3E}">
        <p14:creationId xmlns:p14="http://schemas.microsoft.com/office/powerpoint/2010/main" val="19288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68380" y="1984184"/>
            <a:ext cx="5256584" cy="7806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7" name="Text Box 14"/>
          <p:cNvSpPr txBox="1"/>
          <p:nvPr/>
        </p:nvSpPr>
        <p:spPr>
          <a:xfrm>
            <a:off x="1678950" y="1892911"/>
            <a:ext cx="511256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54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het medicijn</a:t>
            </a:r>
            <a:endParaRPr kumimoji="0" lang="nl-NL" sz="9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72000" y="1432346"/>
            <a:ext cx="1274018" cy="551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2981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2" name="Text Box 14"/>
          <p:cNvSpPr txBox="1"/>
          <p:nvPr/>
        </p:nvSpPr>
        <p:spPr>
          <a:xfrm>
            <a:off x="5292080" y="4149080"/>
            <a:ext cx="331236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de apotheek</a:t>
            </a:r>
            <a:endParaRPr kumimoji="0" lang="nl-NL"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het consult</a:t>
            </a:r>
            <a:endParaRPr kumimoji="0" lang="nl-NL"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het recept</a:t>
            </a:r>
            <a:endParaRPr kumimoji="0" lang="nl-NL" sz="105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668380" y="2764787"/>
            <a:ext cx="6287996" cy="94454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678950" y="2736460"/>
            <a:ext cx="6899164" cy="44475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 het middel tegen een ziekte, bijvoorbeeld een pil of een drankje</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3" name="Afbeelding 2" descr="Afbeelding met Frisdrank, Plastic fles, fles, plastic&#10;&#10;Automatisch gegenereerde beschrijving">
            <a:extLst>
              <a:ext uri="{FF2B5EF4-FFF2-40B4-BE49-F238E27FC236}">
                <a16:creationId xmlns:a16="http://schemas.microsoft.com/office/drawing/2014/main" id="{3F472810-4C51-6EB8-B133-EF316F00AB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387403"/>
            <a:ext cx="2712126" cy="1525571"/>
          </a:xfrm>
          <a:prstGeom prst="rect">
            <a:avLst/>
          </a:prstGeom>
        </p:spPr>
      </p:pic>
      <p:pic>
        <p:nvPicPr>
          <p:cNvPr id="19" name="Afbeelding 18" descr="Afbeelding met persoon, Medische apparatuur, gezondheidszorg, overdekt&#10;&#10;Automatisch gegenereerde beschrijving">
            <a:extLst>
              <a:ext uri="{FF2B5EF4-FFF2-40B4-BE49-F238E27FC236}">
                <a16:creationId xmlns:a16="http://schemas.microsoft.com/office/drawing/2014/main" id="{22334CA2-3199-A6BC-CE77-E43B22D854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8623" y="4967568"/>
            <a:ext cx="1529097" cy="1201870"/>
          </a:xfrm>
          <a:prstGeom prst="rect">
            <a:avLst/>
          </a:prstGeom>
        </p:spPr>
      </p:pic>
      <p:pic>
        <p:nvPicPr>
          <p:cNvPr id="21" name="Afbeelding 20" descr="Afbeelding met kleding, persoon, muur, overdekt&#10;&#10;Automatisch gegenereerde beschrijving">
            <a:extLst>
              <a:ext uri="{FF2B5EF4-FFF2-40B4-BE49-F238E27FC236}">
                <a16:creationId xmlns:a16="http://schemas.microsoft.com/office/drawing/2014/main" id="{9378E73C-8D1A-12C2-40F6-61605ACE99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5638" y="570901"/>
            <a:ext cx="1524000" cy="1014984"/>
          </a:xfrm>
          <a:prstGeom prst="rect">
            <a:avLst/>
          </a:prstGeom>
        </p:spPr>
      </p:pic>
      <p:pic>
        <p:nvPicPr>
          <p:cNvPr id="23" name="Afbeelding 22" descr="Afbeelding met overdekt, persoon, kleding, Apotheek&#10;&#10;Automatisch gegenereerde beschrijving">
            <a:extLst>
              <a:ext uri="{FF2B5EF4-FFF2-40B4-BE49-F238E27FC236}">
                <a16:creationId xmlns:a16="http://schemas.microsoft.com/office/drawing/2014/main" id="{BD7F8754-24AB-AE3E-DB44-BC6847A604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60032" y="4817263"/>
            <a:ext cx="2455232" cy="1640095"/>
          </a:xfrm>
          <a:prstGeom prst="rect">
            <a:avLst/>
          </a:prstGeom>
        </p:spPr>
      </p:pic>
    </p:spTree>
    <p:extLst>
      <p:ext uri="{BB962C8B-B14F-4D97-AF65-F5344CB8AC3E}">
        <p14:creationId xmlns:p14="http://schemas.microsoft.com/office/powerpoint/2010/main" val="2725294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54025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gelden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zo zijn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10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zal </a:t>
            </a:r>
            <a:r>
              <a:rPr lang="nl-NL" sz="2800" i="1" u="sng" dirty="0">
                <a:solidFill>
                  <a:srgbClr val="387038"/>
                </a:solidFill>
                <a:latin typeface="Century Gothic" panose="020B0502020202020204" pitchFamily="34" charset="0"/>
                <a:cs typeface="Times New Roman"/>
              </a:rPr>
              <a:t>gelden</a:t>
            </a:r>
            <a:r>
              <a:rPr lang="nl-NL" sz="2800" i="1" dirty="0">
                <a:solidFill>
                  <a:srgbClr val="387038"/>
                </a:solidFill>
                <a:latin typeface="Century Gothic" panose="020B0502020202020204" pitchFamily="34" charset="0"/>
                <a:cs typeface="Times New Roman"/>
              </a:rPr>
              <a:t> als een van de beste uitvindingen op aarde.</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B8DFEB4C-B73C-9A49-251D-4BB0CD02A8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1556792"/>
            <a:ext cx="5328592" cy="3900468"/>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28  </a:t>
            </a:r>
            <a:r>
              <a:rPr lang="nl-NL">
                <a:solidFill>
                  <a:srgbClr val="C00000"/>
                </a:solidFill>
                <a:latin typeface="Century Gothic" panose="020B0502020202020204" pitchFamily="34" charset="0"/>
              </a:rPr>
              <a:t>–  9 juli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professor</a:t>
            </a:r>
          </a:p>
        </p:txBody>
      </p:sp>
      <p:pic>
        <p:nvPicPr>
          <p:cNvPr id="5" name="Afbeelding 4" descr="Afbeelding met Menselijk gezicht, persoon, kleding, vrouw&#10;&#10;Automatisch gegenereerde beschrijving">
            <a:extLst>
              <a:ext uri="{FF2B5EF4-FFF2-40B4-BE49-F238E27FC236}">
                <a16:creationId xmlns:a16="http://schemas.microsoft.com/office/drawing/2014/main" id="{DCF78777-D094-5612-21A4-2451D85DC7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226142"/>
            <a:ext cx="8208912" cy="5371209"/>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medicijn</a:t>
            </a:r>
          </a:p>
        </p:txBody>
      </p:sp>
      <p:pic>
        <p:nvPicPr>
          <p:cNvPr id="3" name="Afbeelding 2" descr="Afbeelding met Frisdrank, Plastic fles, fles, plastic&#10;&#10;Automatisch gegenereerde beschrijving">
            <a:extLst>
              <a:ext uri="{FF2B5EF4-FFF2-40B4-BE49-F238E27FC236}">
                <a16:creationId xmlns:a16="http://schemas.microsoft.com/office/drawing/2014/main" id="{D8D68B7C-8680-6587-A2D0-A02B6A3FF5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07" y="1340768"/>
            <a:ext cx="9144000" cy="514350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aanmaken</a:t>
            </a:r>
          </a:p>
        </p:txBody>
      </p:sp>
      <p:pic>
        <p:nvPicPr>
          <p:cNvPr id="20" name="Afbeelding 19" descr="Afbeelding met tekenfilm, clipart, illustratie, tekening&#10;&#10;Automatisch gegenereerde beschrijving">
            <a:extLst>
              <a:ext uri="{FF2B5EF4-FFF2-40B4-BE49-F238E27FC236}">
                <a16:creationId xmlns:a16="http://schemas.microsoft.com/office/drawing/2014/main" id="{46F8B5B8-CBDB-4CBB-1B28-A02091A0E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7954" y="1631655"/>
            <a:ext cx="4113805" cy="4649870"/>
          </a:xfrm>
          <a:prstGeom prst="rect">
            <a:avLst/>
          </a:prstGeom>
        </p:spPr>
      </p:pic>
      <p:pic>
        <p:nvPicPr>
          <p:cNvPr id="16" name="Afbeelding 15" descr="Afbeelding met kunst&#10;&#10;Automatisch gegenereerde beschrijving">
            <a:extLst>
              <a:ext uri="{FF2B5EF4-FFF2-40B4-BE49-F238E27FC236}">
                <a16:creationId xmlns:a16="http://schemas.microsoft.com/office/drawing/2014/main" id="{F673AE95-8145-C8E1-F17B-52EECAB3FCD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34106" y="4230936"/>
            <a:ext cx="462297" cy="462297"/>
          </a:xfrm>
          <a:prstGeom prst="rect">
            <a:avLst/>
          </a:prstGeom>
        </p:spPr>
      </p:pic>
      <p:pic>
        <p:nvPicPr>
          <p:cNvPr id="13" name="Afbeelding 12" descr="Afbeelding met kunst&#10;&#10;Automatisch gegenereerde beschrijving">
            <a:extLst>
              <a:ext uri="{FF2B5EF4-FFF2-40B4-BE49-F238E27FC236}">
                <a16:creationId xmlns:a16="http://schemas.microsoft.com/office/drawing/2014/main" id="{EAE117B1-8C1B-B73C-98E3-2E4EC8535F5B}"/>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354857" y="4637294"/>
            <a:ext cx="462298" cy="462298"/>
          </a:xfrm>
          <a:prstGeom prst="rect">
            <a:avLst/>
          </a:prstGeom>
        </p:spPr>
      </p:pic>
      <p:pic>
        <p:nvPicPr>
          <p:cNvPr id="8" name="Afbeelding 7" descr="Afbeelding met kunst&#10;&#10;Automatisch gegenereerde beschrijving">
            <a:extLst>
              <a:ext uri="{FF2B5EF4-FFF2-40B4-BE49-F238E27FC236}">
                <a16:creationId xmlns:a16="http://schemas.microsoft.com/office/drawing/2014/main" id="{AEECAD26-3348-B692-9CD2-252A542CA38B}"/>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34494" y="4055726"/>
            <a:ext cx="350419" cy="350419"/>
          </a:xfrm>
          <a:prstGeom prst="rect">
            <a:avLst/>
          </a:prstGeom>
        </p:spPr>
      </p:pic>
      <p:pic>
        <p:nvPicPr>
          <p:cNvPr id="17" name="Afbeelding 16" descr="Afbeelding met kunst&#10;&#10;Automatisch gegenereerde beschrijving">
            <a:extLst>
              <a:ext uri="{FF2B5EF4-FFF2-40B4-BE49-F238E27FC236}">
                <a16:creationId xmlns:a16="http://schemas.microsoft.com/office/drawing/2014/main" id="{0ABB6B15-974C-97FE-A38D-9B7E5B856CEA}"/>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24481" y="4331514"/>
            <a:ext cx="611560" cy="611560"/>
          </a:xfrm>
          <a:prstGeom prst="rect">
            <a:avLst/>
          </a:prstGeom>
        </p:spPr>
      </p:pic>
      <p:pic>
        <p:nvPicPr>
          <p:cNvPr id="18" name="Afbeelding 17" descr="Afbeelding met kunst&#10;&#10;Automatisch gegenereerde beschrijving">
            <a:extLst>
              <a:ext uri="{FF2B5EF4-FFF2-40B4-BE49-F238E27FC236}">
                <a16:creationId xmlns:a16="http://schemas.microsoft.com/office/drawing/2014/main" id="{0339E92B-7300-66BC-DA29-2CA4E40B5AB9}"/>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63632" y="4257439"/>
            <a:ext cx="409289" cy="409289"/>
          </a:xfrm>
          <a:prstGeom prst="rect">
            <a:avLst/>
          </a:prstGeom>
        </p:spPr>
      </p:pic>
      <p:pic>
        <p:nvPicPr>
          <p:cNvPr id="9" name="Afbeelding 8" descr="Afbeelding met kunst&#10;&#10;Automatisch gegenereerde beschrijving">
            <a:extLst>
              <a:ext uri="{FF2B5EF4-FFF2-40B4-BE49-F238E27FC236}">
                <a16:creationId xmlns:a16="http://schemas.microsoft.com/office/drawing/2014/main" id="{AFD7F944-C575-1D21-86EE-260C8AD1D564}"/>
              </a:ext>
            </a:extLst>
          </p:cNvPr>
          <p:cNvPicPr>
            <a:picLocks noChangeAspect="1"/>
          </p:cNvPicPr>
          <p:nvPr/>
        </p:nvPicPr>
        <p:blipFill>
          <a:blip r:embed="rId12" cstate="email">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90048" y="4744393"/>
            <a:ext cx="481952" cy="481952"/>
          </a:xfrm>
          <a:prstGeom prst="rect">
            <a:avLst/>
          </a:prstGeom>
        </p:spPr>
      </p:pic>
      <p:pic>
        <p:nvPicPr>
          <p:cNvPr id="15" name="Afbeelding 14" descr="Afbeelding met kunst&#10;&#10;Automatisch gegenereerde beschrijving">
            <a:extLst>
              <a:ext uri="{FF2B5EF4-FFF2-40B4-BE49-F238E27FC236}">
                <a16:creationId xmlns:a16="http://schemas.microsoft.com/office/drawing/2014/main" id="{C36CFF52-848E-DE1D-66A0-28EE36E7743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315993" y="4323317"/>
            <a:ext cx="462298" cy="462298"/>
          </a:xfrm>
          <a:prstGeom prst="rect">
            <a:avLst/>
          </a:prstGeom>
        </p:spPr>
      </p:pic>
      <p:pic>
        <p:nvPicPr>
          <p:cNvPr id="12" name="Afbeelding 11" descr="Afbeelding met kunst&#10;&#10;Automatisch gegenereerde beschrijving">
            <a:extLst>
              <a:ext uri="{FF2B5EF4-FFF2-40B4-BE49-F238E27FC236}">
                <a16:creationId xmlns:a16="http://schemas.microsoft.com/office/drawing/2014/main" id="{13FB4F2C-9B81-8975-4701-544D92B2570E}"/>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847059" y="4740803"/>
            <a:ext cx="611560" cy="611560"/>
          </a:xfrm>
          <a:prstGeom prst="rect">
            <a:avLst/>
          </a:prstGeom>
        </p:spPr>
      </p:pic>
      <p:pic>
        <p:nvPicPr>
          <p:cNvPr id="10" name="Afbeelding 9" descr="Afbeelding met kunst&#10;&#10;Automatisch gegenereerde beschrijving">
            <a:extLst>
              <a:ext uri="{FF2B5EF4-FFF2-40B4-BE49-F238E27FC236}">
                <a16:creationId xmlns:a16="http://schemas.microsoft.com/office/drawing/2014/main" id="{D9A27E56-EA9C-E127-F398-26D04ED8DE44}"/>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969603" y="4414342"/>
            <a:ext cx="432048" cy="432048"/>
          </a:xfrm>
          <a:prstGeom prst="rect">
            <a:avLst/>
          </a:prstGeom>
        </p:spPr>
      </p:pic>
      <p:pic>
        <p:nvPicPr>
          <p:cNvPr id="23" name="Afbeelding 22" descr="Afbeelding met kunst&#10;&#10;Automatisch gegenereerde beschrijving">
            <a:extLst>
              <a:ext uri="{FF2B5EF4-FFF2-40B4-BE49-F238E27FC236}">
                <a16:creationId xmlns:a16="http://schemas.microsoft.com/office/drawing/2014/main" id="{205D1427-7A52-9E0D-2FE4-97FDEA08189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507257" y="4789694"/>
            <a:ext cx="462298" cy="462298"/>
          </a:xfrm>
          <a:prstGeom prst="rect">
            <a:avLst/>
          </a:prstGeom>
        </p:spPr>
      </p:pic>
      <p:pic>
        <p:nvPicPr>
          <p:cNvPr id="24" name="Afbeelding 23" descr="Afbeelding met kunst&#10;&#10;Automatisch gegenereerde beschrijving">
            <a:extLst>
              <a:ext uri="{FF2B5EF4-FFF2-40B4-BE49-F238E27FC236}">
                <a16:creationId xmlns:a16="http://schemas.microsoft.com/office/drawing/2014/main" id="{C8EB3E58-FA2D-09C3-6B3A-60D124DFD0B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229565" y="4964533"/>
            <a:ext cx="462298" cy="462298"/>
          </a:xfrm>
          <a:prstGeom prst="rect">
            <a:avLst/>
          </a:prstGeom>
        </p:spPr>
      </p:pic>
      <p:pic>
        <p:nvPicPr>
          <p:cNvPr id="25" name="Afbeelding 24" descr="Afbeelding met kunst&#10;&#10;Automatisch gegenereerde beschrijving">
            <a:extLst>
              <a:ext uri="{FF2B5EF4-FFF2-40B4-BE49-F238E27FC236}">
                <a16:creationId xmlns:a16="http://schemas.microsoft.com/office/drawing/2014/main" id="{9F92E57F-B609-78D9-1A2C-343A9FF57BB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359906" y="3974590"/>
            <a:ext cx="462298" cy="462298"/>
          </a:xfrm>
          <a:prstGeom prst="rect">
            <a:avLst/>
          </a:prstGeom>
        </p:spPr>
      </p:pic>
      <p:pic>
        <p:nvPicPr>
          <p:cNvPr id="26" name="Afbeelding 25" descr="Afbeelding met kunst&#10;&#10;Automatisch gegenereerde beschrijving">
            <a:extLst>
              <a:ext uri="{FF2B5EF4-FFF2-40B4-BE49-F238E27FC236}">
                <a16:creationId xmlns:a16="http://schemas.microsoft.com/office/drawing/2014/main" id="{8D822EBF-5CDF-50DF-0677-287153C1DDA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952394" y="4046004"/>
            <a:ext cx="462298" cy="462298"/>
          </a:xfrm>
          <a:prstGeom prst="rect">
            <a:avLst/>
          </a:prstGeom>
        </p:spPr>
      </p:pic>
      <p:pic>
        <p:nvPicPr>
          <p:cNvPr id="27" name="Afbeelding 26" descr="Afbeelding met kunst&#10;&#10;Automatisch gegenereerde beschrijving">
            <a:extLst>
              <a:ext uri="{FF2B5EF4-FFF2-40B4-BE49-F238E27FC236}">
                <a16:creationId xmlns:a16="http://schemas.microsoft.com/office/drawing/2014/main" id="{A5A6C2C4-7BF0-085A-510C-7D6FB3E7528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863124" y="5266262"/>
            <a:ext cx="462298" cy="462298"/>
          </a:xfrm>
          <a:prstGeom prst="rect">
            <a:avLst/>
          </a:prstGeom>
        </p:spPr>
      </p:pic>
      <p:pic>
        <p:nvPicPr>
          <p:cNvPr id="28" name="Afbeelding 27" descr="Afbeelding met kunst&#10;&#10;Automatisch gegenereerde beschrijving">
            <a:extLst>
              <a:ext uri="{FF2B5EF4-FFF2-40B4-BE49-F238E27FC236}">
                <a16:creationId xmlns:a16="http://schemas.microsoft.com/office/drawing/2014/main" id="{2126D78B-CBB4-E8B9-E417-BBB7C10B351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362762" y="5219630"/>
            <a:ext cx="462298" cy="462298"/>
          </a:xfrm>
          <a:prstGeom prst="rect">
            <a:avLst/>
          </a:prstGeom>
        </p:spPr>
      </p:pic>
      <p:pic>
        <p:nvPicPr>
          <p:cNvPr id="29" name="Afbeelding 28" descr="Afbeelding met kunst&#10;&#10;Automatisch gegenereerde beschrijving">
            <a:extLst>
              <a:ext uri="{FF2B5EF4-FFF2-40B4-BE49-F238E27FC236}">
                <a16:creationId xmlns:a16="http://schemas.microsoft.com/office/drawing/2014/main" id="{0D1116CF-1FB4-4519-ACC3-6A30CD99562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569194" y="5163948"/>
            <a:ext cx="462298" cy="46229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leurrijkheid, kunst&#10;&#10;Automatisch gegenereerde beschrijving">
            <a:extLst>
              <a:ext uri="{FF2B5EF4-FFF2-40B4-BE49-F238E27FC236}">
                <a16:creationId xmlns:a16="http://schemas.microsoft.com/office/drawing/2014/main" id="{F5D0920A-AEDC-97FB-96D8-05CD089228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9752" y="1052736"/>
            <a:ext cx="4752528" cy="4752528"/>
          </a:xfrm>
          <a:prstGeom prst="rect">
            <a:avLst/>
          </a:prstGeom>
        </p:spPr>
      </p:pic>
    </p:spTree>
    <p:extLst>
      <p:ext uri="{BB962C8B-B14F-4D97-AF65-F5344CB8AC3E}">
        <p14:creationId xmlns:p14="http://schemas.microsoft.com/office/powerpoint/2010/main" val="165681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3577"/>
            <a:ext cx="9180512" cy="1200329"/>
          </a:xfrm>
          <a:prstGeom prst="rect">
            <a:avLst/>
          </a:prstGeom>
          <a:noFill/>
        </p:spPr>
        <p:txBody>
          <a:bodyPr wrap="square" rtlCol="0">
            <a:spAutoFit/>
          </a:bodyPr>
          <a:lstStyle/>
          <a:p>
            <a:r>
              <a:rPr lang="nl-NL" sz="7200" b="1" u="sng" dirty="0">
                <a:latin typeface="Century Gothic" panose="020B0502020202020204" pitchFamily="34" charset="0"/>
              </a:rPr>
              <a:t>de factor</a:t>
            </a:r>
          </a:p>
        </p:txBody>
      </p:sp>
      <p:pic>
        <p:nvPicPr>
          <p:cNvPr id="3" name="Afbeelding 2" descr="Afbeelding met drug, fles, Medicijn op recept, overdekt&#10;&#10;Automatisch gegenereerde beschrijving">
            <a:extLst>
              <a:ext uri="{FF2B5EF4-FFF2-40B4-BE49-F238E27FC236}">
                <a16:creationId xmlns:a16="http://schemas.microsoft.com/office/drawing/2014/main" id="{EC2AE83F-C34D-2141-B5B8-5AB3B5C2FD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2816" y="3284562"/>
            <a:ext cx="3354288" cy="3354288"/>
          </a:xfrm>
          <a:prstGeom prst="rect">
            <a:avLst/>
          </a:prstGeom>
        </p:spPr>
      </p:pic>
      <p:pic>
        <p:nvPicPr>
          <p:cNvPr id="9" name="Afbeelding 8" descr="Afbeelding met tekening, tekenfilm, clipart, illustratie&#10;&#10;Automatisch gegenereerde beschrijving">
            <a:extLst>
              <a:ext uri="{FF2B5EF4-FFF2-40B4-BE49-F238E27FC236}">
                <a16:creationId xmlns:a16="http://schemas.microsoft.com/office/drawing/2014/main" id="{A98E9DE0-7F24-6CD7-46B6-CBFA4CE2CD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3691" y="1978560"/>
            <a:ext cx="1872208" cy="1872208"/>
          </a:xfrm>
          <a:prstGeom prst="rect">
            <a:avLst/>
          </a:prstGeom>
        </p:spPr>
      </p:pic>
      <p:pic>
        <p:nvPicPr>
          <p:cNvPr id="13" name="Afbeelding 12" descr="Afbeelding met clipart, illustratie, Menselijk gezicht, tekenfilm&#10;&#10;Automatisch gegenereerde beschrijving">
            <a:extLst>
              <a:ext uri="{FF2B5EF4-FFF2-40B4-BE49-F238E27FC236}">
                <a16:creationId xmlns:a16="http://schemas.microsoft.com/office/drawing/2014/main" id="{E0054143-8AFE-54DE-1719-C395E43C62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0193" y="1357122"/>
            <a:ext cx="1689092" cy="1689092"/>
          </a:xfrm>
          <a:prstGeom prst="rect">
            <a:avLst/>
          </a:prstGeom>
        </p:spPr>
      </p:pic>
      <p:pic>
        <p:nvPicPr>
          <p:cNvPr id="15" name="Afbeelding 14" descr="Afbeelding met tekening, tekenfilm, clipart, illustratie&#10;&#10;Automatisch gegenereerde beschrijving">
            <a:extLst>
              <a:ext uri="{FF2B5EF4-FFF2-40B4-BE49-F238E27FC236}">
                <a16:creationId xmlns:a16="http://schemas.microsoft.com/office/drawing/2014/main" id="{7479D6A2-3688-4336-2ED8-1BCB80AF71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9331" y="4180170"/>
            <a:ext cx="1519332" cy="1519332"/>
          </a:xfrm>
          <a:prstGeom prst="ellipse">
            <a:avLst/>
          </a:prstGeom>
        </p:spPr>
      </p:pic>
      <p:pic>
        <p:nvPicPr>
          <p:cNvPr id="17" name="Afbeelding 16" descr="Afbeelding met kleding, Menselijk gezicht, clipart, tekenfilm&#10;&#10;Automatisch gegenereerde beschrijving">
            <a:extLst>
              <a:ext uri="{FF2B5EF4-FFF2-40B4-BE49-F238E27FC236}">
                <a16:creationId xmlns:a16="http://schemas.microsoft.com/office/drawing/2014/main" id="{1404CC67-C860-FE3B-DACA-AA460ADFF1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91227" y="2060200"/>
            <a:ext cx="1376596" cy="1339309"/>
          </a:xfrm>
          <a:prstGeom prst="rect">
            <a:avLst/>
          </a:prstGeom>
        </p:spPr>
      </p:pic>
      <p:pic>
        <p:nvPicPr>
          <p:cNvPr id="19" name="Afbeelding 18" descr="Afbeelding met joint&#10;&#10;Automatisch gegenereerde beschrijving">
            <a:extLst>
              <a:ext uri="{FF2B5EF4-FFF2-40B4-BE49-F238E27FC236}">
                <a16:creationId xmlns:a16="http://schemas.microsoft.com/office/drawing/2014/main" id="{AC474668-5B36-21DD-4F5C-85760A3B45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3306" y="4726195"/>
            <a:ext cx="1340768" cy="1340768"/>
          </a:xfrm>
          <a:prstGeom prst="rect">
            <a:avLst/>
          </a:prstGeom>
        </p:spPr>
      </p:pic>
      <p:sp>
        <p:nvSpPr>
          <p:cNvPr id="20" name="Ovaal 19">
            <a:extLst>
              <a:ext uri="{FF2B5EF4-FFF2-40B4-BE49-F238E27FC236}">
                <a16:creationId xmlns:a16="http://schemas.microsoft.com/office/drawing/2014/main" id="{5EC1291B-1E69-E202-0185-195115AC80A1}"/>
              </a:ext>
            </a:extLst>
          </p:cNvPr>
          <p:cNvSpPr/>
          <p:nvPr/>
        </p:nvSpPr>
        <p:spPr>
          <a:xfrm>
            <a:off x="1156494" y="4202040"/>
            <a:ext cx="1519331" cy="151933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Ovaal 21">
            <a:extLst>
              <a:ext uri="{FF2B5EF4-FFF2-40B4-BE49-F238E27FC236}">
                <a16:creationId xmlns:a16="http://schemas.microsoft.com/office/drawing/2014/main" id="{C282FCAD-6E77-4299-6A87-B6AC0DC29E8A}"/>
              </a:ext>
            </a:extLst>
          </p:cNvPr>
          <p:cNvSpPr/>
          <p:nvPr/>
        </p:nvSpPr>
        <p:spPr>
          <a:xfrm>
            <a:off x="1831332" y="2104241"/>
            <a:ext cx="1376596" cy="14687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89EFDC1E-7690-5C79-8198-4372F41C5486}"/>
              </a:ext>
            </a:extLst>
          </p:cNvPr>
          <p:cNvSpPr/>
          <p:nvPr/>
        </p:nvSpPr>
        <p:spPr>
          <a:xfrm>
            <a:off x="3881189" y="1388558"/>
            <a:ext cx="1443349" cy="152610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CD0E10A3-393B-E0AE-2C11-23E47621F8E7}"/>
              </a:ext>
            </a:extLst>
          </p:cNvPr>
          <p:cNvSpPr/>
          <p:nvPr/>
        </p:nvSpPr>
        <p:spPr>
          <a:xfrm>
            <a:off x="6077844" y="2151611"/>
            <a:ext cx="1602593" cy="16352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a:extLst>
              <a:ext uri="{FF2B5EF4-FFF2-40B4-BE49-F238E27FC236}">
                <a16:creationId xmlns:a16="http://schemas.microsoft.com/office/drawing/2014/main" id="{B6C186DC-3EAE-38D5-F811-FB47A0F39D70}"/>
              </a:ext>
            </a:extLst>
          </p:cNvPr>
          <p:cNvSpPr/>
          <p:nvPr/>
        </p:nvSpPr>
        <p:spPr>
          <a:xfrm>
            <a:off x="6144901" y="4603825"/>
            <a:ext cx="1537046" cy="15855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F86D1E11-74FF-5A0E-08C0-FE37EE27F506}"/>
              </a:ext>
            </a:extLst>
          </p:cNvPr>
          <p:cNvSpPr txBox="1"/>
          <p:nvPr/>
        </p:nvSpPr>
        <p:spPr>
          <a:xfrm>
            <a:off x="4340276" y="3233075"/>
            <a:ext cx="720080" cy="646331"/>
          </a:xfrm>
          <a:prstGeom prst="rect">
            <a:avLst/>
          </a:prstGeom>
          <a:noFill/>
        </p:spPr>
        <p:txBody>
          <a:bodyPr wrap="square" rtlCol="0">
            <a:spAutoFit/>
          </a:bodyPr>
          <a:lstStyle/>
          <a:p>
            <a:r>
              <a:rPr lang="nl-NL" sz="3600" b="1" dirty="0"/>
              <a:t>?</a:t>
            </a:r>
          </a:p>
        </p:txBody>
      </p:sp>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2589"/>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gedragen</a:t>
            </a:r>
          </a:p>
        </p:txBody>
      </p:sp>
      <p:pic>
        <p:nvPicPr>
          <p:cNvPr id="3" name="Afbeelding 2" descr="Afbeelding met persoon, vinger, duim, hand&#10;&#10;Automatisch gegenereerde beschrijving">
            <a:extLst>
              <a:ext uri="{FF2B5EF4-FFF2-40B4-BE49-F238E27FC236}">
                <a16:creationId xmlns:a16="http://schemas.microsoft.com/office/drawing/2014/main" id="{AF620BEF-8F5A-1EDC-EDE1-1BF43FA210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9632" y="1988840"/>
            <a:ext cx="6150001" cy="4108200"/>
          </a:xfrm>
          <a:prstGeom prst="rect">
            <a:avLst/>
          </a:prstGeom>
        </p:spPr>
      </p:pic>
      <p:pic>
        <p:nvPicPr>
          <p:cNvPr id="5" name="Afbeelding 4" descr="Afbeelding met drug, fles, Medicijn op recept, overdekt&#10;&#10;Automatisch gegenereerde beschrijving">
            <a:extLst>
              <a:ext uri="{FF2B5EF4-FFF2-40B4-BE49-F238E27FC236}">
                <a16:creationId xmlns:a16="http://schemas.microsoft.com/office/drawing/2014/main" id="{F27C29BC-E385-49F2-A6E6-D0F977EDEE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5776" y="1340768"/>
            <a:ext cx="1524000" cy="1524000"/>
          </a:xfrm>
          <a:prstGeom prst="rect">
            <a:avLst/>
          </a:prstGeom>
        </p:spPr>
      </p:pic>
      <p:pic>
        <p:nvPicPr>
          <p:cNvPr id="10" name="Afbeelding 9" descr="Afbeelding met Menselijk gezicht, tekenfilm, illustratie&#10;&#10;Beschrijving automatisch gegenereerd met gemiddelde betrouwbaarheid">
            <a:extLst>
              <a:ext uri="{FF2B5EF4-FFF2-40B4-BE49-F238E27FC236}">
                <a16:creationId xmlns:a16="http://schemas.microsoft.com/office/drawing/2014/main" id="{A4810003-4276-E34D-F3FC-D4604BC8C9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27984" y="1196752"/>
            <a:ext cx="2143707" cy="178642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gelden</a:t>
            </a:r>
          </a:p>
        </p:txBody>
      </p:sp>
      <p:pic>
        <p:nvPicPr>
          <p:cNvPr id="3" name="Afbeelding 2" descr="Afbeelding met Kinderkunst, Graphics, ontwerp&#10;&#10;Automatisch gegenereerde beschrijving">
            <a:extLst>
              <a:ext uri="{FF2B5EF4-FFF2-40B4-BE49-F238E27FC236}">
                <a16:creationId xmlns:a16="http://schemas.microsoft.com/office/drawing/2014/main" id="{35D2AA46-BA2F-FCBF-0D0E-A5CA826073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211007"/>
            <a:ext cx="7242048" cy="5431536"/>
          </a:xfrm>
          <a:prstGeom prst="rect">
            <a:avLst/>
          </a:prstGeom>
        </p:spPr>
      </p:pic>
      <p:pic>
        <p:nvPicPr>
          <p:cNvPr id="8" name="Afbeelding 7" descr="Afbeelding met drug, fles, Medicijn op recept, overdekt&#10;&#10;Automatisch gegenereerde beschrijving">
            <a:extLst>
              <a:ext uri="{FF2B5EF4-FFF2-40B4-BE49-F238E27FC236}">
                <a16:creationId xmlns:a16="http://schemas.microsoft.com/office/drawing/2014/main" id="{F8684299-3C44-D6AC-249D-3049E305EB0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63673" y1="20000" x2="63673" y2="20000"/>
                        <a14:foregroundMark x1="63673" y1="21633" x2="63673" y2="21633"/>
                        <a14:foregroundMark x1="63673" y1="24082" x2="63673" y2="24082"/>
                        <a14:foregroundMark x1="63673" y1="17959" x2="63673" y2="17959"/>
                      </a14:backgroundRemoval>
                    </a14:imgEffect>
                  </a14:imgLayer>
                </a14:imgProps>
              </a:ext>
              <a:ext uri="{28A0092B-C50C-407E-A947-70E740481C1C}">
                <a14:useLocalDpi xmlns:a14="http://schemas.microsoft.com/office/drawing/2010/main"/>
              </a:ext>
            </a:extLst>
          </a:blip>
          <a:stretch>
            <a:fillRect/>
          </a:stretch>
        </p:blipFill>
        <p:spPr>
          <a:xfrm>
            <a:off x="3131840" y="2432149"/>
            <a:ext cx="2335258" cy="2335258"/>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738</Words>
  <Application>Microsoft Office PowerPoint</Application>
  <PresentationFormat>Diavoorstelling (4:3)</PresentationFormat>
  <Paragraphs>195</Paragraphs>
  <Slides>19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495</cp:revision>
  <dcterms:created xsi:type="dcterms:W3CDTF">2021-06-08T06:13:59Z</dcterms:created>
  <dcterms:modified xsi:type="dcterms:W3CDTF">2024-07-09T07:35:19Z</dcterms:modified>
</cp:coreProperties>
</file>