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1437" r:id="rId2"/>
    <p:sldId id="548" r:id="rId3"/>
    <p:sldId id="1491" r:id="rId4"/>
    <p:sldId id="1475" r:id="rId5"/>
    <p:sldId id="1460" r:id="rId6"/>
    <p:sldId id="1480" r:id="rId7"/>
    <p:sldId id="1476" r:id="rId8"/>
    <p:sldId id="1478" r:id="rId9"/>
    <p:sldId id="1477" r:id="rId10"/>
    <p:sldId id="1479" r:id="rId11"/>
    <p:sldId id="934" r:id="rId12"/>
    <p:sldId id="263" r:id="rId13"/>
    <p:sldId id="1487" r:id="rId14"/>
    <p:sldId id="1484" r:id="rId15"/>
    <p:sldId id="1488" r:id="rId16"/>
    <p:sldId id="259" r:id="rId17"/>
    <p:sldId id="1492" r:id="rId18"/>
    <p:sldId id="1375" r:id="rId19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91"/>
            <p14:sldId id="1475"/>
            <p14:sldId id="1460"/>
            <p14:sldId id="1480"/>
            <p14:sldId id="1476"/>
            <p14:sldId id="1478"/>
            <p14:sldId id="1477"/>
            <p14:sldId id="1479"/>
            <p14:sldId id="934"/>
            <p14:sldId id="263"/>
            <p14:sldId id="1487"/>
            <p14:sldId id="1484"/>
            <p14:sldId id="1488"/>
            <p14:sldId id="259"/>
            <p14:sldId id="1492"/>
            <p14:sldId id="13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3214"/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77570" autoAdjust="0"/>
  </p:normalViewPr>
  <p:slideViewPr>
    <p:cSldViewPr>
      <p:cViewPr varScale="1">
        <p:scale>
          <a:sx n="63" d="100"/>
          <a:sy n="63" d="100"/>
        </p:scale>
        <p:origin x="171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2-7-2024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2-7-2024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</a:t>
            </a:r>
          </a:p>
          <a:p>
            <a:pPr fontAlgn="t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strijden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een wedstrijd houden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stadion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de plek voor sportwedstrijden met veel zitplaatsen eromheen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evenement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de grote gebeurtenis waar veel mensen naar kijken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actie komen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aan de gang gaan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beperking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de handicap, bijvoorbeeld slecht zien, slecht horen, een been missen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kade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de dikke stenen muur langs een rivier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verwachten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denken dat iets gaat komen.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2-7-2024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2-7-2024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2-7-2024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2-7-2024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2-7-2024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2-7-2024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2-7-2024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2-7-2024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2-7-2024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2-7-2024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2-7-2024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2-7-2024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ds.tv/video/575024/video-guus-meeuwis-blikt-terug-op-groots-met-een-zachte-g-2023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 err="1">
                <a:solidFill>
                  <a:prstClr val="black"/>
                </a:solidFill>
              </a:rPr>
              <a:t>Semantisatieverhaal</a:t>
            </a:r>
            <a:r>
              <a:rPr lang="nl-NL" sz="1900" u="sng" dirty="0">
                <a:solidFill>
                  <a:prstClr val="black"/>
                </a:solidFill>
              </a:rPr>
              <a:t> AA: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Kennen jullie Guus Meeuwis? </a:t>
            </a:r>
            <a:r>
              <a:rPr lang="nl-NL" sz="2000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nl-NL" sz="2000" dirty="0" err="1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optineel</a:t>
            </a:r>
            <a:r>
              <a:rPr lang="nl-NL" sz="2000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: extra klik met link naar filmpje – 5.48)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Dat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is een heel bekende Nederlandse zanger. Hij gaf vorige week na 17 jaar zijn laatste concert in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het </a:t>
            </a:r>
            <a:r>
              <a:rPr lang="nl-NL" sz="2000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PSV-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stadion.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Het stadion is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plek voor sportwedstrijden met veel zitplaatsen eromheen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Op de plek waar normaal gesproken voetballers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strijden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een wedstrijd houden</a:t>
            </a:r>
            <a:r>
              <a:rPr lang="nl-NL" sz="20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stonden nu duizenden fans een feestje te vieren.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Voor ieder concert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verwachtte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Guus ongeveer 35.000 bezoekers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Hij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dacht dat er ongeveer 35.000 mensen kwamen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En dit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evenement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deze grote gebeurtenis waar veel mensen naar kijken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was afgelopen woensdag de laatste. In totaal hebben in 17 jaar tijd, 2,5 miljoen mensen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de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concerten bezocht. Ongelofelijk toch? Guus heeft fans in heel Nederland: fans uit Brabant, maar ook uit Groningen.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Oude fans maar ook jonge.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Fans met een beperking maar ook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fans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zonder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beperking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Zo noemen we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handicap, bijvoorbeeld slecht zien, slecht horen of een been missen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Guus vertelde vorig jaar al dat hij met deze concerten wilde stoppen.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Zo’n optreden organiseren kost namelijk heel veel geld én heel veel tijd. Al maanden van tevoren moet iedereen weer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in actie komen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moet iedereen aan de gang gaan</a:t>
            </a:r>
            <a:r>
              <a:rPr lang="nl-NL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want er moet natuurlijk veel geregeld worden. </a:t>
            </a:r>
            <a:b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Ik ben benieuwd of Guus al nieuwe plannen heeft. Misschien wel optreden op een boot op een gracht in Amsterdam en dan het publiek op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de kade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Zo noemen we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de dikke stenen muur langs een rivier.</a:t>
            </a:r>
            <a:b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Of hebben jullie misschien een beter plan?</a:t>
            </a:r>
            <a:endParaRPr lang="nl-NL" sz="2000" b="1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4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680412" y="27856"/>
            <a:ext cx="46358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AA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kade</a:t>
            </a:r>
          </a:p>
        </p:txBody>
      </p:sp>
      <p:pic>
        <p:nvPicPr>
          <p:cNvPr id="3" name="Afbeelding 2" descr="Afbeelding met buitenshuis, boom, kanaal, gebouw&#10;&#10;Automatisch gegenereerde beschrijving">
            <a:extLst>
              <a:ext uri="{FF2B5EF4-FFF2-40B4-BE49-F238E27FC236}">
                <a16:creationId xmlns:a16="http://schemas.microsoft.com/office/drawing/2014/main" id="{634F457C-FF84-07F7-437E-DBE694E70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412776"/>
            <a:ext cx="7488832" cy="500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334892" y="68086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actie </a:t>
            </a:r>
          </a:p>
          <a:p>
            <a:pPr algn="ctr">
              <a:spcAft>
                <a:spcPts val="800"/>
              </a:spcAft>
            </a:pP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49676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lanterfanten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21531" y="1587374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aan de gang gaan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Deze groep mensen moest al maanden geleden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actie komen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niets uitvoeren, lummelen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In de vakantie</a:t>
            </a: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kunnen we lekker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lanterfanten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564C4CD-DE97-29E1-9169-C24A35E3C016}"/>
              </a:ext>
            </a:extLst>
          </p:cNvPr>
          <p:cNvSpPr txBox="1"/>
          <p:nvPr/>
        </p:nvSpPr>
        <p:spPr>
          <a:xfrm>
            <a:off x="924512" y="592263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900" b="1" i="0" u="none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komen</a:t>
            </a:r>
            <a:endParaRPr kumimoji="0" lang="nl-NL" sz="5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9" name="Afbeelding 8" descr="Afbeelding met kleding, Onderwijs, persoon, Leren&#10;&#10;Automatisch gegenereerde beschrijving">
            <a:extLst>
              <a:ext uri="{FF2B5EF4-FFF2-40B4-BE49-F238E27FC236}">
                <a16:creationId xmlns:a16="http://schemas.microsoft.com/office/drawing/2014/main" id="{672CA906-8222-0D5B-1A27-116C614A08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17" y="2303901"/>
            <a:ext cx="3989711" cy="2250197"/>
          </a:xfrm>
          <a:prstGeom prst="rect">
            <a:avLst/>
          </a:prstGeom>
        </p:spPr>
      </p:pic>
      <p:pic>
        <p:nvPicPr>
          <p:cNvPr id="18" name="Afbeelding 17" descr="Afbeelding met meubels, stoel&#10;&#10;Automatisch gegenereerde beschrijving">
            <a:extLst>
              <a:ext uri="{FF2B5EF4-FFF2-40B4-BE49-F238E27FC236}">
                <a16:creationId xmlns:a16="http://schemas.microsoft.com/office/drawing/2014/main" id="{F0FC1583-BF17-C4EB-DCE2-518353DBB3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1505" y="3212976"/>
            <a:ext cx="3925286" cy="134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1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strijden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spelen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een wedstrijd houden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voetballers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strijden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om de overwinning.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lekker bezig zijn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Vader en zoon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spelen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lekker met de bal.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buitenshuis, persoon, hemel, kleding&#10;&#10;Automatisch gegenereerde beschrijving">
            <a:extLst>
              <a:ext uri="{FF2B5EF4-FFF2-40B4-BE49-F238E27FC236}">
                <a16:creationId xmlns:a16="http://schemas.microsoft.com/office/drawing/2014/main" id="{0F20A777-05A3-3B97-E73D-301AD54EEE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3926" y="2745078"/>
            <a:ext cx="3770035" cy="2345755"/>
          </a:xfrm>
          <a:prstGeom prst="rect">
            <a:avLst/>
          </a:prstGeom>
        </p:spPr>
      </p:pic>
      <p:pic>
        <p:nvPicPr>
          <p:cNvPr id="5" name="Afbeelding 4" descr="Afbeelding met atletiekwedstrijd, persoon, sport, gras&#10;&#10;Automatisch gegenereerde beschrijving">
            <a:extLst>
              <a:ext uri="{FF2B5EF4-FFF2-40B4-BE49-F238E27FC236}">
                <a16:creationId xmlns:a16="http://schemas.microsoft.com/office/drawing/2014/main" id="{1F9AD1DB-B68E-832C-68B1-25735C6849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745079"/>
            <a:ext cx="3600400" cy="230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0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696" y="55451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52778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4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stoel</a:t>
            </a:r>
          </a:p>
        </p:txBody>
      </p:sp>
      <p:sp>
        <p:nvSpPr>
          <p:cNvPr id="9" name="Text Box 14"/>
          <p:cNvSpPr txBox="1"/>
          <p:nvPr/>
        </p:nvSpPr>
        <p:spPr>
          <a:xfrm>
            <a:off x="2797189" y="3959202"/>
            <a:ext cx="3477614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4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tribune</a:t>
            </a:r>
          </a:p>
        </p:txBody>
      </p:sp>
      <p:sp>
        <p:nvSpPr>
          <p:cNvPr id="10" name="Text Box 14"/>
          <p:cNvSpPr txBox="1"/>
          <p:nvPr/>
        </p:nvSpPr>
        <p:spPr>
          <a:xfrm>
            <a:off x="5827764" y="3450554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4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 stadion</a:t>
            </a:r>
          </a:p>
        </p:txBody>
      </p:sp>
      <p:sp>
        <p:nvSpPr>
          <p:cNvPr id="11" name="Text Box 14"/>
          <p:cNvSpPr txBox="1"/>
          <p:nvPr/>
        </p:nvSpPr>
        <p:spPr>
          <a:xfrm>
            <a:off x="530918" y="509610"/>
            <a:ext cx="6057306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Er passen ongeveer 35.000 mensen in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stadion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6032433" y="4309312"/>
            <a:ext cx="2945485" cy="1633302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7" name="Tekstvak 2"/>
          <p:cNvSpPr txBox="1">
            <a:spLocks noChangeArrowheads="1"/>
          </p:cNvSpPr>
          <p:nvPr/>
        </p:nvSpPr>
        <p:spPr bwMode="auto">
          <a:xfrm>
            <a:off x="6021083" y="4336132"/>
            <a:ext cx="3122917" cy="80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400" dirty="0">
                <a:latin typeface="Century Gothic" panose="020B0502020202020204" pitchFamily="34" charset="0"/>
                <a:ea typeface="Calibri"/>
                <a:cs typeface="Times New Roman"/>
              </a:rPr>
              <a:t>de plek voor sportwedstrijden met veel zit-plaatsen eromheen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gebouw, arena, stadion, rood&#10;&#10;Automatisch gegenereerde beschrijving">
            <a:extLst>
              <a:ext uri="{FF2B5EF4-FFF2-40B4-BE49-F238E27FC236}">
                <a16:creationId xmlns:a16="http://schemas.microsoft.com/office/drawing/2014/main" id="{488B8740-389A-52C9-AB2F-D2AA91D321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7857" y="2142144"/>
            <a:ext cx="2528731" cy="1689192"/>
          </a:xfrm>
          <a:prstGeom prst="rect">
            <a:avLst/>
          </a:prstGeom>
        </p:spPr>
      </p:pic>
      <p:pic>
        <p:nvPicPr>
          <p:cNvPr id="19" name="Afbeelding 18" descr="Afbeelding met stadion, gebouw, arena, Sportlocatie&#10;&#10;Automatisch gegenereerde beschrijving">
            <a:extLst>
              <a:ext uri="{FF2B5EF4-FFF2-40B4-BE49-F238E27FC236}">
                <a16:creationId xmlns:a16="http://schemas.microsoft.com/office/drawing/2014/main" id="{B4161504-56A8-2D09-43B9-BEDF65D5A2F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1096" y="1764187"/>
            <a:ext cx="2697367" cy="1521315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F66D9D2E-026E-D6B1-BEAC-7D6A77CE98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82" y="2237995"/>
            <a:ext cx="1752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21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56899" y="4594100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hopen</a:t>
            </a:r>
            <a:endParaRPr lang="nl-NL" sz="36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48135" y="3982537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verwachten</a:t>
            </a:r>
          </a:p>
        </p:txBody>
      </p:sp>
      <p:sp>
        <p:nvSpPr>
          <p:cNvPr id="10" name="Text Box 14"/>
          <p:cNvSpPr txBox="1"/>
          <p:nvPr/>
        </p:nvSpPr>
        <p:spPr>
          <a:xfrm>
            <a:off x="5868143" y="3429000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z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eker weten</a:t>
            </a:r>
          </a:p>
        </p:txBody>
      </p:sp>
      <p:sp>
        <p:nvSpPr>
          <p:cNvPr id="11" name="Text Box 14"/>
          <p:cNvSpPr txBox="1"/>
          <p:nvPr/>
        </p:nvSpPr>
        <p:spPr>
          <a:xfrm>
            <a:off x="415810" y="573102"/>
            <a:ext cx="6316430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Hij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verwacht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dat zeker 35.000 bezoekers komen.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3152113" y="4833971"/>
            <a:ext cx="3138805" cy="98434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3131840" y="4826903"/>
            <a:ext cx="3159078" cy="40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denken dat iets gaat komen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persoon, Menselijk gezicht, kleding, Pony&#10;&#10;Automatisch gegenereerde beschrijving">
            <a:extLst>
              <a:ext uri="{FF2B5EF4-FFF2-40B4-BE49-F238E27FC236}">
                <a16:creationId xmlns:a16="http://schemas.microsoft.com/office/drawing/2014/main" id="{1E8CFCF0-1BAB-13A3-7DB6-963AF73907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067" y="2654821"/>
            <a:ext cx="2778763" cy="1856214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B9822D2B-CADC-F345-C352-A46BA97A2F1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479" y="2027272"/>
            <a:ext cx="2698116" cy="1873138"/>
          </a:xfrm>
          <a:prstGeom prst="rect">
            <a:avLst/>
          </a:prstGeom>
        </p:spPr>
      </p:pic>
      <p:pic>
        <p:nvPicPr>
          <p:cNvPr id="21" name="Afbeelding 20" descr="Afbeelding met Menselijk gezicht, persoon, kleding, glimlach&#10;&#10;Automatisch gegenereerde beschrijving">
            <a:extLst>
              <a:ext uri="{FF2B5EF4-FFF2-40B4-BE49-F238E27FC236}">
                <a16:creationId xmlns:a16="http://schemas.microsoft.com/office/drawing/2014/main" id="{33BB6095-92B4-549B-892A-185224290EE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590014"/>
            <a:ext cx="2698116" cy="180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16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187624" y="476672"/>
            <a:ext cx="4913457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1187625" y="404664"/>
            <a:ext cx="5040560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het evenement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16822" y="3861049"/>
            <a:ext cx="278702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356592" y="3871435"/>
            <a:ext cx="2958760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het concert</a:t>
            </a:r>
            <a:endParaRPr lang="nl-NL" sz="36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474060" y="3128537"/>
            <a:ext cx="2444750" cy="146502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375582" y="3036406"/>
            <a:ext cx="2671082" cy="45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dirty="0">
                <a:latin typeface="Century Gothic" panose="020B0502020202020204" pitchFamily="34" charset="0"/>
                <a:ea typeface="Calibri"/>
                <a:cs typeface="Times New Roman"/>
              </a:rPr>
              <a:t>de Olympische Spelen</a:t>
            </a:r>
            <a:endParaRPr lang="nl-NL" sz="3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6101079" y="3515891"/>
            <a:ext cx="2611399" cy="107685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5980703" y="3429000"/>
            <a:ext cx="2852150" cy="107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 EK-voetbal</a:t>
            </a: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2"/>
            <a:ext cx="2520280" cy="230425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4" y="491188"/>
            <a:ext cx="2503476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grote gebeurtenis waar veel mensen naar kijken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4CB02D2-7AA7-CEDD-5855-861C7ABA81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337" y="4594230"/>
            <a:ext cx="2297996" cy="1465021"/>
          </a:xfrm>
          <a:prstGeom prst="rect">
            <a:avLst/>
          </a:prstGeom>
        </p:spPr>
      </p:pic>
      <p:pic>
        <p:nvPicPr>
          <p:cNvPr id="17" name="Afbeelding 16" descr="Afbeelding met buitenshuis, hemel, boom, teken&#10;&#10;Automatisch gegenereerde beschrijving">
            <a:extLst>
              <a:ext uri="{FF2B5EF4-FFF2-40B4-BE49-F238E27FC236}">
                <a16:creationId xmlns:a16="http://schemas.microsoft.com/office/drawing/2014/main" id="{69B7D462-8C82-64E3-AA9C-FA15D95F298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9173" y="4648436"/>
            <a:ext cx="2297995" cy="1373562"/>
          </a:xfrm>
          <a:prstGeom prst="rect">
            <a:avLst/>
          </a:prstGeom>
        </p:spPr>
      </p:pic>
      <p:pic>
        <p:nvPicPr>
          <p:cNvPr id="19" name="Afbeelding 18" descr="Afbeelding met bal, sportuitrusting, voetbal, buitenshuis&#10;&#10;Automatisch gegenereerde beschrijving">
            <a:extLst>
              <a:ext uri="{FF2B5EF4-FFF2-40B4-BE49-F238E27FC236}">
                <a16:creationId xmlns:a16="http://schemas.microsoft.com/office/drawing/2014/main" id="{C2BA8DEE-6BEE-7200-2A94-B67E15B922A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343" y="4685689"/>
            <a:ext cx="2016224" cy="1342805"/>
          </a:xfrm>
          <a:prstGeom prst="rect">
            <a:avLst/>
          </a:prstGeom>
        </p:spPr>
      </p:pic>
      <p:sp>
        <p:nvSpPr>
          <p:cNvPr id="2" name="Text Box 14">
            <a:extLst>
              <a:ext uri="{FF2B5EF4-FFF2-40B4-BE49-F238E27FC236}">
                <a16:creationId xmlns:a16="http://schemas.microsoft.com/office/drawing/2014/main" id="{03A938E7-0C87-B818-A442-6A20781F5039}"/>
              </a:ext>
            </a:extLst>
          </p:cNvPr>
          <p:cNvSpPr txBox="1"/>
          <p:nvPr/>
        </p:nvSpPr>
        <p:spPr>
          <a:xfrm>
            <a:off x="3425362" y="3138924"/>
            <a:ext cx="2444750" cy="146502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4" name="Tekstvak 2">
            <a:extLst>
              <a:ext uri="{FF2B5EF4-FFF2-40B4-BE49-F238E27FC236}">
                <a16:creationId xmlns:a16="http://schemas.microsoft.com/office/drawing/2014/main" id="{727900E9-2CD1-C12A-0FE4-E2F3EAAC8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6884" y="3046793"/>
            <a:ext cx="2671082" cy="45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dirty="0">
                <a:latin typeface="Century Gothic" panose="020B0502020202020204" pitchFamily="34" charset="0"/>
                <a:ea typeface="Calibri"/>
                <a:cs typeface="Times New Roman"/>
              </a:rPr>
              <a:t>de Olympische Spelen</a:t>
            </a:r>
            <a:endParaRPr lang="nl-NL" sz="3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2884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971600" y="476672"/>
            <a:ext cx="4680521" cy="100728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799583" y="533749"/>
            <a:ext cx="5040560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latin typeface="Century Gothic" panose="020B0502020202020204" pitchFamily="34" charset="0"/>
                <a:ea typeface="Calibri"/>
                <a:cs typeface="Times New Roman"/>
              </a:rPr>
              <a:t>de beperking</a:t>
            </a:r>
            <a:endParaRPr lang="nl-NL" sz="54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16822" y="3908668"/>
            <a:ext cx="2412817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240220" y="3919054"/>
            <a:ext cx="2787026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>
                <a:latin typeface="Century Gothic" panose="020B0502020202020204" pitchFamily="34" charset="0"/>
                <a:ea typeface="Calibri"/>
                <a:cs typeface="Times New Roman"/>
              </a:rPr>
              <a:t>blind zijn</a:t>
            </a:r>
            <a:endParaRPr lang="nl-NL" sz="4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79373" y="3597655"/>
            <a:ext cx="3558982" cy="100728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2795350" y="3597655"/>
            <a:ext cx="3927028" cy="101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4000" dirty="0">
                <a:latin typeface="Century Gothic" panose="020B0502020202020204" pitchFamily="34" charset="0"/>
                <a:ea typeface="Calibri"/>
                <a:cs typeface="Times New Roman"/>
              </a:rPr>
              <a:t>een spier- ziekte hebben</a:t>
            </a:r>
            <a:endParaRPr lang="nl-NL" sz="4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6588224" y="3913632"/>
            <a:ext cx="2124254" cy="67911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6344652" y="3929484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>
                <a:latin typeface="Century Gothic" panose="020B0502020202020204" pitchFamily="34" charset="0"/>
                <a:ea typeface="Calibri"/>
                <a:cs typeface="Times New Roman"/>
              </a:rPr>
              <a:t>doof zijn</a:t>
            </a:r>
            <a:endParaRPr lang="nl-NL" sz="4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5840143" y="501047"/>
            <a:ext cx="2826735" cy="2808312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5794144" y="454979"/>
            <a:ext cx="2915816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handicap, bijvoorbeeld slecht zien, slecht horen, een been missen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 descr="Afbeelding met buitenshuis, persoon, kleding, gebouw&#10;&#10;Automatisch gegenereerde beschrijving">
            <a:extLst>
              <a:ext uri="{FF2B5EF4-FFF2-40B4-BE49-F238E27FC236}">
                <a16:creationId xmlns:a16="http://schemas.microsoft.com/office/drawing/2014/main" id="{A2474C8B-EA8B-D24D-ECB5-2E9DA532E3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776" y="4676656"/>
            <a:ext cx="2297995" cy="1382595"/>
          </a:xfrm>
          <a:prstGeom prst="rect">
            <a:avLst/>
          </a:prstGeom>
        </p:spPr>
      </p:pic>
      <p:pic>
        <p:nvPicPr>
          <p:cNvPr id="18" name="Afbeelding 17" descr="Afbeelding met kleding, persoon, Menselijk gezicht, jongen&#10;&#10;Automatisch gegenereerde beschrijving">
            <a:extLst>
              <a:ext uri="{FF2B5EF4-FFF2-40B4-BE49-F238E27FC236}">
                <a16:creationId xmlns:a16="http://schemas.microsoft.com/office/drawing/2014/main" id="{08A53C15-4043-0C37-7D78-DAA12E9F4B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4654668"/>
            <a:ext cx="2121736" cy="1417320"/>
          </a:xfrm>
          <a:prstGeom prst="rect">
            <a:avLst/>
          </a:prstGeom>
        </p:spPr>
      </p:pic>
      <p:pic>
        <p:nvPicPr>
          <p:cNvPr id="25" name="Afbeelding 24" descr="Afbeelding met persoon, sportuitrusting, buitenshuis, basketbal&#10;&#10;Automatisch gegenereerde beschrijving">
            <a:extLst>
              <a:ext uri="{FF2B5EF4-FFF2-40B4-BE49-F238E27FC236}">
                <a16:creationId xmlns:a16="http://schemas.microsoft.com/office/drawing/2014/main" id="{D192AEBB-31DF-D55B-8236-C5EE812625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950" y="4676657"/>
            <a:ext cx="2121735" cy="138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84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71"/>
            <a:ext cx="9144000" cy="629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6237312"/>
            <a:ext cx="1584176" cy="593304"/>
          </a:xfrm>
          <a:prstGeom prst="rect">
            <a:avLst/>
          </a:prstGeom>
        </p:spPr>
      </p:pic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152401" y="260648"/>
            <a:ext cx="2691407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de oever</a:t>
            </a: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kstvak 2"/>
          <p:cNvSpPr txBox="1">
            <a:spLocks noChangeArrowheads="1"/>
          </p:cNvSpPr>
          <p:nvPr/>
        </p:nvSpPr>
        <p:spPr bwMode="auto">
          <a:xfrm>
            <a:off x="3226296" y="260648"/>
            <a:ext cx="2691407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de kade</a:t>
            </a: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6178624" y="269413"/>
            <a:ext cx="2691407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de kust</a:t>
            </a: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kstvak 2"/>
          <p:cNvSpPr txBox="1">
            <a:spLocks noChangeArrowheads="1"/>
          </p:cNvSpPr>
          <p:nvPr/>
        </p:nvSpPr>
        <p:spPr bwMode="auto">
          <a:xfrm>
            <a:off x="152401" y="1556792"/>
            <a:ext cx="269140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= de rand van een rivier, kanaal of meer, met zand en planten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Aan </a:t>
            </a:r>
            <a:r>
              <a:rPr kumimoji="0" lang="nl-NL" sz="2000" b="0" i="1" u="sng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de oever </a:t>
            </a: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vind je vaak kikkervisjes. 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3226296" y="1546366"/>
            <a:ext cx="269140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= de dikke stenen muur langs een rivier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Aan </a:t>
            </a:r>
            <a:r>
              <a:rPr kumimoji="0" lang="nl-NL" sz="2000" b="0" i="1" u="sng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de kade</a:t>
            </a: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 liggen schepen en woonboten.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6273081" y="1535940"/>
            <a:ext cx="269140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= de strook land langs de zee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In de vakantie lig ik graag aan </a:t>
            </a:r>
            <a:r>
              <a:rPr kumimoji="0" lang="nl-NL" sz="2000" b="0" i="1" u="sng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de kust</a:t>
            </a: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srgbClr val="387038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 in de zon.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pic>
        <p:nvPicPr>
          <p:cNvPr id="1028" name="Picture 4" descr="C:\Users\dasg\Downloads\shutterstock_178423584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132" y="3088360"/>
            <a:ext cx="2537521" cy="156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asg\Downloads\shutterstock_107148438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3763" y="3088360"/>
            <a:ext cx="2558071" cy="170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Afbeelding met lucht, buiten, natuur, kust&#10;&#10;Automatisch gegenereerde beschrijving">
            <a:extLst>
              <a:ext uri="{FF2B5EF4-FFF2-40B4-BE49-F238E27FC236}">
                <a16:creationId xmlns:a16="http://schemas.microsoft.com/office/drawing/2014/main" id="{7EDEE4ED-7C4C-4F2F-8222-35B323EC3C9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2152" y="3434607"/>
            <a:ext cx="2570328" cy="85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41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27 </a:t>
            </a:r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– 2 juli  </a:t>
            </a:r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2024</a:t>
            </a: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AA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muziekinstrument, kleding, persoon, concert&#10;&#10;Automatisch gegenereerde beschrijving">
            <a:extLst>
              <a:ext uri="{FF2B5EF4-FFF2-40B4-BE49-F238E27FC236}">
                <a16:creationId xmlns:a16="http://schemas.microsoft.com/office/drawing/2014/main" id="{566F12C1-912A-1CB4-31B3-9947E2A53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260648"/>
            <a:ext cx="4752528" cy="576064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9C08C23-6BAE-54F2-171E-B11EC7AF441C}"/>
              </a:ext>
            </a:extLst>
          </p:cNvPr>
          <p:cNvSpPr txBox="1"/>
          <p:nvPr/>
        </p:nvSpPr>
        <p:spPr>
          <a:xfrm>
            <a:off x="2450528" y="5956382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https://www.gids.tv/video/575024/video-guus-meeuwis-blikt-terug-op-groots-met-een-zachte-g-2023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330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stadion</a:t>
            </a:r>
          </a:p>
        </p:txBody>
      </p:sp>
      <p:pic>
        <p:nvPicPr>
          <p:cNvPr id="3" name="Afbeelding 2" descr="Afbeelding met stadion, gebouw, arena, Sportlocatie&#10;&#10;Automatisch gegenereerde beschrijving">
            <a:extLst>
              <a:ext uri="{FF2B5EF4-FFF2-40B4-BE49-F238E27FC236}">
                <a16:creationId xmlns:a16="http://schemas.microsoft.com/office/drawing/2014/main" id="{D584D86E-77EF-0FEE-565D-2F06441D1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700808"/>
            <a:ext cx="8186952" cy="461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strijden</a:t>
            </a:r>
          </a:p>
        </p:txBody>
      </p:sp>
      <p:pic>
        <p:nvPicPr>
          <p:cNvPr id="3" name="Afbeelding 2" descr="Afbeelding met atletiekwedstrijd, persoon, sport, gras&#10;&#10;Automatisch gegenereerde beschrijving">
            <a:extLst>
              <a:ext uri="{FF2B5EF4-FFF2-40B4-BE49-F238E27FC236}">
                <a16:creationId xmlns:a16="http://schemas.microsoft.com/office/drawing/2014/main" id="{0CDB78B7-BEB9-3B83-75AE-2CAEA62C3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540" y="1226143"/>
            <a:ext cx="8280920" cy="543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07504" y="-117615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verwachten</a:t>
            </a:r>
          </a:p>
        </p:txBody>
      </p:sp>
      <p:pic>
        <p:nvPicPr>
          <p:cNvPr id="3" name="Afbeelding 2" descr="Afbeelding met Menselijk gezicht, persoon, kleding, hemel&#10;&#10;Automatisch gegenereerde beschrijving">
            <a:extLst>
              <a:ext uri="{FF2B5EF4-FFF2-40B4-BE49-F238E27FC236}">
                <a16:creationId xmlns:a16="http://schemas.microsoft.com/office/drawing/2014/main" id="{AEF05984-A26F-90D6-C61D-83E73EFE2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03" y="1513000"/>
            <a:ext cx="7461293" cy="5103522"/>
          </a:xfrm>
          <a:prstGeom prst="rect">
            <a:avLst/>
          </a:prstGeom>
        </p:spPr>
      </p:pic>
      <p:sp>
        <p:nvSpPr>
          <p:cNvPr id="4" name="Gedachtewolkje: wolk 3">
            <a:extLst>
              <a:ext uri="{FF2B5EF4-FFF2-40B4-BE49-F238E27FC236}">
                <a16:creationId xmlns:a16="http://schemas.microsoft.com/office/drawing/2014/main" id="{0CF050D3-0AFF-2115-ABA7-F5D48559DCE6}"/>
              </a:ext>
            </a:extLst>
          </p:cNvPr>
          <p:cNvSpPr/>
          <p:nvPr/>
        </p:nvSpPr>
        <p:spPr>
          <a:xfrm flipH="1">
            <a:off x="467544" y="1226143"/>
            <a:ext cx="4680520" cy="2202857"/>
          </a:xfrm>
          <a:prstGeom prst="cloudCallout">
            <a:avLst>
              <a:gd name="adj1" fmla="val -53133"/>
              <a:gd name="adj2" fmla="val 6360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2782BB5-F1A9-2ECB-B07E-EC2F43F94075}"/>
              </a:ext>
            </a:extLst>
          </p:cNvPr>
          <p:cNvSpPr txBox="1"/>
          <p:nvPr/>
        </p:nvSpPr>
        <p:spPr>
          <a:xfrm>
            <a:off x="1007604" y="1513000"/>
            <a:ext cx="41404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Century Gothic" panose="020B0502020202020204" pitchFamily="34" charset="0"/>
              </a:rPr>
              <a:t>Ik denk dat er vanavond zo’n 35.000 mensen komen!</a:t>
            </a:r>
          </a:p>
        </p:txBody>
      </p:sp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evenement</a:t>
            </a:r>
          </a:p>
        </p:txBody>
      </p:sp>
      <p:pic>
        <p:nvPicPr>
          <p:cNvPr id="3" name="Afbeelding 2" descr="Afbeelding met concert, publiek, persoon, ventilator&#10;&#10;Automatisch gegenereerde beschrijving">
            <a:extLst>
              <a:ext uri="{FF2B5EF4-FFF2-40B4-BE49-F238E27FC236}">
                <a16:creationId xmlns:a16="http://schemas.microsoft.com/office/drawing/2014/main" id="{4F277267-DFAF-9CE0-A92D-54F04CF0A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230727"/>
            <a:ext cx="7693236" cy="510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beperking</a:t>
            </a:r>
          </a:p>
        </p:txBody>
      </p:sp>
      <p:pic>
        <p:nvPicPr>
          <p:cNvPr id="3" name="Afbeelding 2" descr="Afbeelding met wiel, kleding, schoeisel, jongen&#10;&#10;Automatisch gegenereerde beschrijving">
            <a:extLst>
              <a:ext uri="{FF2B5EF4-FFF2-40B4-BE49-F238E27FC236}">
                <a16:creationId xmlns:a16="http://schemas.microsoft.com/office/drawing/2014/main" id="{B1FE6E95-4511-877D-AFCE-DDC48C1230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856" y="1648600"/>
            <a:ext cx="7164288" cy="517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in actie komen</a:t>
            </a:r>
          </a:p>
        </p:txBody>
      </p:sp>
      <p:pic>
        <p:nvPicPr>
          <p:cNvPr id="3" name="Afbeelding 2" descr="Afbeelding met kleding, Onderwijs, persoon, Leren&#10;&#10;Automatisch gegenereerde beschrijving">
            <a:extLst>
              <a:ext uri="{FF2B5EF4-FFF2-40B4-BE49-F238E27FC236}">
                <a16:creationId xmlns:a16="http://schemas.microsoft.com/office/drawing/2014/main" id="{7108DADD-B526-6759-6528-7E01719B8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772816"/>
            <a:ext cx="8281762" cy="467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2387</TotalTime>
  <Words>714</Words>
  <Application>Microsoft Office PowerPoint</Application>
  <PresentationFormat>Diavoorstelling (4:3)</PresentationFormat>
  <Paragraphs>176</Paragraphs>
  <Slides>18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Trebuchet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Das, Gerarda</cp:lastModifiedBy>
  <cp:revision>492</cp:revision>
  <dcterms:created xsi:type="dcterms:W3CDTF">2021-06-08T06:13:59Z</dcterms:created>
  <dcterms:modified xsi:type="dcterms:W3CDTF">2024-07-02T09:42:28Z</dcterms:modified>
</cp:coreProperties>
</file>