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506" r:id="rId2"/>
    <p:sldId id="1507" r:id="rId3"/>
    <p:sldId id="1518" r:id="rId4"/>
    <p:sldId id="1508" r:id="rId5"/>
    <p:sldId id="1509" r:id="rId6"/>
    <p:sldId id="1510" r:id="rId7"/>
    <p:sldId id="1511" r:id="rId8"/>
    <p:sldId id="1512" r:id="rId9"/>
    <p:sldId id="1513" r:id="rId10"/>
    <p:sldId id="1514" r:id="rId11"/>
    <p:sldId id="1515" r:id="rId12"/>
    <p:sldId id="1516" r:id="rId13"/>
    <p:sldId id="1517" r:id="rId14"/>
    <p:sldId id="934" r:id="rId15"/>
    <p:sldId id="269" r:id="rId16"/>
    <p:sldId id="1502" r:id="rId17"/>
    <p:sldId id="1504" r:id="rId18"/>
    <p:sldId id="1501" r:id="rId19"/>
    <p:sldId id="263" r:id="rId20"/>
    <p:sldId id="974" r:id="rId21"/>
    <p:sldId id="1407" r:id="rId22"/>
    <p:sldId id="1519" r:id="rId23"/>
    <p:sldId id="1503" r:id="rId24"/>
    <p:sldId id="1505" r:id="rId25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506"/>
            <p14:sldId id="1507"/>
            <p14:sldId id="1518"/>
            <p14:sldId id="1508"/>
            <p14:sldId id="1509"/>
            <p14:sldId id="1510"/>
            <p14:sldId id="1511"/>
            <p14:sldId id="1512"/>
            <p14:sldId id="1513"/>
            <p14:sldId id="1514"/>
            <p14:sldId id="1515"/>
            <p14:sldId id="1516"/>
            <p14:sldId id="1517"/>
            <p14:sldId id="934"/>
            <p14:sldId id="269"/>
            <p14:sldId id="1502"/>
            <p14:sldId id="1504"/>
            <p14:sldId id="1501"/>
            <p14:sldId id="263"/>
            <p14:sldId id="974"/>
            <p14:sldId id="1407"/>
            <p14:sldId id="1519"/>
            <p14:sldId id="1503"/>
            <p14:sldId id="15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77570" autoAdjust="0"/>
  </p:normalViewPr>
  <p:slideViewPr>
    <p:cSldViewPr>
      <p:cViewPr varScale="1">
        <p:scale>
          <a:sx n="66" d="100"/>
          <a:sy n="66" d="100"/>
        </p:scale>
        <p:origin x="161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9-7-2024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9-7-2024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logisch: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natuurlijk, heel duidelijk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wetenschap: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onderzoek naar hoe dingen zijn of werken (en de kennis daarover)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positieve effect: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invloed van iets, waardoor het meer, beter of leuker wordt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verschil maken: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ervoor zorgen dat er iets verandert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binnen: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minder tijd dan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bovendien: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er nog bijkomt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diep: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grondig en goed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kortom: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het kort gezegd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omspringen met: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omgaan met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genieten: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leuk en fijn vinden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2107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9-7-2024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9-7-2024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9-7-2024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9-7-2024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9-7-2024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9-7-2024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9-7-2024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9-7-2024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9-7-2024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9-7-2024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9-7-2024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9-7-2024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3.pn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12.jp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13786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2000" u="sng" dirty="0">
                <a:solidFill>
                  <a:prstClr val="black"/>
                </a:solidFill>
              </a:rPr>
              <a:t>Semantisatieverhaal A:</a:t>
            </a:r>
          </a:p>
          <a:p>
            <a:pPr marL="0" indent="0">
              <a:buNone/>
            </a:pPr>
            <a:r>
              <a:rPr lang="nl-NL" sz="2000" dirty="0"/>
              <a:t>In de jaren '70 bedacht Gary Dahl een steen als huisdier. Huh? Een steen als huisdier? Ja echt! Een </a:t>
            </a:r>
            <a:r>
              <a:rPr lang="nl-NL" sz="2000" b="1" dirty="0">
                <a:solidFill>
                  <a:srgbClr val="00B050"/>
                </a:solidFill>
              </a:rPr>
              <a:t>Pet Rock (extra klik) </a:t>
            </a:r>
            <a:r>
              <a:rPr lang="nl-NL" sz="2000" dirty="0"/>
              <a:t>(Pet betekent huisdier en Rock betekent steen). Hij gaf deze Pet Rock een grappige handleiding en voilà, iedereen wilde er eentje hebben. </a:t>
            </a:r>
            <a:r>
              <a:rPr lang="nl-NL" sz="2000" b="1" u="sng" dirty="0"/>
              <a:t>De wetenschap</a:t>
            </a:r>
            <a:r>
              <a:rPr lang="nl-NL" sz="2000" b="1" dirty="0"/>
              <a:t> </a:t>
            </a:r>
            <a:r>
              <a:rPr lang="nl-NL" sz="2000" dirty="0"/>
              <a:t>achter dit succes? De wetenschap betekent </a:t>
            </a:r>
            <a:r>
              <a:rPr lang="nl-NL" sz="2000" b="1" i="1" dirty="0"/>
              <a:t>het onderzoek naar hoe dingen zijn of werken</a:t>
            </a:r>
            <a:r>
              <a:rPr lang="nl-NL" sz="2000" dirty="0"/>
              <a:t>. Mensen vonden het gewoon hilarisch! De Pet Rock had </a:t>
            </a:r>
            <a:r>
              <a:rPr lang="nl-NL" sz="2000" b="1" u="sng" dirty="0"/>
              <a:t>een positief effect </a:t>
            </a:r>
            <a:r>
              <a:rPr lang="nl-NL" sz="2000" dirty="0"/>
              <a:t>op de stemming van mensen, waardoor ze even alle zorgen vergaten. Het positieve effect is </a:t>
            </a:r>
            <a:r>
              <a:rPr lang="nl-NL" sz="20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invloed van iets, waardoor het meer, beter of leuker wordt</a:t>
            </a:r>
            <a:r>
              <a:rPr lang="nl-NL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nl-NL" sz="2000" dirty="0"/>
              <a:t> </a:t>
            </a:r>
            <a:r>
              <a:rPr lang="nl-NL" sz="2000" b="1" u="sng" dirty="0"/>
              <a:t>Binnen</a:t>
            </a:r>
            <a:r>
              <a:rPr lang="nl-NL" sz="2000" dirty="0"/>
              <a:t> een paar maanden – dus </a:t>
            </a:r>
            <a:r>
              <a:rPr lang="nl-NL" sz="2000" b="1" i="1" dirty="0"/>
              <a:t>in minder tijd dan</a:t>
            </a:r>
            <a:r>
              <a:rPr lang="nl-NL" sz="2000" dirty="0"/>
              <a:t> een paar maanden – had Gary miljoenen stenen verkocht. </a:t>
            </a:r>
            <a:r>
              <a:rPr lang="nl-NL" sz="2000" b="1" u="sng" dirty="0"/>
              <a:t>Bovendien</a:t>
            </a:r>
            <a:r>
              <a:rPr lang="nl-NL" sz="2000" dirty="0"/>
              <a:t> liet dit idee zien hoe een simpel ding </a:t>
            </a:r>
            <a:r>
              <a:rPr lang="nl-NL" sz="2000" b="1" u="sng" dirty="0"/>
              <a:t>het verschil kan maken</a:t>
            </a:r>
            <a:r>
              <a:rPr lang="nl-NL" sz="2000" dirty="0"/>
              <a:t> en </a:t>
            </a:r>
            <a:r>
              <a:rPr lang="nl-NL" sz="2000" b="1" i="1" dirty="0"/>
              <a:t>er dus voor zorgt dat er iets verandert</a:t>
            </a:r>
            <a:r>
              <a:rPr lang="nl-NL" sz="2000" dirty="0"/>
              <a:t>. </a:t>
            </a:r>
            <a:r>
              <a:rPr lang="nl-NL" sz="2000" b="1" i="1" dirty="0"/>
              <a:t>Dat kwam er ook nog bij</a:t>
            </a:r>
            <a:r>
              <a:rPr lang="nl-NL" sz="2000" dirty="0"/>
              <a:t>. Hoewel de hype van korte duur was, zorgde het voor veel gelach en plezier. </a:t>
            </a:r>
            <a:r>
              <a:rPr lang="nl-NL" sz="2000" b="1" u="sng" dirty="0"/>
              <a:t>Logisch</a:t>
            </a:r>
            <a:r>
              <a:rPr lang="nl-NL" sz="2000" dirty="0"/>
              <a:t> dus, </a:t>
            </a:r>
            <a:r>
              <a:rPr lang="nl-NL" sz="2000" b="1" i="1" dirty="0"/>
              <a:t>natuurlijk</a:t>
            </a:r>
            <a:r>
              <a:rPr lang="nl-NL" sz="2000" dirty="0"/>
              <a:t> dus, dat mensen volop </a:t>
            </a:r>
            <a:r>
              <a:rPr lang="nl-NL" sz="2000" b="1" u="sng" dirty="0"/>
              <a:t>genoten</a:t>
            </a:r>
            <a:r>
              <a:rPr lang="nl-NL" sz="2000" dirty="0"/>
              <a:t> van hun rare huisdier. Dat ze het rare huisdier </a:t>
            </a:r>
            <a:r>
              <a:rPr lang="nl-NL" sz="2000" b="1" i="1" dirty="0"/>
              <a:t>leuk en fijn vonden</a:t>
            </a:r>
            <a:r>
              <a:rPr lang="nl-NL" sz="2000" dirty="0"/>
              <a:t>. </a:t>
            </a:r>
            <a:r>
              <a:rPr lang="nl-NL" sz="2000" b="1" u="sng" dirty="0"/>
              <a:t>Kortom</a:t>
            </a:r>
            <a:r>
              <a:rPr lang="nl-NL" sz="2000" dirty="0"/>
              <a:t>, of </a:t>
            </a:r>
            <a:r>
              <a:rPr lang="nl-NL" sz="2000" b="1" i="1" dirty="0"/>
              <a:t>in het kort gezegd</a:t>
            </a:r>
            <a:r>
              <a:rPr lang="nl-NL" sz="2000" dirty="0"/>
              <a:t>, Gary Dahl wist precies hoe hij met deze rage moest </a:t>
            </a:r>
            <a:r>
              <a:rPr lang="nl-NL" sz="2000" b="1" u="sng" dirty="0"/>
              <a:t>omspringen</a:t>
            </a:r>
            <a:r>
              <a:rPr lang="nl-NL" sz="2000" dirty="0"/>
              <a:t> of moest </a:t>
            </a:r>
            <a:r>
              <a:rPr lang="nl-NL" sz="2000" b="1" i="1" dirty="0"/>
              <a:t>omgaan</a:t>
            </a:r>
            <a:r>
              <a:rPr lang="nl-NL" sz="2000" dirty="0"/>
              <a:t>. Het idee raakte mensen </a:t>
            </a:r>
            <a:r>
              <a:rPr lang="nl-NL" sz="2000" b="1" u="sng" dirty="0"/>
              <a:t>diep</a:t>
            </a:r>
            <a:r>
              <a:rPr lang="nl-NL" sz="2000" dirty="0"/>
              <a:t> (</a:t>
            </a:r>
            <a:r>
              <a:rPr lang="nl-NL" sz="2000" b="1" i="1" dirty="0"/>
              <a:t>grondig en goed</a:t>
            </a:r>
            <a:r>
              <a:rPr lang="nl-NL" sz="2000" dirty="0"/>
              <a:t>) en zorgde voor veel vrolijkheid in een korte tijd. Het verhaal van de Pet Rock leert ons dat soms de simpelste ideeën de leukste zijn.</a:t>
            </a: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32257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genieten</a:t>
            </a:r>
          </a:p>
        </p:txBody>
      </p:sp>
      <p:pic>
        <p:nvPicPr>
          <p:cNvPr id="4" name="Afbeelding 3" descr="Afbeelding met persoon, Menselijk gezicht, lip, glimlach&#10;&#10;Automatisch gegenereerde beschrijving">
            <a:extLst>
              <a:ext uri="{FF2B5EF4-FFF2-40B4-BE49-F238E27FC236}">
                <a16:creationId xmlns:a16="http://schemas.microsoft.com/office/drawing/2014/main" id="{ED728113-B0ED-E5CB-067A-D1C0F0AE6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22364"/>
            <a:ext cx="4211485" cy="2813272"/>
          </a:xfrm>
          <a:prstGeom prst="rect">
            <a:avLst/>
          </a:prstGeom>
        </p:spPr>
      </p:pic>
      <p:pic>
        <p:nvPicPr>
          <p:cNvPr id="8" name="Afbeelding 7" descr="Afbeelding met rots, kunst&#10;&#10;Automatisch gegenereerde beschrijving">
            <a:extLst>
              <a:ext uri="{FF2B5EF4-FFF2-40B4-BE49-F238E27FC236}">
                <a16:creationId xmlns:a16="http://schemas.microsoft.com/office/drawing/2014/main" id="{CC71DEF6-DFA4-516F-1A99-03973D433A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04"/>
          <a:stretch/>
        </p:blipFill>
        <p:spPr>
          <a:xfrm>
            <a:off x="4716016" y="3933056"/>
            <a:ext cx="2731693" cy="217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14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kortom</a:t>
            </a:r>
          </a:p>
        </p:txBody>
      </p:sp>
      <p:sp>
        <p:nvSpPr>
          <p:cNvPr id="2" name="Tekstballon: ovaal 1">
            <a:extLst>
              <a:ext uri="{FF2B5EF4-FFF2-40B4-BE49-F238E27FC236}">
                <a16:creationId xmlns:a16="http://schemas.microsoft.com/office/drawing/2014/main" id="{1F320940-2704-76D8-A360-67551DEC775A}"/>
              </a:ext>
            </a:extLst>
          </p:cNvPr>
          <p:cNvSpPr/>
          <p:nvPr/>
        </p:nvSpPr>
        <p:spPr>
          <a:xfrm>
            <a:off x="647564" y="1700808"/>
            <a:ext cx="7848872" cy="4104456"/>
          </a:xfrm>
          <a:prstGeom prst="wedgeEllipseCallout">
            <a:avLst>
              <a:gd name="adj1" fmla="val -38383"/>
              <a:gd name="adj2" fmla="val 6328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CA4F937-B2AB-0F64-E177-DA760FA79ED8}"/>
              </a:ext>
            </a:extLst>
          </p:cNvPr>
          <p:cNvSpPr txBox="1"/>
          <p:nvPr/>
        </p:nvSpPr>
        <p:spPr>
          <a:xfrm>
            <a:off x="2915816" y="2708920"/>
            <a:ext cx="45365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500" dirty="0"/>
              <a:t>dus….</a:t>
            </a:r>
          </a:p>
        </p:txBody>
      </p:sp>
    </p:spTree>
    <p:extLst>
      <p:ext uri="{BB962C8B-B14F-4D97-AF65-F5344CB8AC3E}">
        <p14:creationId xmlns:p14="http://schemas.microsoft.com/office/powerpoint/2010/main" val="332668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omspringen met</a:t>
            </a:r>
          </a:p>
        </p:txBody>
      </p:sp>
      <p:pic>
        <p:nvPicPr>
          <p:cNvPr id="3" name="Afbeelding 2" descr="Afbeelding met persoon, Menselijk gezicht, kleding, glimlach&#10;&#10;Automatisch gegenereerde beschrijving">
            <a:extLst>
              <a:ext uri="{FF2B5EF4-FFF2-40B4-BE49-F238E27FC236}">
                <a16:creationId xmlns:a16="http://schemas.microsoft.com/office/drawing/2014/main" id="{63304961-436D-F276-E563-EEA6E3D13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59" y="2636912"/>
            <a:ext cx="5493294" cy="3669521"/>
          </a:xfrm>
          <a:prstGeom prst="rect">
            <a:avLst/>
          </a:prstGeom>
        </p:spPr>
      </p:pic>
      <p:pic>
        <p:nvPicPr>
          <p:cNvPr id="4" name="Afbeelding 3" descr="Afbeelding met rots, kunst&#10;&#10;Automatisch gegenereerde beschrijving">
            <a:extLst>
              <a:ext uri="{FF2B5EF4-FFF2-40B4-BE49-F238E27FC236}">
                <a16:creationId xmlns:a16="http://schemas.microsoft.com/office/drawing/2014/main" id="{F0B40963-8AE4-61E3-FAB6-FD86DF5661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04"/>
          <a:stretch/>
        </p:blipFill>
        <p:spPr>
          <a:xfrm>
            <a:off x="340047" y="1556792"/>
            <a:ext cx="2731693" cy="217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16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diep</a:t>
            </a:r>
          </a:p>
        </p:txBody>
      </p:sp>
      <p:pic>
        <p:nvPicPr>
          <p:cNvPr id="4" name="Afbeelding 3" descr="Afbeelding met Menselijk gezicht, persoon, muur, overdekt&#10;&#10;Automatisch gegenereerde beschrijving">
            <a:extLst>
              <a:ext uri="{FF2B5EF4-FFF2-40B4-BE49-F238E27FC236}">
                <a16:creationId xmlns:a16="http://schemas.microsoft.com/office/drawing/2014/main" id="{84297D95-DAF8-E89A-993D-55FBD74BA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4" y="1412776"/>
            <a:ext cx="743795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84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diep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404664"/>
            <a:ext cx="4788025" cy="99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oppervlakkig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23528" y="1628800"/>
            <a:ext cx="41044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grondig en goed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Pet Rock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raakte haar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diep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51277" y="1624654"/>
            <a:ext cx="4213211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wat aan de bovenkant of buitenkant blijft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4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12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Hij reageerde 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oppervlakkig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 de </a:t>
            </a:r>
            <a:b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Pet Rock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Menselijk gezicht, persoon, muur, overdekt&#10;&#10;Automatisch gegenereerde beschrijving">
            <a:extLst>
              <a:ext uri="{FF2B5EF4-FFF2-40B4-BE49-F238E27FC236}">
                <a16:creationId xmlns:a16="http://schemas.microsoft.com/office/drawing/2014/main" id="{F80EB90C-B753-4B96-5C75-DC57560D0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2" y="2564904"/>
            <a:ext cx="3349114" cy="2237208"/>
          </a:xfrm>
          <a:prstGeom prst="rect">
            <a:avLst/>
          </a:prstGeom>
        </p:spPr>
      </p:pic>
      <p:pic>
        <p:nvPicPr>
          <p:cNvPr id="8" name="Afbeelding 7" descr="Afbeelding met Menselijk gezicht, persoon, nek, muur&#10;&#10;Automatisch gegenereerde beschrijving">
            <a:extLst>
              <a:ext uri="{FF2B5EF4-FFF2-40B4-BE49-F238E27FC236}">
                <a16:creationId xmlns:a16="http://schemas.microsoft.com/office/drawing/2014/main" id="{5CF65D7F-A85C-4421-3169-3C770B148E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40968"/>
            <a:ext cx="2664296" cy="17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63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logisch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32656"/>
            <a:ext cx="4788025" cy="99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onlogisch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natuurlijk, heel duidelijk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105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Blij worden van vakantie 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vind ik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logisch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als iets niet het vanzelfsprekende gevolg is van iets anders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Blij worden van een Pet Rock vind ik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onlogisch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persoon, Menselijk gezicht, glimlach, kleding&#10;&#10;Automatisch gegenereerde beschrijving">
            <a:extLst>
              <a:ext uri="{FF2B5EF4-FFF2-40B4-BE49-F238E27FC236}">
                <a16:creationId xmlns:a16="http://schemas.microsoft.com/office/drawing/2014/main" id="{1A170AA8-4112-CCBB-6AE7-13BD22F7A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08" y="2733378"/>
            <a:ext cx="3407969" cy="2276524"/>
          </a:xfrm>
          <a:prstGeom prst="rect">
            <a:avLst/>
          </a:prstGeom>
        </p:spPr>
      </p:pic>
      <p:pic>
        <p:nvPicPr>
          <p:cNvPr id="4" name="Afbeelding 3" descr="Afbeelding met Menselijk gezicht, kleding, nek, persoon&#10;&#10;Automatisch gegenereerde beschrijving">
            <a:extLst>
              <a:ext uri="{FF2B5EF4-FFF2-40B4-BE49-F238E27FC236}">
                <a16:creationId xmlns:a16="http://schemas.microsoft.com/office/drawing/2014/main" id="{2C50BF7E-F9DE-095E-205A-7800D2699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56" y="2921670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47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binnen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32656"/>
            <a:ext cx="4788025" cy="99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oneindig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99040" y="1628800"/>
            <a:ext cx="412894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in minder tijd dan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Binnen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een 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paar maanden verdiende Gary Dahl veel geld.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35719" y="1624654"/>
            <a:ext cx="4228770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waar geen einde aan lijkt te komen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Gary Dahl hoopte dat de hype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oneindig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duurde.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6E77D55-0B87-B6A0-4089-F3B61BA49E02}"/>
              </a:ext>
            </a:extLst>
          </p:cNvPr>
          <p:cNvSpPr txBox="1"/>
          <p:nvPr/>
        </p:nvSpPr>
        <p:spPr>
          <a:xfrm>
            <a:off x="567369" y="325536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B050"/>
                </a:solidFill>
              </a:rPr>
              <a:t>januari</a:t>
            </a:r>
            <a:endParaRPr lang="nl-NL" b="1" dirty="0">
              <a:solidFill>
                <a:srgbClr val="00B05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76017A1-62D4-9D1D-6C45-8C018F4A567D}"/>
              </a:ext>
            </a:extLst>
          </p:cNvPr>
          <p:cNvSpPr txBox="1"/>
          <p:nvPr/>
        </p:nvSpPr>
        <p:spPr>
          <a:xfrm>
            <a:off x="3347864" y="325536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B050"/>
                </a:solidFill>
              </a:rPr>
              <a:t>juni</a:t>
            </a:r>
            <a:endParaRPr lang="nl-NL" b="1" dirty="0">
              <a:solidFill>
                <a:srgbClr val="00B050"/>
              </a:solidFill>
            </a:endParaRP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C94C2DA3-FA5D-6A9D-5F83-7074C0C8FCA5}"/>
              </a:ext>
            </a:extLst>
          </p:cNvPr>
          <p:cNvCxnSpPr>
            <a:cxnSpLocks/>
          </p:cNvCxnSpPr>
          <p:nvPr/>
        </p:nvCxnSpPr>
        <p:spPr>
          <a:xfrm>
            <a:off x="1743985" y="3516978"/>
            <a:ext cx="144016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6C48BF18-2383-8C8E-C246-0831E91E7183}"/>
              </a:ext>
            </a:extLst>
          </p:cNvPr>
          <p:cNvSpPr txBox="1"/>
          <p:nvPr/>
        </p:nvSpPr>
        <p:spPr>
          <a:xfrm>
            <a:off x="4956528" y="325536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B050"/>
                </a:solidFill>
              </a:rPr>
              <a:t>januari</a:t>
            </a:r>
            <a:endParaRPr lang="nl-NL" b="1" dirty="0">
              <a:solidFill>
                <a:srgbClr val="00B050"/>
              </a:solidFill>
            </a:endParaRP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39EF1D64-283B-E966-7E40-880B68DCE71C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252672" y="3486198"/>
            <a:ext cx="2711816" cy="307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099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98860"/>
            <a:ext cx="4419599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60000"/>
              </a:lnSpc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verschil maken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42372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60000"/>
              </a:lnSpc>
            </a:pPr>
            <a:r>
              <a:rPr lang="nl-NL" sz="56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niks uitmaken</a:t>
            </a:r>
            <a:endParaRPr lang="nl-NL" sz="5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1520" y="1628800"/>
            <a:ext cx="417646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ervoor zorgen dat er iets verandert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Pet Rock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maakte het verschil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Mensen werden er blij van.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geen verschil maken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Extra geld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maakte niks uit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Mensen bleven mopperen.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7D00435A-870E-121B-36B0-319F40D22E00}"/>
              </a:ext>
            </a:extLst>
          </p:cNvPr>
          <p:cNvGrpSpPr/>
          <p:nvPr/>
        </p:nvGrpSpPr>
        <p:grpSpPr>
          <a:xfrm>
            <a:off x="539552" y="2564904"/>
            <a:ext cx="3772700" cy="2144962"/>
            <a:chOff x="467544" y="1601400"/>
            <a:chExt cx="8635774" cy="4909854"/>
          </a:xfrm>
        </p:grpSpPr>
        <p:pic>
          <p:nvPicPr>
            <p:cNvPr id="2" name="Afbeelding 1" descr="Afbeelding met kleding, persoon, tekenfilm, illustratie&#10;&#10;Automatisch gegenereerde beschrijving">
              <a:extLst>
                <a:ext uri="{FF2B5EF4-FFF2-40B4-BE49-F238E27FC236}">
                  <a16:creationId xmlns:a16="http://schemas.microsoft.com/office/drawing/2014/main" id="{F631A9C0-7932-391C-DAFA-D773E7484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301" y="1601400"/>
              <a:ext cx="4716017" cy="1589776"/>
            </a:xfrm>
            <a:prstGeom prst="rect">
              <a:avLst/>
            </a:prstGeom>
          </p:spPr>
        </p:pic>
        <p:grpSp>
          <p:nvGrpSpPr>
            <p:cNvPr id="3" name="Groep 2">
              <a:extLst>
                <a:ext uri="{FF2B5EF4-FFF2-40B4-BE49-F238E27FC236}">
                  <a16:creationId xmlns:a16="http://schemas.microsoft.com/office/drawing/2014/main" id="{80FD4371-2D52-A25E-3C27-C4B1E5F73165}"/>
                </a:ext>
              </a:extLst>
            </p:cNvPr>
            <p:cNvGrpSpPr/>
            <p:nvPr/>
          </p:nvGrpSpPr>
          <p:grpSpPr>
            <a:xfrm>
              <a:off x="3419872" y="3028005"/>
              <a:ext cx="2734589" cy="1856660"/>
              <a:chOff x="760748" y="548680"/>
              <a:chExt cx="7653114" cy="5196113"/>
            </a:xfrm>
          </p:grpSpPr>
          <p:pic>
            <p:nvPicPr>
              <p:cNvPr id="4" name="Afbeelding 3">
                <a:extLst>
                  <a:ext uri="{FF2B5EF4-FFF2-40B4-BE49-F238E27FC236}">
                    <a16:creationId xmlns:a16="http://schemas.microsoft.com/office/drawing/2014/main" id="{604982E6-7BE9-4D4A-645F-D71C822A58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0748" y="548680"/>
                <a:ext cx="3811252" cy="5196113"/>
              </a:xfrm>
              <a:prstGeom prst="rect">
                <a:avLst/>
              </a:prstGeom>
            </p:spPr>
          </p:pic>
          <p:pic>
            <p:nvPicPr>
              <p:cNvPr id="5" name="Afbeelding 4" descr="Afbeelding met rots, kunst&#10;&#10;Automatisch gegenereerde beschrijving">
                <a:extLst>
                  <a:ext uri="{FF2B5EF4-FFF2-40B4-BE49-F238E27FC236}">
                    <a16:creationId xmlns:a16="http://schemas.microsoft.com/office/drawing/2014/main" id="{FBFA9840-E7B2-2646-92DB-55EF89326E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6004"/>
              <a:stretch/>
            </p:blipFill>
            <p:spPr>
              <a:xfrm>
                <a:off x="4602609" y="2060848"/>
                <a:ext cx="3811253" cy="3030999"/>
              </a:xfrm>
              <a:prstGeom prst="rect">
                <a:avLst/>
              </a:prstGeom>
            </p:spPr>
          </p:pic>
        </p:grpSp>
        <p:pic>
          <p:nvPicPr>
            <p:cNvPr id="6" name="Afbeelding 5" descr="Afbeelding met kleding, persoon, staan&#10;&#10;Automatisch gegenereerde beschrijving">
              <a:extLst>
                <a:ext uri="{FF2B5EF4-FFF2-40B4-BE49-F238E27FC236}">
                  <a16:creationId xmlns:a16="http://schemas.microsoft.com/office/drawing/2014/main" id="{DCF9531F-FC9F-4024-A92D-1A33FF123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853612"/>
              <a:ext cx="3512844" cy="1657642"/>
            </a:xfrm>
            <a:prstGeom prst="rect">
              <a:avLst/>
            </a:prstGeom>
          </p:spPr>
        </p:pic>
      </p:grpSp>
      <p:pic>
        <p:nvPicPr>
          <p:cNvPr id="18" name="Afbeelding 17" descr="Afbeelding met kleding, persoon, staan&#10;&#10;Automatisch gegenereerde beschrijving">
            <a:extLst>
              <a:ext uri="{FF2B5EF4-FFF2-40B4-BE49-F238E27FC236}">
                <a16:creationId xmlns:a16="http://schemas.microsoft.com/office/drawing/2014/main" id="{8EC18452-3D10-5F5A-72B7-FA913C05EF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51361"/>
            <a:ext cx="1716000" cy="809747"/>
          </a:xfrm>
          <a:prstGeom prst="rect">
            <a:avLst/>
          </a:prstGeom>
        </p:spPr>
      </p:pic>
      <p:pic>
        <p:nvPicPr>
          <p:cNvPr id="19" name="Afbeelding 18" descr="Afbeelding met kleding, persoon, staan&#10;&#10;Automatisch gegenereerde beschrijving">
            <a:extLst>
              <a:ext uri="{FF2B5EF4-FFF2-40B4-BE49-F238E27FC236}">
                <a16:creationId xmlns:a16="http://schemas.microsoft.com/office/drawing/2014/main" id="{200BFE0C-258C-9769-C0FC-09CC0046F7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464" y="2348880"/>
            <a:ext cx="1716000" cy="809747"/>
          </a:xfrm>
          <a:prstGeom prst="rect">
            <a:avLst/>
          </a:prstGeom>
        </p:spPr>
      </p:pic>
      <p:pic>
        <p:nvPicPr>
          <p:cNvPr id="22" name="Afbeelding 21" descr="Afbeelding met speelgoed, tekenfilm, Dierfiguur, Babyspeelgoed&#10;&#10;Automatisch gegenereerde beschrijving">
            <a:extLst>
              <a:ext uri="{FF2B5EF4-FFF2-40B4-BE49-F238E27FC236}">
                <a16:creationId xmlns:a16="http://schemas.microsoft.com/office/drawing/2014/main" id="{C5F9E4B1-FD94-0BB4-8166-3D3786CA6E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6231" y="2960376"/>
            <a:ext cx="886233" cy="87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70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18864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positieve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de invloed van iets, waardoor het meer, beter of leuker wordt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Pet Rock had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positief effect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op de mensen.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8800"/>
            <a:ext cx="42484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invloed van iets, waardoor het minder, slechter of vervelender wordt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hele week regen had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negatief effect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op de mensen.</a:t>
            </a:r>
          </a:p>
          <a:p>
            <a:pPr algn="ctr">
              <a:lnSpc>
                <a:spcPct val="107000"/>
              </a:lnSpc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28E51BD5-A5FC-0B50-CAD0-36C4178F4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88640"/>
            <a:ext cx="450081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negatieve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C31FB02-AAC8-E941-968B-D7084205D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1" y="686966"/>
            <a:ext cx="4275584" cy="76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effect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649B201-BA78-24A3-2989-4C2C14BAB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7" y="731565"/>
            <a:ext cx="4275584" cy="76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effect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5" name="Afbeelding 4" descr="Afbeelding met kleding, persoon, tekenfilm, illustratie&#10;&#10;Automatisch gegenereerde beschrijving">
            <a:extLst>
              <a:ext uri="{FF2B5EF4-FFF2-40B4-BE49-F238E27FC236}">
                <a16:creationId xmlns:a16="http://schemas.microsoft.com/office/drawing/2014/main" id="{E55A7F96-8DAD-FACD-4623-D975414BD0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6" y="3429000"/>
            <a:ext cx="4072957" cy="1373000"/>
          </a:xfrm>
          <a:prstGeom prst="rect">
            <a:avLst/>
          </a:prstGeom>
        </p:spPr>
      </p:pic>
      <p:pic>
        <p:nvPicPr>
          <p:cNvPr id="6" name="Afbeelding 5" descr="Afbeelding met kleding, persoon, staan&#10;&#10;Automatisch gegenereerde beschrijving">
            <a:extLst>
              <a:ext uri="{FF2B5EF4-FFF2-40B4-BE49-F238E27FC236}">
                <a16:creationId xmlns:a16="http://schemas.microsoft.com/office/drawing/2014/main" id="{42E821A3-B577-4963-9535-9E77E5B549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71" y="3068960"/>
            <a:ext cx="2952493" cy="146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28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– 9 juli 2024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73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genieten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vervelen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leuk en fijn vinden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geniet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van haar </a:t>
            </a:r>
            <a:b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Pet Rock. Ze vindt het fantastisch.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saai vinden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Boeken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vervelen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Yessin heel erg. Hij vindt ze maar saai.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7" name="Picture 3" descr="C:\Users\vrielinf\AppData\Local\Microsoft\Windows\Temporary Internet Files\Content.IE5\4E00RALO\shutterstock_4544343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2678" y="2280495"/>
            <a:ext cx="3438636" cy="22970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C0678EE2-42A6-4D58-6222-E732661F1C57}"/>
              </a:ext>
            </a:extLst>
          </p:cNvPr>
          <p:cNvGrpSpPr/>
          <p:nvPr/>
        </p:nvGrpSpPr>
        <p:grpSpPr>
          <a:xfrm>
            <a:off x="388527" y="2403826"/>
            <a:ext cx="3883821" cy="2448723"/>
            <a:chOff x="971600" y="2022364"/>
            <a:chExt cx="6476109" cy="4083143"/>
          </a:xfrm>
        </p:grpSpPr>
        <p:pic>
          <p:nvPicPr>
            <p:cNvPr id="8" name="Afbeelding 7" descr="Afbeelding met persoon, Menselijk gezicht, lip, glimlach&#10;&#10;Automatisch gegenereerde beschrijving">
              <a:extLst>
                <a:ext uri="{FF2B5EF4-FFF2-40B4-BE49-F238E27FC236}">
                  <a16:creationId xmlns:a16="http://schemas.microsoft.com/office/drawing/2014/main" id="{BD5583A9-B6AF-75E3-DFF4-11BB21388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2022364"/>
              <a:ext cx="4211485" cy="2813272"/>
            </a:xfrm>
            <a:prstGeom prst="rect">
              <a:avLst/>
            </a:prstGeom>
          </p:spPr>
        </p:pic>
        <p:pic>
          <p:nvPicPr>
            <p:cNvPr id="9" name="Afbeelding 8" descr="Afbeelding met rots, kunst&#10;&#10;Automatisch gegenereerde beschrijving">
              <a:extLst>
                <a:ext uri="{FF2B5EF4-FFF2-40B4-BE49-F238E27FC236}">
                  <a16:creationId xmlns:a16="http://schemas.microsoft.com/office/drawing/2014/main" id="{5ABE68A8-782F-DD9A-904D-6196DB205F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004"/>
            <a:stretch/>
          </p:blipFill>
          <p:spPr>
            <a:xfrm>
              <a:off x="4716016" y="3933056"/>
              <a:ext cx="2731693" cy="2172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7289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268088" y="476672"/>
            <a:ext cx="4832993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277163" y="352807"/>
            <a:ext cx="4832992" cy="58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de wetenschap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861049"/>
            <a:ext cx="278702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16822" y="3881821"/>
            <a:ext cx="2787026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de biologie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42043" y="3861048"/>
            <a:ext cx="244475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41078" y="3861985"/>
            <a:ext cx="2671082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200" b="1" dirty="0">
                <a:latin typeface="Century Gothic" panose="020B0502020202020204" pitchFamily="34" charset="0"/>
                <a:ea typeface="Calibri"/>
                <a:cs typeface="Times New Roman"/>
              </a:rPr>
              <a:t>de scheikunde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01079" y="3861048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5969283" y="4033922"/>
            <a:ext cx="2903454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2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2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wiskunde</a:t>
            </a:r>
          </a:p>
        </p:txBody>
      </p:sp>
      <p:pic>
        <p:nvPicPr>
          <p:cNvPr id="15" name="Afbeelding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/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244827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 dirty="0">
                <a:latin typeface="Century Gothic" panose="020B0502020202020204" pitchFamily="34" charset="0"/>
              </a:rPr>
              <a:t>het onderzoek naar hoe dingen zijn of werken (en de kennis daarover)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7" name="Afbeelding 16" descr="Afbeelding met persoon, voorbereiden, tafel&#10;&#10;Automatisch gegenereerde beschrijving">
            <a:extLst>
              <a:ext uri="{FF2B5EF4-FFF2-40B4-BE49-F238E27FC236}">
                <a16:creationId xmlns:a16="http://schemas.microsoft.com/office/drawing/2014/main" id="{DB6EDEE5-6DCE-4715-93FF-1D5B80C2C9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7191" y="4602162"/>
            <a:ext cx="2124440" cy="1419126"/>
          </a:xfrm>
          <a:prstGeom prst="rect">
            <a:avLst/>
          </a:prstGeom>
        </p:spPr>
      </p:pic>
      <p:pic>
        <p:nvPicPr>
          <p:cNvPr id="19" name="Afbeelding 18" descr="Afbeelding met tekst, schoolbord&#10;&#10;Automatisch gegenereerde beschrijving">
            <a:extLst>
              <a:ext uri="{FF2B5EF4-FFF2-40B4-BE49-F238E27FC236}">
                <a16:creationId xmlns:a16="http://schemas.microsoft.com/office/drawing/2014/main" id="{B9044850-F518-4443-B5CC-F359DEFB081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4600186"/>
            <a:ext cx="1521557" cy="1408962"/>
          </a:xfrm>
          <a:prstGeom prst="rect">
            <a:avLst/>
          </a:prstGeom>
        </p:spPr>
      </p:pic>
      <p:pic>
        <p:nvPicPr>
          <p:cNvPr id="21" name="Afbeelding 20" descr="Afbeelding met persoon, keukenapparaat, blauw&#10;&#10;Automatisch gegenereerde beschrijving">
            <a:extLst>
              <a:ext uri="{FF2B5EF4-FFF2-40B4-BE49-F238E27FC236}">
                <a16:creationId xmlns:a16="http://schemas.microsoft.com/office/drawing/2014/main" id="{077C01B0-CC63-4B25-88D4-5D5156404F5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71" y="4592114"/>
            <a:ext cx="2109224" cy="14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35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249499" y="2153803"/>
            <a:ext cx="7282941" cy="111023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1341773" y="2193328"/>
            <a:ext cx="7190667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omspringen met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2311517" y="3264037"/>
            <a:ext cx="122679" cy="14302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4763040" y="1234299"/>
            <a:ext cx="1244268" cy="9195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>
            <a:off x="5408503" y="3212976"/>
            <a:ext cx="1971809" cy="17038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6432043" y="4916815"/>
            <a:ext cx="210039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6588746" y="4930510"/>
            <a:ext cx="1786989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…tijd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5809347" y="627388"/>
            <a:ext cx="272309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5809347" y="620688"/>
            <a:ext cx="2627785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…spullen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485085" y="4694297"/>
            <a:ext cx="1913992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467544" y="4662533"/>
            <a:ext cx="1913992" cy="56069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…geld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27785" y="3212976"/>
            <a:ext cx="4176464" cy="58295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707628" y="3164171"/>
            <a:ext cx="4270513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omgaan met</a:t>
            </a:r>
            <a:endParaRPr lang="nl-NL" sz="1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79ED38FC-8645-2FA2-CFB6-D80FA0076F4F}"/>
              </a:ext>
            </a:extLst>
          </p:cNvPr>
          <p:cNvSpPr txBox="1"/>
          <p:nvPr/>
        </p:nvSpPr>
        <p:spPr>
          <a:xfrm>
            <a:off x="3040514" y="5016790"/>
            <a:ext cx="264080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AF8FDFD2-22ED-6E12-A625-7D8B463B2AD6}"/>
              </a:ext>
            </a:extLst>
          </p:cNvPr>
          <p:cNvSpPr txBox="1"/>
          <p:nvPr/>
        </p:nvSpPr>
        <p:spPr>
          <a:xfrm>
            <a:off x="3022974" y="4985025"/>
            <a:ext cx="2640804" cy="53870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…vrienden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844EF90F-E11C-C6BE-90CC-B346B78AB585}"/>
              </a:ext>
            </a:extLst>
          </p:cNvPr>
          <p:cNvCxnSpPr>
            <a:cxnSpLocks/>
          </p:cNvCxnSpPr>
          <p:nvPr/>
        </p:nvCxnSpPr>
        <p:spPr>
          <a:xfrm flipH="1">
            <a:off x="3656162" y="3795932"/>
            <a:ext cx="744542" cy="12131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83063E97-073C-3F5F-A557-4CA9BE06383C}"/>
              </a:ext>
            </a:extLst>
          </p:cNvPr>
          <p:cNvCxnSpPr>
            <a:cxnSpLocks/>
          </p:cNvCxnSpPr>
          <p:nvPr/>
        </p:nvCxnSpPr>
        <p:spPr>
          <a:xfrm>
            <a:off x="2627785" y="1332509"/>
            <a:ext cx="964049" cy="8174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14">
            <a:extLst>
              <a:ext uri="{FF2B5EF4-FFF2-40B4-BE49-F238E27FC236}">
                <a16:creationId xmlns:a16="http://schemas.microsoft.com/office/drawing/2014/main" id="{C6D2049A-66E6-6D54-CDCB-230629022B4F}"/>
              </a:ext>
            </a:extLst>
          </p:cNvPr>
          <p:cNvSpPr txBox="1"/>
          <p:nvPr/>
        </p:nvSpPr>
        <p:spPr>
          <a:xfrm>
            <a:off x="420059" y="717880"/>
            <a:ext cx="3330046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id="{B822B8D6-E503-4717-484D-8EFE6074E4BA}"/>
              </a:ext>
            </a:extLst>
          </p:cNvPr>
          <p:cNvSpPr txBox="1"/>
          <p:nvPr/>
        </p:nvSpPr>
        <p:spPr>
          <a:xfrm>
            <a:off x="402518" y="686115"/>
            <a:ext cx="3347587" cy="53870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…problemen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9" name="Afbeelding 28" descr="Afbeelding met persoon, Menselijk gezicht, kleding, glimlach&#10;&#10;Automatisch gegenereerde beschrijving">
            <a:extLst>
              <a:ext uri="{FF2B5EF4-FFF2-40B4-BE49-F238E27FC236}">
                <a16:creationId xmlns:a16="http://schemas.microsoft.com/office/drawing/2014/main" id="{26D64FE4-8083-17A1-6D4D-05936F8C0B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6" y="3495687"/>
            <a:ext cx="1770551" cy="1182728"/>
          </a:xfrm>
          <a:prstGeom prst="rect">
            <a:avLst/>
          </a:prstGeom>
        </p:spPr>
      </p:pic>
      <p:pic>
        <p:nvPicPr>
          <p:cNvPr id="3" name="Afbeelding 2" descr="Afbeelding met kleding, person, persoon&#10;&#10;Automatisch gegenereerde beschrijving">
            <a:extLst>
              <a:ext uri="{FF2B5EF4-FFF2-40B4-BE49-F238E27FC236}">
                <a16:creationId xmlns:a16="http://schemas.microsoft.com/office/drawing/2014/main" id="{62A1FFCA-EB68-33D8-4529-AF20CC3A27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5649" y="3958732"/>
            <a:ext cx="1738530" cy="1016608"/>
          </a:xfrm>
          <a:prstGeom prst="rect">
            <a:avLst/>
          </a:prstGeom>
        </p:spPr>
      </p:pic>
      <p:pic>
        <p:nvPicPr>
          <p:cNvPr id="6" name="Afbeelding 5" descr="Afbeelding met klok, Wandklok, Kwartsklok, wekker&#10;&#10;Automatisch gegenereerde beschrijving">
            <a:extLst>
              <a:ext uri="{FF2B5EF4-FFF2-40B4-BE49-F238E27FC236}">
                <a16:creationId xmlns:a16="http://schemas.microsoft.com/office/drawing/2014/main" id="{C0E016B8-B305-B746-70E0-70835AC4D4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t="3932" r="10529" b="4215"/>
          <a:stretch/>
        </p:blipFill>
        <p:spPr>
          <a:xfrm>
            <a:off x="7595672" y="3572385"/>
            <a:ext cx="1173725" cy="1296168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0178F8CF-DD72-2593-77F6-1182C941B80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613" y="359734"/>
            <a:ext cx="1327394" cy="133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85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kortom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in het kort gezegd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Kortom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, Gary Dahl wist precies hoe hij snel </a:t>
            </a:r>
            <a:b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</a:b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geld kon verdienen. 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B8B98CE-98A9-C931-0147-CAAB22A930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920" y="2057848"/>
            <a:ext cx="4176464" cy="25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21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bovendien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wat er nog bijkomt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Met de Pet Rock verdiende Gary Dahl veel geld.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Bovendien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liet hij zien dat de simpelste ideeën soms de leukste zijn.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Plusteken 1">
            <a:extLst>
              <a:ext uri="{FF2B5EF4-FFF2-40B4-BE49-F238E27FC236}">
                <a16:creationId xmlns:a16="http://schemas.microsoft.com/office/drawing/2014/main" id="{2AD1CD78-9782-42A6-FDEA-90A1078BAC43}"/>
              </a:ext>
            </a:extLst>
          </p:cNvPr>
          <p:cNvSpPr/>
          <p:nvPr/>
        </p:nvSpPr>
        <p:spPr>
          <a:xfrm>
            <a:off x="3311860" y="2348880"/>
            <a:ext cx="2520280" cy="2448272"/>
          </a:xfrm>
          <a:prstGeom prst="mathPlus">
            <a:avLst>
              <a:gd name="adj1" fmla="val 17847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289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81F684CE-EA32-BA26-1A6D-CEA4844DCF2E}"/>
              </a:ext>
            </a:extLst>
          </p:cNvPr>
          <p:cNvGrpSpPr/>
          <p:nvPr/>
        </p:nvGrpSpPr>
        <p:grpSpPr>
          <a:xfrm>
            <a:off x="760748" y="548680"/>
            <a:ext cx="7653114" cy="5196113"/>
            <a:chOff x="760748" y="548680"/>
            <a:chExt cx="7653114" cy="5196113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642B54B4-76CA-2A19-49B8-837DC7530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0748" y="548680"/>
              <a:ext cx="3811252" cy="5196113"/>
            </a:xfrm>
            <a:prstGeom prst="rect">
              <a:avLst/>
            </a:prstGeom>
          </p:spPr>
        </p:pic>
        <p:pic>
          <p:nvPicPr>
            <p:cNvPr id="4" name="Afbeelding 3" descr="Afbeelding met rots, kunst&#10;&#10;Automatisch gegenereerde beschrijving">
              <a:extLst>
                <a:ext uri="{FF2B5EF4-FFF2-40B4-BE49-F238E27FC236}">
                  <a16:creationId xmlns:a16="http://schemas.microsoft.com/office/drawing/2014/main" id="{7B971895-1767-1309-C4A0-7590999D6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004"/>
            <a:stretch/>
          </p:blipFill>
          <p:spPr>
            <a:xfrm>
              <a:off x="4602609" y="2060848"/>
              <a:ext cx="3811253" cy="3030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540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wetenschap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B9C6503-ADCE-7F92-0DB9-EDCA6077A1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65" y="1484784"/>
            <a:ext cx="871767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54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positieve effect</a:t>
            </a:r>
          </a:p>
        </p:txBody>
      </p:sp>
      <p:pic>
        <p:nvPicPr>
          <p:cNvPr id="3" name="Afbeelding 2" descr="Afbeelding met kleding, persoon, tekenfilm, illustratie&#10;&#10;Automatisch gegenereerde beschrijving">
            <a:extLst>
              <a:ext uri="{FF2B5EF4-FFF2-40B4-BE49-F238E27FC236}">
                <a16:creationId xmlns:a16="http://schemas.microsoft.com/office/drawing/2014/main" id="{BA7B312E-3CE1-8CBE-E642-A74D53A3D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3082456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3E2C4EC5-071E-37D9-AF45-31A38F9C539A}"/>
              </a:ext>
            </a:extLst>
          </p:cNvPr>
          <p:cNvGrpSpPr/>
          <p:nvPr/>
        </p:nvGrpSpPr>
        <p:grpSpPr>
          <a:xfrm>
            <a:off x="3206434" y="4869160"/>
            <a:ext cx="2731132" cy="1854313"/>
            <a:chOff x="760748" y="548680"/>
            <a:chExt cx="7653114" cy="5196113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FC393723-10AC-2A19-E320-6E7E0977E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748" y="548680"/>
              <a:ext cx="3811252" cy="5196113"/>
            </a:xfrm>
            <a:prstGeom prst="rect">
              <a:avLst/>
            </a:prstGeom>
          </p:spPr>
        </p:pic>
        <p:pic>
          <p:nvPicPr>
            <p:cNvPr id="7" name="Afbeelding 6" descr="Afbeelding met rots, kunst&#10;&#10;Automatisch gegenereerde beschrijving">
              <a:extLst>
                <a:ext uri="{FF2B5EF4-FFF2-40B4-BE49-F238E27FC236}">
                  <a16:creationId xmlns:a16="http://schemas.microsoft.com/office/drawing/2014/main" id="{53661A1E-D5EB-C0B3-8454-966C3C5A8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004"/>
            <a:stretch/>
          </p:blipFill>
          <p:spPr>
            <a:xfrm>
              <a:off x="4602609" y="2060848"/>
              <a:ext cx="3811253" cy="3030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2063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binnen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AF55A3D-BC25-A429-88B2-1CB49AB1B832}"/>
              </a:ext>
            </a:extLst>
          </p:cNvPr>
          <p:cNvSpPr txBox="1"/>
          <p:nvPr/>
        </p:nvSpPr>
        <p:spPr>
          <a:xfrm>
            <a:off x="251520" y="270892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B050"/>
                </a:solidFill>
              </a:rPr>
              <a:t>januari</a:t>
            </a:r>
            <a:endParaRPr lang="nl-NL" b="1" dirty="0">
              <a:solidFill>
                <a:srgbClr val="00B050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7FED855-7375-1E90-42EE-9C3EE13A285E}"/>
              </a:ext>
            </a:extLst>
          </p:cNvPr>
          <p:cNvSpPr txBox="1"/>
          <p:nvPr/>
        </p:nvSpPr>
        <p:spPr>
          <a:xfrm>
            <a:off x="7015593" y="266639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B050"/>
                </a:solidFill>
              </a:rPr>
              <a:t>juni</a:t>
            </a:r>
            <a:endParaRPr lang="nl-NL" b="1" dirty="0">
              <a:solidFill>
                <a:srgbClr val="00B050"/>
              </a:solidFill>
            </a:endParaRP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1DD7FF82-2DFA-228B-152C-A845EF853E70}"/>
              </a:ext>
            </a:extLst>
          </p:cNvPr>
          <p:cNvCxnSpPr/>
          <p:nvPr/>
        </p:nvCxnSpPr>
        <p:spPr>
          <a:xfrm>
            <a:off x="1979712" y="3001049"/>
            <a:ext cx="4824536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98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bovendien</a:t>
            </a:r>
          </a:p>
        </p:txBody>
      </p:sp>
      <p:sp>
        <p:nvSpPr>
          <p:cNvPr id="2" name="Plusteken 1">
            <a:extLst>
              <a:ext uri="{FF2B5EF4-FFF2-40B4-BE49-F238E27FC236}">
                <a16:creationId xmlns:a16="http://schemas.microsoft.com/office/drawing/2014/main" id="{6DD73CEC-A504-310E-3093-84CF121F02FF}"/>
              </a:ext>
            </a:extLst>
          </p:cNvPr>
          <p:cNvSpPr/>
          <p:nvPr/>
        </p:nvSpPr>
        <p:spPr>
          <a:xfrm>
            <a:off x="3059832" y="2708920"/>
            <a:ext cx="2520280" cy="2448272"/>
          </a:xfrm>
          <a:prstGeom prst="mathPlus">
            <a:avLst>
              <a:gd name="adj1" fmla="val 17847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880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verschil maken</a:t>
            </a:r>
          </a:p>
        </p:txBody>
      </p:sp>
      <p:pic>
        <p:nvPicPr>
          <p:cNvPr id="2" name="Afbeelding 1" descr="Afbeelding met kleding, persoon, tekenfilm, illustratie&#10;&#10;Automatisch gegenereerde beschrijving">
            <a:extLst>
              <a:ext uri="{FF2B5EF4-FFF2-40B4-BE49-F238E27FC236}">
                <a16:creationId xmlns:a16="http://schemas.microsoft.com/office/drawing/2014/main" id="{D62DD8BF-3A36-A67D-FA2A-7E609A01DD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01" y="1601400"/>
            <a:ext cx="4716017" cy="1589776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98EE4FA6-567E-E1AF-3D81-81F7D0D214F1}"/>
              </a:ext>
            </a:extLst>
          </p:cNvPr>
          <p:cNvGrpSpPr/>
          <p:nvPr/>
        </p:nvGrpSpPr>
        <p:grpSpPr>
          <a:xfrm>
            <a:off x="3419872" y="3028005"/>
            <a:ext cx="2734589" cy="1856660"/>
            <a:chOff x="760748" y="548680"/>
            <a:chExt cx="7653114" cy="5196113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6879188F-6A85-6A25-C17D-1D7DEF02D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748" y="548680"/>
              <a:ext cx="3811252" cy="5196113"/>
            </a:xfrm>
            <a:prstGeom prst="rect">
              <a:avLst/>
            </a:prstGeom>
          </p:spPr>
        </p:pic>
        <p:pic>
          <p:nvPicPr>
            <p:cNvPr id="5" name="Afbeelding 4" descr="Afbeelding met rots, kunst&#10;&#10;Automatisch gegenereerde beschrijving">
              <a:extLst>
                <a:ext uri="{FF2B5EF4-FFF2-40B4-BE49-F238E27FC236}">
                  <a16:creationId xmlns:a16="http://schemas.microsoft.com/office/drawing/2014/main" id="{4A19569C-6571-4C15-62BD-92405805BA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004"/>
            <a:stretch/>
          </p:blipFill>
          <p:spPr>
            <a:xfrm>
              <a:off x="4602609" y="2060848"/>
              <a:ext cx="3811253" cy="3030999"/>
            </a:xfrm>
            <a:prstGeom prst="rect">
              <a:avLst/>
            </a:prstGeom>
          </p:spPr>
        </p:pic>
      </p:grpSp>
      <p:pic>
        <p:nvPicPr>
          <p:cNvPr id="8" name="Afbeelding 7" descr="Afbeelding met kleding, persoon, staan&#10;&#10;Automatisch gegenereerde beschrijving">
            <a:extLst>
              <a:ext uri="{FF2B5EF4-FFF2-40B4-BE49-F238E27FC236}">
                <a16:creationId xmlns:a16="http://schemas.microsoft.com/office/drawing/2014/main" id="{F918A2D9-BA1D-011E-7847-DF351DAD59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53612"/>
            <a:ext cx="3512844" cy="165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96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logisch</a:t>
            </a:r>
          </a:p>
        </p:txBody>
      </p:sp>
      <p:pic>
        <p:nvPicPr>
          <p:cNvPr id="3" name="Afbeelding 2" descr="Afbeelding met persoon, Menselijk gezicht, glimlach, kleding&#10;&#10;Automatisch gegenereerde beschrijving">
            <a:extLst>
              <a:ext uri="{FF2B5EF4-FFF2-40B4-BE49-F238E27FC236}">
                <a16:creationId xmlns:a16="http://schemas.microsoft.com/office/drawing/2014/main" id="{3417BAA2-3FD8-7F40-6B5E-A041F072B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57" y="1556792"/>
            <a:ext cx="7412285" cy="495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042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2343</TotalTime>
  <Words>859</Words>
  <Application>Microsoft Office PowerPoint</Application>
  <PresentationFormat>Diavoorstelling (4:3)</PresentationFormat>
  <Paragraphs>265</Paragraphs>
  <Slides>24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Routledge, Mandy</cp:lastModifiedBy>
  <cp:revision>499</cp:revision>
  <dcterms:created xsi:type="dcterms:W3CDTF">2021-06-08T06:13:59Z</dcterms:created>
  <dcterms:modified xsi:type="dcterms:W3CDTF">2024-07-09T07:51:46Z</dcterms:modified>
</cp:coreProperties>
</file>