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505" r:id="rId2"/>
    <p:sldId id="548" r:id="rId3"/>
    <p:sldId id="1482" r:id="rId4"/>
    <p:sldId id="1460" r:id="rId5"/>
    <p:sldId id="1476" r:id="rId6"/>
    <p:sldId id="1483" r:id="rId7"/>
    <p:sldId id="1478" r:id="rId8"/>
    <p:sldId id="1481" r:id="rId9"/>
    <p:sldId id="1475" r:id="rId10"/>
    <p:sldId id="1504" r:id="rId11"/>
    <p:sldId id="1459" r:id="rId12"/>
    <p:sldId id="1479" r:id="rId13"/>
    <p:sldId id="934" r:id="rId14"/>
    <p:sldId id="1507" r:id="rId15"/>
    <p:sldId id="1502" r:id="rId16"/>
    <p:sldId id="1506" r:id="rId17"/>
    <p:sldId id="1501" r:id="rId18"/>
    <p:sldId id="1486" r:id="rId19"/>
    <p:sldId id="1456" r:id="rId20"/>
    <p:sldId id="339" r:id="rId21"/>
    <p:sldId id="1498" r:id="rId22"/>
    <p:sldId id="1488" r:id="rId23"/>
    <p:sldId id="1499" r:id="rId24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505"/>
            <p14:sldId id="548"/>
            <p14:sldId id="1482"/>
            <p14:sldId id="1460"/>
            <p14:sldId id="1476"/>
            <p14:sldId id="1483"/>
            <p14:sldId id="1478"/>
            <p14:sldId id="1481"/>
            <p14:sldId id="1475"/>
            <p14:sldId id="1504"/>
            <p14:sldId id="1459"/>
            <p14:sldId id="1479"/>
            <p14:sldId id="934"/>
            <p14:sldId id="1507"/>
            <p14:sldId id="1502"/>
            <p14:sldId id="1506"/>
            <p14:sldId id="1501"/>
            <p14:sldId id="1486"/>
            <p14:sldId id="1456"/>
            <p14:sldId id="339"/>
            <p14:sldId id="1498"/>
            <p14:sldId id="1488"/>
            <p14:sldId id="14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9156" autoAdjust="0"/>
  </p:normalViewPr>
  <p:slideViewPr>
    <p:cSldViewPr>
      <p:cViewPr varScale="1">
        <p:scale>
          <a:sx n="82" d="100"/>
          <a:sy n="82" d="100"/>
        </p:scale>
        <p:origin x="151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2-7-2024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2-7-2024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evenement: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grote gebeurtenis waar veel mensen naar kijken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terugkeren: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weer zijn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ploeg: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groep mensen die samen iets doet, zoals sporten of werken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debuut maken: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 de eerste keer iets doen voor publiek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beperking: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handicap, bijvoorbeeld slecht zien, slecht horen, een been missen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ceremonie: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plechtige bijeenkomst om iets te vieren of te herdenken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afwijken van: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anders doen dan je meestal doet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toeschouwer: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iemand die naar iets kijkt of die iets ziet gebeuren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uiteraard: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natuurlijk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gekluisterd zitten aan: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 veel aandacht luisteren of kijken naar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1620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3359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2-7-2024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2-7-2024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2-7-2024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2-7-2024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2-7-2024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2-7-2024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2-7-2024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2-7-2024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2-7-2024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2-7-2024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2-7-2024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2-7-2024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3.jpeg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4.png"/><Relationship Id="rId7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10" Type="http://schemas.openxmlformats.org/officeDocument/2006/relationships/image" Target="../media/image8.jpe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5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4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47.jpe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LfKJS3VHh4?si=6d0fe8bge4qwPXQ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>
                <a:solidFill>
                  <a:prstClr val="black"/>
                </a:solidFill>
              </a:rPr>
              <a:t>Semantisatieverhaal A: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Jullie hebben dit filmpje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uiteraard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ook gezien hè. Ik ga ervanuit dat jullie deze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natuurlijk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hebben gezien. </a:t>
            </a:r>
            <a:r>
              <a:rPr lang="nl-NL" sz="2000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(klik op de link voor het filmpje)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Geweldig leuk vond ik het! Wat een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evenement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is dat EK hè!? Het EK is echt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een grote gebeurtenis waar veel mensen naar kijken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Ik vind voetbal leuk. Deze week speelt de Nederlandse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ploeg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weer. De ploeg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de groep mensen die samen iets doet, zoals sporten of werken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Ik kan echt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gekluisterd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aan de tv zitten dan. Misschien doen jullie ouders dat ook? Gekluisterd zitten aan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met veel aandacht luisteren of kijken naar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Mijn neef met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een beperking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; hij is blind, zit gekluisterd aan de radio. De beperking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de handicap, bijvoorbeeld slecht zien, slecht horen, een been missen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Hij is ook fan van voetbal. Ik juich net zo hard als de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toeschouwers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in het stadion hoor. De toeschouwers zijn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de mensen die naar iets kijken of iets zien gebeuren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En ik had ook wel mee willen springen van links naar rechts. Dat liedje is nu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terug gekeerd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in het Duits hè. Dat liedje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is er weer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Daarmee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wijkt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Snollebollekes af van wat ‘ie normaal doet: in het Nederlands zingen. Afwijken van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het anders doen dan je meestal doet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Het was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een debuut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! Je debuut maken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voor de eerste keer iets doen voor publiek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Naar links naar rechts in het Duits. Wat een feest! Niet echt passend bij een serieuze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ceremonie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een plechtige bijeenkomst om iets te vieren of te herdenken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), wel perfect voor een feestje. </a:t>
            </a: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2412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04704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afwijken van</a:t>
            </a:r>
          </a:p>
        </p:txBody>
      </p:sp>
      <p:pic>
        <p:nvPicPr>
          <p:cNvPr id="3" name="Afbeelding 2" descr="Afbeelding met persoon, kleding, Menselijk gezicht, microfoon&#10;&#10;Automatisch gegenereerde beschrijving">
            <a:extLst>
              <a:ext uri="{FF2B5EF4-FFF2-40B4-BE49-F238E27FC236}">
                <a16:creationId xmlns:a16="http://schemas.microsoft.com/office/drawing/2014/main" id="{439C7391-DC38-6666-4022-F57DE7E91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876995"/>
            <a:ext cx="4941012" cy="3567411"/>
          </a:xfrm>
          <a:prstGeom prst="rect">
            <a:avLst/>
          </a:prstGeom>
        </p:spPr>
      </p:pic>
      <p:sp>
        <p:nvSpPr>
          <p:cNvPr id="4" name="Tekstballon: ovaal 3">
            <a:extLst>
              <a:ext uri="{FF2B5EF4-FFF2-40B4-BE49-F238E27FC236}">
                <a16:creationId xmlns:a16="http://schemas.microsoft.com/office/drawing/2014/main" id="{5FD33180-2CB3-EB62-575C-8336297217CF}"/>
              </a:ext>
            </a:extLst>
          </p:cNvPr>
          <p:cNvSpPr/>
          <p:nvPr/>
        </p:nvSpPr>
        <p:spPr>
          <a:xfrm>
            <a:off x="4202987" y="2132856"/>
            <a:ext cx="4257443" cy="1296144"/>
          </a:xfrm>
          <a:prstGeom prst="wedgeEllipseCallout">
            <a:avLst>
              <a:gd name="adj1" fmla="val -83768"/>
              <a:gd name="adj2" fmla="val 49745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53F2D1E-6467-B19D-F812-B3BD527DF8C4}"/>
              </a:ext>
            </a:extLst>
          </p:cNvPr>
          <p:cNvSpPr txBox="1"/>
          <p:nvPr/>
        </p:nvSpPr>
        <p:spPr>
          <a:xfrm>
            <a:off x="4427985" y="2474338"/>
            <a:ext cx="4176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C00000"/>
                </a:solidFill>
              </a:rPr>
              <a:t>naar links…… naar rechts</a:t>
            </a:r>
          </a:p>
        </p:txBody>
      </p:sp>
      <p:pic>
        <p:nvPicPr>
          <p:cNvPr id="7" name="Afbeelding 6" descr="Afbeelding met symbool, vlag&#10;&#10;Automatisch gegenereerde beschrijving">
            <a:extLst>
              <a:ext uri="{FF2B5EF4-FFF2-40B4-BE49-F238E27FC236}">
                <a16:creationId xmlns:a16="http://schemas.microsoft.com/office/drawing/2014/main" id="{430A8D97-BF4E-7FBC-80B1-AADC51FA15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78317">
            <a:off x="6166569" y="793791"/>
            <a:ext cx="2319225" cy="12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07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1EE7764-3FB4-B8F3-629F-126456474C04}"/>
              </a:ext>
            </a:extLst>
          </p:cNvPr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je debuut maken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127B5615-2289-E165-186F-9AB93D7B1FAF}"/>
              </a:ext>
            </a:extLst>
          </p:cNvPr>
          <p:cNvGrpSpPr/>
          <p:nvPr/>
        </p:nvGrpSpPr>
        <p:grpSpPr>
          <a:xfrm>
            <a:off x="2452816" y="3901589"/>
            <a:ext cx="3816424" cy="2526550"/>
            <a:chOff x="395537" y="750639"/>
            <a:chExt cx="8208911" cy="5693767"/>
          </a:xfrm>
        </p:grpSpPr>
        <p:pic>
          <p:nvPicPr>
            <p:cNvPr id="4" name="Afbeelding 3" descr="Afbeelding met persoon, kleding, Menselijk gezicht, microfoon&#10;&#10;Automatisch gegenereerde beschrijving">
              <a:extLst>
                <a:ext uri="{FF2B5EF4-FFF2-40B4-BE49-F238E27FC236}">
                  <a16:creationId xmlns:a16="http://schemas.microsoft.com/office/drawing/2014/main" id="{60BAA87C-9070-776A-97B1-B3F5A027F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7" y="2876995"/>
              <a:ext cx="4941012" cy="3567411"/>
            </a:xfrm>
            <a:prstGeom prst="rect">
              <a:avLst/>
            </a:prstGeom>
          </p:spPr>
        </p:pic>
        <p:sp>
          <p:nvSpPr>
            <p:cNvPr id="5" name="Tekstballon: ovaal 4">
              <a:extLst>
                <a:ext uri="{FF2B5EF4-FFF2-40B4-BE49-F238E27FC236}">
                  <a16:creationId xmlns:a16="http://schemas.microsoft.com/office/drawing/2014/main" id="{58C2FDC6-F0D1-AC02-57C3-2E3050793B92}"/>
                </a:ext>
              </a:extLst>
            </p:cNvPr>
            <p:cNvSpPr/>
            <p:nvPr/>
          </p:nvSpPr>
          <p:spPr>
            <a:xfrm>
              <a:off x="4202987" y="2132856"/>
              <a:ext cx="4257443" cy="1296144"/>
            </a:xfrm>
            <a:prstGeom prst="wedgeEllipseCallout">
              <a:avLst>
                <a:gd name="adj1" fmla="val -83768"/>
                <a:gd name="adj2" fmla="val 4974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AE502C7F-4084-0891-C819-385F282382F8}"/>
                </a:ext>
              </a:extLst>
            </p:cNvPr>
            <p:cNvSpPr txBox="1"/>
            <p:nvPr/>
          </p:nvSpPr>
          <p:spPr>
            <a:xfrm>
              <a:off x="4427985" y="2474339"/>
              <a:ext cx="4176463" cy="624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>
                  <a:solidFill>
                    <a:schemeClr val="accent6">
                      <a:lumMod val="75000"/>
                    </a:schemeClr>
                  </a:solidFill>
                </a:rPr>
                <a:t>nach links…… nach rechts</a:t>
              </a:r>
            </a:p>
          </p:txBody>
        </p:sp>
        <p:pic>
          <p:nvPicPr>
            <p:cNvPr id="8" name="Afbeelding 7" descr="Afbeelding met vlag&#10;&#10;Automatisch gegenereerde beschrijving">
              <a:extLst>
                <a:ext uri="{FF2B5EF4-FFF2-40B4-BE49-F238E27FC236}">
                  <a16:creationId xmlns:a16="http://schemas.microsoft.com/office/drawing/2014/main" id="{4FEA4B91-846C-853B-02F8-DF32533DD7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78480">
              <a:off x="6316888" y="750639"/>
              <a:ext cx="2232248" cy="1247536"/>
            </a:xfrm>
            <a:prstGeom prst="rect">
              <a:avLst/>
            </a:prstGeom>
          </p:spPr>
        </p:pic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2B0375BB-0159-A178-134D-42369FB512A6}"/>
              </a:ext>
            </a:extLst>
          </p:cNvPr>
          <p:cNvGrpSpPr/>
          <p:nvPr/>
        </p:nvGrpSpPr>
        <p:grpSpPr>
          <a:xfrm>
            <a:off x="1480708" y="1700808"/>
            <a:ext cx="5760640" cy="1512168"/>
            <a:chOff x="1480708" y="1700808"/>
            <a:chExt cx="5760640" cy="1512168"/>
          </a:xfrm>
        </p:grpSpPr>
        <p:sp>
          <p:nvSpPr>
            <p:cNvPr id="10" name="Lint: omhoog gekanteld 9">
              <a:extLst>
                <a:ext uri="{FF2B5EF4-FFF2-40B4-BE49-F238E27FC236}">
                  <a16:creationId xmlns:a16="http://schemas.microsoft.com/office/drawing/2014/main" id="{B73868D5-0B4D-8C9F-B47E-1488C5E4E82F}"/>
                </a:ext>
              </a:extLst>
            </p:cNvPr>
            <p:cNvSpPr/>
            <p:nvPr/>
          </p:nvSpPr>
          <p:spPr>
            <a:xfrm>
              <a:off x="1480708" y="1700808"/>
              <a:ext cx="5760640" cy="1512168"/>
            </a:xfrm>
            <a:prstGeom prst="ribbon2">
              <a:avLst>
                <a:gd name="adj1" fmla="val 8710"/>
                <a:gd name="adj2" fmla="val 56683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10E81A5E-6FF6-19C8-39F3-4B1241F1944D}"/>
                </a:ext>
              </a:extLst>
            </p:cNvPr>
            <p:cNvSpPr txBox="1"/>
            <p:nvPr/>
          </p:nvSpPr>
          <p:spPr>
            <a:xfrm>
              <a:off x="2844435" y="1989849"/>
              <a:ext cx="3888432" cy="707886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nl-NL" sz="4000" b="1" dirty="0">
                  <a:solidFill>
                    <a:schemeClr val="bg1"/>
                  </a:solidFill>
                  <a:latin typeface="Bradley Hand ITC" panose="03070402050302030203" pitchFamily="66" charset="0"/>
                </a:rPr>
                <a:t>voor de 1</a:t>
              </a:r>
              <a:r>
                <a:rPr lang="nl-NL" sz="4000" b="1" baseline="30000" dirty="0">
                  <a:solidFill>
                    <a:schemeClr val="bg1"/>
                  </a:solidFill>
                  <a:latin typeface="Bradley Hand ITC" panose="03070402050302030203" pitchFamily="66" charset="0"/>
                </a:rPr>
                <a:t>e</a:t>
              </a:r>
              <a:r>
                <a:rPr lang="nl-NL" sz="4000" b="1" dirty="0">
                  <a:solidFill>
                    <a:schemeClr val="bg1"/>
                  </a:solidFill>
                  <a:latin typeface="Bradley Hand ITC" panose="03070402050302030203" pitchFamily="66" charset="0"/>
                </a:rPr>
                <a:t> keer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9167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ceremonie</a:t>
            </a:r>
          </a:p>
        </p:txBody>
      </p:sp>
      <p:pic>
        <p:nvPicPr>
          <p:cNvPr id="4" name="Afbeelding 3" descr="Afbeelding met buitenshuis, kleding, persoon, Marcheren&#10;&#10;Automatisch gegenereerde beschrijving">
            <a:extLst>
              <a:ext uri="{FF2B5EF4-FFF2-40B4-BE49-F238E27FC236}">
                <a16:creationId xmlns:a16="http://schemas.microsoft.com/office/drawing/2014/main" id="{0855227D-1C75-21A6-7231-0FDD29989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24" y="1274067"/>
            <a:ext cx="6045049" cy="4026003"/>
          </a:xfrm>
          <a:prstGeom prst="rect">
            <a:avLst/>
          </a:prstGeom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EF8752E7-1485-A3EB-0D31-1388CFE5E68B}"/>
              </a:ext>
            </a:extLst>
          </p:cNvPr>
          <p:cNvGrpSpPr/>
          <p:nvPr/>
        </p:nvGrpSpPr>
        <p:grpSpPr>
          <a:xfrm>
            <a:off x="5076056" y="4258197"/>
            <a:ext cx="3816424" cy="2526550"/>
            <a:chOff x="395537" y="750639"/>
            <a:chExt cx="8208911" cy="5693767"/>
          </a:xfrm>
        </p:grpSpPr>
        <p:pic>
          <p:nvPicPr>
            <p:cNvPr id="7" name="Afbeelding 6" descr="Afbeelding met persoon, kleding, Menselijk gezicht, microfoon&#10;&#10;Automatisch gegenereerde beschrijving">
              <a:extLst>
                <a:ext uri="{FF2B5EF4-FFF2-40B4-BE49-F238E27FC236}">
                  <a16:creationId xmlns:a16="http://schemas.microsoft.com/office/drawing/2014/main" id="{1488AF8C-9376-3E1F-AE60-5CAC9864C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7" y="2876995"/>
              <a:ext cx="4941012" cy="3567411"/>
            </a:xfrm>
            <a:prstGeom prst="rect">
              <a:avLst/>
            </a:prstGeom>
          </p:spPr>
        </p:pic>
        <p:sp>
          <p:nvSpPr>
            <p:cNvPr id="8" name="Tekstballon: ovaal 7">
              <a:extLst>
                <a:ext uri="{FF2B5EF4-FFF2-40B4-BE49-F238E27FC236}">
                  <a16:creationId xmlns:a16="http://schemas.microsoft.com/office/drawing/2014/main" id="{0A270EB0-FB5A-40E0-7AFF-ACE17211E8ED}"/>
                </a:ext>
              </a:extLst>
            </p:cNvPr>
            <p:cNvSpPr/>
            <p:nvPr/>
          </p:nvSpPr>
          <p:spPr>
            <a:xfrm>
              <a:off x="4202987" y="2132856"/>
              <a:ext cx="4257443" cy="1296144"/>
            </a:xfrm>
            <a:prstGeom prst="wedgeEllipseCallout">
              <a:avLst>
                <a:gd name="adj1" fmla="val -83768"/>
                <a:gd name="adj2" fmla="val 4974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11FECC5E-F352-1663-B323-73044EC4AAD4}"/>
                </a:ext>
              </a:extLst>
            </p:cNvPr>
            <p:cNvSpPr txBox="1"/>
            <p:nvPr/>
          </p:nvSpPr>
          <p:spPr>
            <a:xfrm>
              <a:off x="4427985" y="2474339"/>
              <a:ext cx="4176463" cy="624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>
                  <a:solidFill>
                    <a:schemeClr val="accent6">
                      <a:lumMod val="75000"/>
                    </a:schemeClr>
                  </a:solidFill>
                </a:rPr>
                <a:t>nach links…… nach rechts</a:t>
              </a:r>
            </a:p>
          </p:txBody>
        </p:sp>
        <p:pic>
          <p:nvPicPr>
            <p:cNvPr id="10" name="Afbeelding 9" descr="Afbeelding met vlag&#10;&#10;Automatisch gegenereerde beschrijving">
              <a:extLst>
                <a:ext uri="{FF2B5EF4-FFF2-40B4-BE49-F238E27FC236}">
                  <a16:creationId xmlns:a16="http://schemas.microsoft.com/office/drawing/2014/main" id="{8B3A3496-FC48-D3F2-034C-123B3EDC21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78480">
              <a:off x="6316888" y="750639"/>
              <a:ext cx="2232248" cy="1247536"/>
            </a:xfrm>
            <a:prstGeom prst="rect">
              <a:avLst/>
            </a:prstGeom>
          </p:spPr>
        </p:pic>
      </p:grpSp>
      <p:sp>
        <p:nvSpPr>
          <p:cNvPr id="11" name="Vermenigvuldigingsteken 10">
            <a:extLst>
              <a:ext uri="{FF2B5EF4-FFF2-40B4-BE49-F238E27FC236}">
                <a16:creationId xmlns:a16="http://schemas.microsoft.com/office/drawing/2014/main" id="{27F3828D-5358-D1BC-3FBF-B993BC9FD7BC}"/>
              </a:ext>
            </a:extLst>
          </p:cNvPr>
          <p:cNvSpPr/>
          <p:nvPr/>
        </p:nvSpPr>
        <p:spPr>
          <a:xfrm>
            <a:off x="5148064" y="3933056"/>
            <a:ext cx="3995936" cy="3456384"/>
          </a:xfrm>
          <a:prstGeom prst="mathMultiply">
            <a:avLst>
              <a:gd name="adj1" fmla="val 7806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-27384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gekluisterd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44624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loskomen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met veel aandacht luisteren of kijken naar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3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zitten gekluisterd aan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 televisie.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los worden van iets waaraan het verbonden was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Hij wil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loskomen van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zijn werksituatie en neemt ontslag.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047DF2F7-5BFF-EEE0-2909-5B939E014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42950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zitten aan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C54C9AA-FD36-DF30-0BA2-3E00F78AF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984" y="54868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van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persoon, kleding, overdekt, muur&#10;&#10;Automatisch gegenereerde beschrijving">
            <a:extLst>
              <a:ext uri="{FF2B5EF4-FFF2-40B4-BE49-F238E27FC236}">
                <a16:creationId xmlns:a16="http://schemas.microsoft.com/office/drawing/2014/main" id="{5F459DAB-7AC8-D4A3-B0A1-E397F1F720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1" y="2708920"/>
            <a:ext cx="3531604" cy="2359112"/>
          </a:xfrm>
          <a:prstGeom prst="rect">
            <a:avLst/>
          </a:prstGeom>
        </p:spPr>
      </p:pic>
      <p:pic>
        <p:nvPicPr>
          <p:cNvPr id="6" name="Afbeelding 5" descr="Afbeelding met computer, meubels, kleding, persoon&#10;&#10;Automatisch gegenereerde beschrijving">
            <a:extLst>
              <a:ext uri="{FF2B5EF4-FFF2-40B4-BE49-F238E27FC236}">
                <a16:creationId xmlns:a16="http://schemas.microsoft.com/office/drawing/2014/main" id="{6C3C7174-946B-39D5-7E86-27DEB65361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861" y="2997303"/>
            <a:ext cx="2381755" cy="178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59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29"/>
            <a:ext cx="9144000" cy="640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-27384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afwijken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44624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conformeren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1520" y="1628800"/>
            <a:ext cx="417646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het anders doen dan je meestal doet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4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r>
              <a:rPr lang="nl-NL" sz="2000" dirty="0"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Door in het Duits te zingen,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wijkt hij af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van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wat hij meestal doet.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je gedragen naar de omstandigheden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toeschouwers hebben zich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geconformeerd aan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 kleur oranje.</a:t>
            </a:r>
          </a:p>
          <a:p>
            <a:pPr algn="ctr">
              <a:lnSpc>
                <a:spcPct val="107000"/>
              </a:lnSpc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047DF2F7-5BFF-EEE0-2909-5B939E014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42950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van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C54C9AA-FD36-DF30-0BA2-3E00F78AF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984" y="54868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aan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B945CE0D-AF8D-53ED-4D27-8E49201D7E76}"/>
              </a:ext>
            </a:extLst>
          </p:cNvPr>
          <p:cNvGrpSpPr/>
          <p:nvPr/>
        </p:nvGrpSpPr>
        <p:grpSpPr>
          <a:xfrm>
            <a:off x="467544" y="2542986"/>
            <a:ext cx="3816424" cy="2526550"/>
            <a:chOff x="395537" y="750639"/>
            <a:chExt cx="8208911" cy="5693767"/>
          </a:xfrm>
        </p:grpSpPr>
        <p:pic>
          <p:nvPicPr>
            <p:cNvPr id="5" name="Afbeelding 4" descr="Afbeelding met persoon, kleding, Menselijk gezicht, microfoon&#10;&#10;Automatisch gegenereerde beschrijving">
              <a:extLst>
                <a:ext uri="{FF2B5EF4-FFF2-40B4-BE49-F238E27FC236}">
                  <a16:creationId xmlns:a16="http://schemas.microsoft.com/office/drawing/2014/main" id="{B9A78AE6-801B-9300-04D9-F869A36C5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7" y="2876995"/>
              <a:ext cx="4941012" cy="3567411"/>
            </a:xfrm>
            <a:prstGeom prst="rect">
              <a:avLst/>
            </a:prstGeom>
          </p:spPr>
        </p:pic>
        <p:sp>
          <p:nvSpPr>
            <p:cNvPr id="6" name="Tekstballon: ovaal 5">
              <a:extLst>
                <a:ext uri="{FF2B5EF4-FFF2-40B4-BE49-F238E27FC236}">
                  <a16:creationId xmlns:a16="http://schemas.microsoft.com/office/drawing/2014/main" id="{42293E39-5077-1A21-1354-9778889BF85F}"/>
                </a:ext>
              </a:extLst>
            </p:cNvPr>
            <p:cNvSpPr/>
            <p:nvPr/>
          </p:nvSpPr>
          <p:spPr>
            <a:xfrm>
              <a:off x="4202987" y="2132856"/>
              <a:ext cx="4257443" cy="1296144"/>
            </a:xfrm>
            <a:prstGeom prst="wedgeEllipseCallout">
              <a:avLst>
                <a:gd name="adj1" fmla="val -83768"/>
                <a:gd name="adj2" fmla="val 4974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C268E7E1-C31C-399B-92C2-AD1377BF1372}"/>
                </a:ext>
              </a:extLst>
            </p:cNvPr>
            <p:cNvSpPr txBox="1"/>
            <p:nvPr/>
          </p:nvSpPr>
          <p:spPr>
            <a:xfrm>
              <a:off x="4427985" y="2474339"/>
              <a:ext cx="4176463" cy="624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>
                  <a:solidFill>
                    <a:schemeClr val="accent6">
                      <a:lumMod val="75000"/>
                    </a:schemeClr>
                  </a:solidFill>
                </a:rPr>
                <a:t>nach links…… nach rechts</a:t>
              </a:r>
            </a:p>
          </p:txBody>
        </p:sp>
        <p:pic>
          <p:nvPicPr>
            <p:cNvPr id="9" name="Afbeelding 8" descr="Afbeelding met vlag&#10;&#10;Automatisch gegenereerde beschrijving">
              <a:extLst>
                <a:ext uri="{FF2B5EF4-FFF2-40B4-BE49-F238E27FC236}">
                  <a16:creationId xmlns:a16="http://schemas.microsoft.com/office/drawing/2014/main" id="{01CB7CC7-FD5D-3AA6-7244-C4A6980451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78480">
              <a:off x="6316888" y="750639"/>
              <a:ext cx="2232248" cy="1247536"/>
            </a:xfrm>
            <a:prstGeom prst="rect">
              <a:avLst/>
            </a:prstGeom>
          </p:spPr>
        </p:pic>
      </p:grpSp>
      <p:pic>
        <p:nvPicPr>
          <p:cNvPr id="16" name="Afbeelding 15" descr="Afbeelding met persoon, kleding, person, massa&#10;&#10;Automatisch gegenereerde beschrijving">
            <a:extLst>
              <a:ext uri="{FF2B5EF4-FFF2-40B4-BE49-F238E27FC236}">
                <a16:creationId xmlns:a16="http://schemas.microsoft.com/office/drawing/2014/main" id="{8BCC3906-CDBD-FF72-7C99-28C0CC08F1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681" y="2650267"/>
            <a:ext cx="3920306" cy="221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24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53714" y="287740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terugkeren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26926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wegblijven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er weer zijn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Snollebollekes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keerde terug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met een Duitse versie van ‘Naar links, naar rechts’. 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terugkomen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Gelukkig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blijft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de vuvuzela nu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weg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 Wat maakte dat ding een lawaai!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B64CB922-A99D-0E63-A00F-CC7926ECA251}"/>
              </a:ext>
            </a:extLst>
          </p:cNvPr>
          <p:cNvGrpSpPr/>
          <p:nvPr/>
        </p:nvGrpSpPr>
        <p:grpSpPr>
          <a:xfrm>
            <a:off x="449797" y="1772816"/>
            <a:ext cx="3816424" cy="2526550"/>
            <a:chOff x="395537" y="750639"/>
            <a:chExt cx="8208911" cy="5693767"/>
          </a:xfrm>
        </p:grpSpPr>
        <p:pic>
          <p:nvPicPr>
            <p:cNvPr id="3" name="Afbeelding 2" descr="Afbeelding met persoon, kleding, Menselijk gezicht, microfoon&#10;&#10;Automatisch gegenereerde beschrijving">
              <a:extLst>
                <a:ext uri="{FF2B5EF4-FFF2-40B4-BE49-F238E27FC236}">
                  <a16:creationId xmlns:a16="http://schemas.microsoft.com/office/drawing/2014/main" id="{9A39D8EF-B785-39A0-074C-222C606A9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7" y="2876995"/>
              <a:ext cx="4941012" cy="3567411"/>
            </a:xfrm>
            <a:prstGeom prst="rect">
              <a:avLst/>
            </a:prstGeom>
          </p:spPr>
        </p:pic>
        <p:sp>
          <p:nvSpPr>
            <p:cNvPr id="4" name="Tekstballon: ovaal 3">
              <a:extLst>
                <a:ext uri="{FF2B5EF4-FFF2-40B4-BE49-F238E27FC236}">
                  <a16:creationId xmlns:a16="http://schemas.microsoft.com/office/drawing/2014/main" id="{93C2956D-873A-0485-FD1E-D0C96A179BE4}"/>
                </a:ext>
              </a:extLst>
            </p:cNvPr>
            <p:cNvSpPr/>
            <p:nvPr/>
          </p:nvSpPr>
          <p:spPr>
            <a:xfrm>
              <a:off x="4202987" y="2132856"/>
              <a:ext cx="4257443" cy="1296144"/>
            </a:xfrm>
            <a:prstGeom prst="wedgeEllipseCallout">
              <a:avLst>
                <a:gd name="adj1" fmla="val -83768"/>
                <a:gd name="adj2" fmla="val 4974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E47D24D8-471C-4224-4759-4C2D075BFF31}"/>
                </a:ext>
              </a:extLst>
            </p:cNvPr>
            <p:cNvSpPr txBox="1"/>
            <p:nvPr/>
          </p:nvSpPr>
          <p:spPr>
            <a:xfrm>
              <a:off x="4427985" y="2474339"/>
              <a:ext cx="4176463" cy="624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>
                  <a:solidFill>
                    <a:schemeClr val="accent6">
                      <a:lumMod val="75000"/>
                    </a:schemeClr>
                  </a:solidFill>
                </a:rPr>
                <a:t>nach links…… nach rechts</a:t>
              </a:r>
            </a:p>
          </p:txBody>
        </p:sp>
        <p:pic>
          <p:nvPicPr>
            <p:cNvPr id="6" name="Afbeelding 5" descr="Afbeelding met vlag&#10;&#10;Automatisch gegenereerde beschrijving">
              <a:extLst>
                <a:ext uri="{FF2B5EF4-FFF2-40B4-BE49-F238E27FC236}">
                  <a16:creationId xmlns:a16="http://schemas.microsoft.com/office/drawing/2014/main" id="{797D1C9E-2F89-89D6-0C5E-7B03B21FC3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78480">
              <a:off x="6316888" y="750639"/>
              <a:ext cx="2232248" cy="1247536"/>
            </a:xfrm>
            <a:prstGeom prst="rect">
              <a:avLst/>
            </a:prstGeom>
          </p:spPr>
        </p:pic>
      </p:grpSp>
      <p:pic>
        <p:nvPicPr>
          <p:cNvPr id="9" name="Afbeelding 8" descr="Afbeelding met persoon, Menselijk gezicht, kleding, muur&#10;&#10;Automatisch gegenereerde beschrijving">
            <a:extLst>
              <a:ext uri="{FF2B5EF4-FFF2-40B4-BE49-F238E27FC236}">
                <a16:creationId xmlns:a16="http://schemas.microsoft.com/office/drawing/2014/main" id="{777D7AB2-6739-BC05-8A41-5B074CD494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42510"/>
            <a:ext cx="3402123" cy="227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08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uiteraard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5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twijfelachtig</a:t>
            </a:r>
            <a:endParaRPr lang="nl-NL" sz="55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natuurlijk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Jullie hebben dit filmpje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uiteraard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ook gezien!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556792"/>
            <a:ext cx="424847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helemaal betrouwbaar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6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is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twijfelachtig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of ik mijn buurman op deze foto zie zitten.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0906C16-1A3F-1721-AE81-7BF35C221B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212" y="2207337"/>
            <a:ext cx="4007594" cy="2443325"/>
          </a:xfrm>
          <a:prstGeom prst="rect">
            <a:avLst/>
          </a:prstGeom>
        </p:spPr>
      </p:pic>
      <p:pic>
        <p:nvPicPr>
          <p:cNvPr id="3" name="Afbeelding 2" descr="Afbeelding met buitenshuis&#10;&#10;Automatisch gegenereerde beschrijving">
            <a:extLst>
              <a:ext uri="{FF2B5EF4-FFF2-40B4-BE49-F238E27FC236}">
                <a16:creationId xmlns:a16="http://schemas.microsoft.com/office/drawing/2014/main" id="{2CC51FF7-4DBE-CE4C-5D3A-B2F471587C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636912"/>
            <a:ext cx="3168496" cy="211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97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971600" y="476672"/>
            <a:ext cx="5129481" cy="81430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467524" y="468969"/>
            <a:ext cx="6192708" cy="79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200" b="1" dirty="0">
                <a:latin typeface="Century Gothic" panose="020B0502020202020204" pitchFamily="34" charset="0"/>
                <a:ea typeface="Calibri"/>
                <a:cs typeface="Times New Roman"/>
              </a:rPr>
              <a:t>het evenement</a:t>
            </a:r>
            <a:endParaRPr lang="nl-NL" sz="52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2340" y="3697356"/>
            <a:ext cx="2131310" cy="95577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151945" y="3610346"/>
            <a:ext cx="2620192" cy="9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300" dirty="0">
                <a:latin typeface="Century Gothic" panose="020B0502020202020204" pitchFamily="34" charset="0"/>
                <a:ea typeface="Calibri"/>
                <a:cs typeface="Times New Roman"/>
              </a:rPr>
              <a:t>het Glazen Huis</a:t>
            </a:r>
            <a:endParaRPr lang="nl-NL" sz="33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42804" y="3681029"/>
            <a:ext cx="2493291" cy="93928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2699792" y="3578885"/>
            <a:ext cx="28083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300" dirty="0">
                <a:latin typeface="Century Gothic" panose="020B0502020202020204" pitchFamily="34" charset="0"/>
                <a:ea typeface="Calibri"/>
                <a:cs typeface="Times New Roman"/>
              </a:rPr>
              <a:t>het EK voetbal</a:t>
            </a: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3836552" y="3430474"/>
            <a:ext cx="182652" cy="280866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520280" cy="2376264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4" y="491188"/>
            <a:ext cx="2503476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grote gebeurtenis waar veel mensen naar kijken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7" name="Afbeelding 16" descr="Afbeelding met gras, voetbal, speelgoed, klein&#10;&#10;Automatisch gegenereerde beschrijving">
            <a:extLst>
              <a:ext uri="{FF2B5EF4-FFF2-40B4-BE49-F238E27FC236}">
                <a16:creationId xmlns:a16="http://schemas.microsoft.com/office/drawing/2014/main" id="{9B8E6F6B-FC94-48EB-A6B3-1E7F03F7CC4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834" y="4694804"/>
            <a:ext cx="1818230" cy="1214578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CEB5EED6-EBDF-4BAD-9956-1D5C27A8593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84" y="4740145"/>
            <a:ext cx="1478360" cy="1214578"/>
          </a:xfrm>
          <a:prstGeom prst="rect">
            <a:avLst/>
          </a:prstGeom>
        </p:spPr>
      </p:pic>
      <p:pic>
        <p:nvPicPr>
          <p:cNvPr id="2" name="Afbeelding 1" descr="Afbeelding met buitenshuis, hemel, boom, teken&#10;&#10;Automatisch gegenereerde beschrijving">
            <a:extLst>
              <a:ext uri="{FF2B5EF4-FFF2-40B4-BE49-F238E27FC236}">
                <a16:creationId xmlns:a16="http://schemas.microsoft.com/office/drawing/2014/main" id="{E2BDC465-2800-471E-6E7D-E469726A3BF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2515" y="4661534"/>
            <a:ext cx="2297995" cy="1373562"/>
          </a:xfrm>
          <a:prstGeom prst="rect">
            <a:avLst/>
          </a:prstGeom>
        </p:spPr>
      </p:pic>
      <p:sp>
        <p:nvSpPr>
          <p:cNvPr id="3" name="Text Box 14">
            <a:extLst>
              <a:ext uri="{FF2B5EF4-FFF2-40B4-BE49-F238E27FC236}">
                <a16:creationId xmlns:a16="http://schemas.microsoft.com/office/drawing/2014/main" id="{E038A10E-D526-E89E-C5F0-EF23E01443E2}"/>
              </a:ext>
            </a:extLst>
          </p:cNvPr>
          <p:cNvSpPr txBox="1"/>
          <p:nvPr/>
        </p:nvSpPr>
        <p:spPr>
          <a:xfrm>
            <a:off x="6018704" y="3152022"/>
            <a:ext cx="2444750" cy="146502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4" name="Tekstvak 2">
            <a:extLst>
              <a:ext uri="{FF2B5EF4-FFF2-40B4-BE49-F238E27FC236}">
                <a16:creationId xmlns:a16="http://schemas.microsoft.com/office/drawing/2014/main" id="{5AC55060-717D-1A31-A1D7-5C7BBBB04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0226" y="3059891"/>
            <a:ext cx="2671082" cy="45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dirty="0">
                <a:latin typeface="Century Gothic" panose="020B0502020202020204" pitchFamily="34" charset="0"/>
                <a:ea typeface="Calibri"/>
                <a:cs typeface="Times New Roman"/>
              </a:rPr>
              <a:t>de Olympische Spelen</a:t>
            </a:r>
            <a:endParaRPr lang="nl-NL" sz="3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6999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864370" y="476671"/>
            <a:ext cx="3844606" cy="89294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1805675" y="400495"/>
            <a:ext cx="3888432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latin typeface="Century Gothic" panose="020B0502020202020204" pitchFamily="34" charset="0"/>
                <a:ea typeface="Calibri"/>
                <a:cs typeface="Times New Roman"/>
              </a:rPr>
              <a:t>de ploeg</a:t>
            </a:r>
            <a:endParaRPr lang="nl-NL" sz="60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192435" y="3699850"/>
            <a:ext cx="1976620" cy="90332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-36512" y="3674357"/>
            <a:ext cx="2354979" cy="52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dirty="0">
                <a:latin typeface="Century Gothic" panose="020B0502020202020204" pitchFamily="34" charset="0"/>
                <a:ea typeface="Calibri"/>
                <a:cs typeface="Times New Roman"/>
              </a:rPr>
              <a:t>de ploeg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267744" y="3710228"/>
            <a:ext cx="3844606" cy="89294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2218277" y="4023411"/>
            <a:ext cx="4009907" cy="45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dirty="0">
                <a:latin typeface="Century Gothic" panose="020B0502020202020204" pitchFamily="34" charset="0"/>
                <a:ea typeface="Calibri"/>
                <a:cs typeface="Times New Roman"/>
              </a:rPr>
              <a:t>schoonmaakploeg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224661" y="3710227"/>
            <a:ext cx="2788947" cy="89294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100609" y="4046407"/>
            <a:ext cx="3058260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dirty="0">
                <a:latin typeface="Century Gothic" panose="020B0502020202020204" pitchFamily="34" charset="0"/>
                <a:ea typeface="Calibri"/>
                <a:cs typeface="Times New Roman"/>
              </a:rPr>
              <a:t>voetbal</a:t>
            </a:r>
            <a:r>
              <a:rPr lang="nl-NL" sz="3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ploeg</a:t>
            </a: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sp>
        <p:nvSpPr>
          <p:cNvPr id="21" name="Text Box 14"/>
          <p:cNvSpPr txBox="1"/>
          <p:nvPr/>
        </p:nvSpPr>
        <p:spPr>
          <a:xfrm>
            <a:off x="5775782" y="456083"/>
            <a:ext cx="3044690" cy="2379309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22" name="Tekstvak 2"/>
          <p:cNvSpPr txBox="1">
            <a:spLocks noChangeArrowheads="1"/>
          </p:cNvSpPr>
          <p:nvPr/>
        </p:nvSpPr>
        <p:spPr bwMode="auto">
          <a:xfrm>
            <a:off x="5790651" y="447226"/>
            <a:ext cx="3327518" cy="157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groep mensen die samen iets doet, zoals sporten of werken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4" name="Tekstvak 2">
            <a:extLst>
              <a:ext uri="{FF2B5EF4-FFF2-40B4-BE49-F238E27FC236}">
                <a16:creationId xmlns:a16="http://schemas.microsoft.com/office/drawing/2014/main" id="{8AA5C844-3ECE-4E78-AE15-673DC72E8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85" y="4099736"/>
            <a:ext cx="1656184" cy="52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dirty="0">
                <a:latin typeface="Century Gothic" panose="020B0502020202020204" pitchFamily="34" charset="0"/>
                <a:ea typeface="Calibri"/>
                <a:cs typeface="Times New Roman"/>
              </a:rPr>
              <a:t>kijkers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5" name="Tekstvak 2">
            <a:extLst>
              <a:ext uri="{FF2B5EF4-FFF2-40B4-BE49-F238E27FC236}">
                <a16:creationId xmlns:a16="http://schemas.microsoft.com/office/drawing/2014/main" id="{BB168D44-3F79-447E-BD87-9B2B13344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8604" y="3683651"/>
            <a:ext cx="1027831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</a:t>
            </a:r>
          </a:p>
        </p:txBody>
      </p:sp>
      <p:sp>
        <p:nvSpPr>
          <p:cNvPr id="26" name="Tekstvak 2">
            <a:extLst>
              <a:ext uri="{FF2B5EF4-FFF2-40B4-BE49-F238E27FC236}">
                <a16:creationId xmlns:a16="http://schemas.microsoft.com/office/drawing/2014/main" id="{E10E6B72-C29C-4054-B6CF-5B0694BF8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8486" y="3624736"/>
            <a:ext cx="1027831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</a:t>
            </a:r>
          </a:p>
        </p:txBody>
      </p:sp>
      <p:pic>
        <p:nvPicPr>
          <p:cNvPr id="13" name="Afbeelding 12" descr="Afbeelding met persoon, groep, mensen, poseren&#10;&#10;Automatisch gegenereerde beschrijving">
            <a:extLst>
              <a:ext uri="{FF2B5EF4-FFF2-40B4-BE49-F238E27FC236}">
                <a16:creationId xmlns:a16="http://schemas.microsoft.com/office/drawing/2014/main" id="{840A3430-2BA8-4935-8DF2-865C1BA136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8998" y="4624580"/>
            <a:ext cx="1983082" cy="1324699"/>
          </a:xfrm>
          <a:prstGeom prst="rect">
            <a:avLst/>
          </a:prstGeom>
        </p:spPr>
      </p:pic>
      <p:pic>
        <p:nvPicPr>
          <p:cNvPr id="18" name="Afbeelding 17" descr="Afbeelding met persoon, mensen, donker, menigte&#10;&#10;Automatisch gegenereerde beschrijving">
            <a:extLst>
              <a:ext uri="{FF2B5EF4-FFF2-40B4-BE49-F238E27FC236}">
                <a16:creationId xmlns:a16="http://schemas.microsoft.com/office/drawing/2014/main" id="{0F015AB5-8F69-4845-BC1F-346B617C172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89" y="4713258"/>
            <a:ext cx="1656184" cy="1106331"/>
          </a:xfrm>
          <a:prstGeom prst="rect">
            <a:avLst/>
          </a:prstGeom>
        </p:spPr>
      </p:pic>
      <p:pic>
        <p:nvPicPr>
          <p:cNvPr id="2" name="Afbeelding 1" descr="Afbeelding met persoon, sport, stadion, buitenshuis&#10;&#10;Automatisch gegenereerde beschrijving">
            <a:extLst>
              <a:ext uri="{FF2B5EF4-FFF2-40B4-BE49-F238E27FC236}">
                <a16:creationId xmlns:a16="http://schemas.microsoft.com/office/drawing/2014/main" id="{AC283B34-9A88-AF39-35C8-E4C9A7A6C8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68" y="4682372"/>
            <a:ext cx="1983083" cy="132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13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27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– 2 juli 2024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" y="33910"/>
            <a:ext cx="9096375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4"/>
          <p:cNvSpPr txBox="1"/>
          <p:nvPr/>
        </p:nvSpPr>
        <p:spPr>
          <a:xfrm>
            <a:off x="5435717" y="476672"/>
            <a:ext cx="3471914" cy="191979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4" name="Tekstvak 2"/>
          <p:cNvSpPr txBox="1">
            <a:spLocks noChangeArrowheads="1"/>
          </p:cNvSpPr>
          <p:nvPr/>
        </p:nvSpPr>
        <p:spPr bwMode="auto">
          <a:xfrm>
            <a:off x="5435717" y="504781"/>
            <a:ext cx="3543543" cy="1891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handicap, bijvoorbeeld slecht zien, slecht horen, een been missen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5" name="Text Box 14"/>
          <p:cNvSpPr txBox="1"/>
          <p:nvPr/>
        </p:nvSpPr>
        <p:spPr>
          <a:xfrm>
            <a:off x="683568" y="471964"/>
            <a:ext cx="4680521" cy="87889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342540" y="399956"/>
            <a:ext cx="5345773" cy="65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latin typeface="Century Gothic" panose="020B0502020202020204" pitchFamily="34" charset="0"/>
                <a:ea typeface="Calibri"/>
                <a:cs typeface="Times New Roman"/>
              </a:rPr>
              <a:t>de </a:t>
            </a:r>
            <a:r>
              <a:rPr lang="nl-NL" sz="54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beperking</a:t>
            </a:r>
            <a:endParaRPr lang="nl-NL" sz="1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323528" y="3558066"/>
            <a:ext cx="2444750" cy="87904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323528" y="3506631"/>
            <a:ext cx="2444750" cy="93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b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lind zijn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5644">
            <a:off x="3803473" y="3276826"/>
            <a:ext cx="121241" cy="622345"/>
          </a:xfrm>
          <a:prstGeom prst="rect">
            <a:avLst/>
          </a:prstGeom>
        </p:spPr>
      </p:pic>
      <p:sp>
        <p:nvSpPr>
          <p:cNvPr id="22" name="Text Box 14"/>
          <p:cNvSpPr txBox="1"/>
          <p:nvPr/>
        </p:nvSpPr>
        <p:spPr>
          <a:xfrm>
            <a:off x="3423394" y="3558066"/>
            <a:ext cx="2444750" cy="87904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20" name="Tekstvak 2"/>
          <p:cNvSpPr txBox="1">
            <a:spLocks noChangeArrowheads="1"/>
          </p:cNvSpPr>
          <p:nvPr/>
        </p:nvSpPr>
        <p:spPr bwMode="auto">
          <a:xfrm>
            <a:off x="3293472" y="3498275"/>
            <a:ext cx="2646680" cy="93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doof zijn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3" name="Text Box 14"/>
          <p:cNvSpPr txBox="1"/>
          <p:nvPr/>
        </p:nvSpPr>
        <p:spPr>
          <a:xfrm>
            <a:off x="6078020" y="3558066"/>
            <a:ext cx="2444750" cy="87904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1" name="Tekstvak 2"/>
          <p:cNvSpPr txBox="1">
            <a:spLocks noChangeArrowheads="1"/>
          </p:cNvSpPr>
          <p:nvPr/>
        </p:nvSpPr>
        <p:spPr bwMode="auto">
          <a:xfrm>
            <a:off x="5795744" y="3587500"/>
            <a:ext cx="2646680" cy="7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verlamd zijn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494" y="4087664"/>
            <a:ext cx="721568" cy="34109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40" name="Picture 4" descr="C:\Users\routledm\AppData\Local\Microsoft\Windows\Temporary Internet Files\Content.IE5\QB2I425M\shutterstock_30890512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717" y="4077890"/>
            <a:ext cx="505192" cy="50519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892" y="4509120"/>
            <a:ext cx="1321196" cy="142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Afbeelding 23" descr="Afbeelding met binnen, vloer, muur, persoon&#10;&#10;Automatisch gegenereerde beschrijving">
            <a:extLst>
              <a:ext uri="{FF2B5EF4-FFF2-40B4-BE49-F238E27FC236}">
                <a16:creationId xmlns:a16="http://schemas.microsoft.com/office/drawing/2014/main" id="{3967AA2A-7A57-42D2-A0B6-CD0007BBB5B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243" y="4465404"/>
            <a:ext cx="2122996" cy="1450006"/>
          </a:xfrm>
          <a:prstGeom prst="rect">
            <a:avLst/>
          </a:prstGeom>
        </p:spPr>
      </p:pic>
      <p:pic>
        <p:nvPicPr>
          <p:cNvPr id="14341" name="Picture 5" descr="C:\Users\routledm\AppData\Local\Microsoft\Windows\Temporary Internet Files\Content.IE5\1U0UYB29\shutterstock_24940875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102" y="3975474"/>
            <a:ext cx="565472" cy="56547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 descr="Afbeelding met kleding, persoon, schoeisel, grond&#10;&#10;Automatisch gegenereerde beschrijving">
            <a:extLst>
              <a:ext uri="{FF2B5EF4-FFF2-40B4-BE49-F238E27FC236}">
                <a16:creationId xmlns:a16="http://schemas.microsoft.com/office/drawing/2014/main" id="{CBDF3053-8B89-9402-2AB1-4C0DB0E3BDA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104" y="4488547"/>
            <a:ext cx="1822611" cy="142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78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115616" y="493538"/>
            <a:ext cx="5004556" cy="83254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1011322" y="431114"/>
            <a:ext cx="5261757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latin typeface="Century Gothic" panose="020B0502020202020204" pitchFamily="34" charset="0"/>
                <a:ea typeface="Calibri"/>
                <a:cs typeface="Times New Roman"/>
              </a:rPr>
              <a:t>de ceremonie</a:t>
            </a:r>
            <a:endParaRPr lang="nl-NL" sz="54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179237" y="3625549"/>
            <a:ext cx="2696249" cy="91957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endParaRPr lang="en-US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32169" y="2841984"/>
            <a:ext cx="3597315" cy="67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87824" y="3625551"/>
            <a:ext cx="3030804" cy="91957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2915816" y="3653348"/>
            <a:ext cx="3171943" cy="90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2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begrafenis-ceremonie</a:t>
            </a:r>
          </a:p>
        </p:txBody>
      </p:sp>
      <p:sp>
        <p:nvSpPr>
          <p:cNvPr id="11" name="Text Box 14"/>
          <p:cNvSpPr txBox="1"/>
          <p:nvPr/>
        </p:nvSpPr>
        <p:spPr>
          <a:xfrm>
            <a:off x="6116850" y="3621301"/>
            <a:ext cx="2857067" cy="90831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156176" y="476671"/>
            <a:ext cx="2646582" cy="208823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156176" y="491188"/>
            <a:ext cx="2785425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7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kumimoji="0" lang="nl-NL" altLang="nl-NL" sz="2700" b="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de plechtige bijeenkomst om iets te vieren of te herdenken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6E47C47C-A67A-44B8-AE5E-2DF52D691092}"/>
              </a:ext>
            </a:extLst>
          </p:cNvPr>
          <p:cNvSpPr txBox="1"/>
          <p:nvPr/>
        </p:nvSpPr>
        <p:spPr>
          <a:xfrm>
            <a:off x="107504" y="3645024"/>
            <a:ext cx="2825736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en-US" sz="32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en-US" sz="3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huwelijks-ceremonie</a:t>
            </a:r>
            <a:endParaRPr lang="nl-NL" sz="3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1" name="Tekstvak 2">
            <a:extLst>
              <a:ext uri="{FF2B5EF4-FFF2-40B4-BE49-F238E27FC236}">
                <a16:creationId xmlns:a16="http://schemas.microsoft.com/office/drawing/2014/main" id="{A036E617-4EF6-4625-B1CC-66DDCCDDD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238" y="3623247"/>
            <a:ext cx="2932402" cy="74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200" dirty="0">
                <a:latin typeface="Century Gothic" panose="020B0502020202020204" pitchFamily="34" charset="0"/>
                <a:ea typeface="Calibri"/>
                <a:cs typeface="Times New Roman"/>
              </a:rPr>
              <a:t>de openings-</a:t>
            </a:r>
          </a:p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cere</a:t>
            </a:r>
            <a:r>
              <a:rPr lang="nl-NL" sz="3200" dirty="0">
                <a:latin typeface="Century Gothic" panose="020B0502020202020204" pitchFamily="34" charset="0"/>
                <a:ea typeface="Calibri"/>
                <a:cs typeface="Times New Roman"/>
              </a:rPr>
              <a:t>monie</a:t>
            </a:r>
            <a:endParaRPr lang="nl-NL" sz="3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persoon, binnen, rood, reddingsvest&#10;&#10;Automatisch gegenereerde beschrijving">
            <a:extLst>
              <a:ext uri="{FF2B5EF4-FFF2-40B4-BE49-F238E27FC236}">
                <a16:creationId xmlns:a16="http://schemas.microsoft.com/office/drawing/2014/main" id="{3A7150FF-1D2C-4000-AE7C-B41FF485DC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595845"/>
            <a:ext cx="2448272" cy="138082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607755C-A3EF-40A4-9B02-0B9E844F4D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9484" y="4608733"/>
            <a:ext cx="1673376" cy="1424095"/>
          </a:xfrm>
          <a:prstGeom prst="rect">
            <a:avLst/>
          </a:prstGeom>
        </p:spPr>
      </p:pic>
      <p:pic>
        <p:nvPicPr>
          <p:cNvPr id="17" name="Afbeelding 16" descr="Afbeelding met persoon, gekleed&#10;&#10;Automatisch gegenereerde beschrijving">
            <a:extLst>
              <a:ext uri="{FF2B5EF4-FFF2-40B4-BE49-F238E27FC236}">
                <a16:creationId xmlns:a16="http://schemas.microsoft.com/office/drawing/2014/main" id="{6A94D927-AF8B-4100-99C6-E1A8D8D5B87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1" y="4593817"/>
            <a:ext cx="2088233" cy="139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34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306877"/>
            <a:ext cx="2761040" cy="100408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3776106"/>
            <a:ext cx="2808312" cy="92999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171076"/>
            <a:ext cx="2850773" cy="97800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251520" y="4221088"/>
            <a:ext cx="2830499" cy="56181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je debuut</a:t>
            </a:r>
            <a:endParaRPr lang="nl-NL" sz="1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64472" y="3816019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voortgang</a:t>
            </a:r>
            <a:endParaRPr lang="nl-NL" sz="1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68143" y="3225532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4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resultaat</a:t>
            </a:r>
            <a:endParaRPr lang="nl-NL" sz="1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392024" y="459057"/>
            <a:ext cx="8140416" cy="929999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Snollebollekes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maakte zijn debuut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met ‘nach links, nach rechts’. Het resulteerde in een nummer 1 hit in Duitsland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277302" y="5477137"/>
            <a:ext cx="4481925" cy="66784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212072" y="5492288"/>
            <a:ext cx="4481926" cy="7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600" dirty="0">
                <a:latin typeface="Century Gothic" panose="020B0502020202020204" pitchFamily="34" charset="0"/>
                <a:ea typeface="Calibri"/>
                <a:cs typeface="Times New Roman"/>
              </a:rPr>
              <a:t>voor de eerste keer iets doen voor publiek</a:t>
            </a:r>
            <a:endParaRPr lang="nl-NL" sz="2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068610" y="4321679"/>
            <a:ext cx="2761040" cy="72786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6098932" y="4331316"/>
            <a:ext cx="2850772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de afloop, de uitkomst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0" name="Afbeelding 19" descr="Afbeelding met muur, lamp&#10;&#10;Automatisch gegenereerde beschrijving">
            <a:extLst>
              <a:ext uri="{FF2B5EF4-FFF2-40B4-BE49-F238E27FC236}">
                <a16:creationId xmlns:a16="http://schemas.microsoft.com/office/drawing/2014/main" id="{2472C910-D79D-4064-8C6C-612920B75A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7045" y="1947082"/>
            <a:ext cx="2609910" cy="1743420"/>
          </a:xfrm>
          <a:prstGeom prst="rect">
            <a:avLst/>
          </a:prstGeom>
        </p:spPr>
      </p:pic>
      <p:sp>
        <p:nvSpPr>
          <p:cNvPr id="2" name="Text Box 14">
            <a:extLst>
              <a:ext uri="{FF2B5EF4-FFF2-40B4-BE49-F238E27FC236}">
                <a16:creationId xmlns:a16="http://schemas.microsoft.com/office/drawing/2014/main" id="{33EE3B04-4F4D-249D-78AB-BB68D1DFD1E0}"/>
              </a:ext>
            </a:extLst>
          </p:cNvPr>
          <p:cNvSpPr txBox="1"/>
          <p:nvPr/>
        </p:nvSpPr>
        <p:spPr>
          <a:xfrm>
            <a:off x="444464" y="4668333"/>
            <a:ext cx="2343882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maken</a:t>
            </a:r>
            <a:endParaRPr lang="nl-NL" sz="1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79C1AF4A-1858-FF57-FA6F-401A6E9BEC1B}"/>
              </a:ext>
            </a:extLst>
          </p:cNvPr>
          <p:cNvGrpSpPr/>
          <p:nvPr/>
        </p:nvGrpSpPr>
        <p:grpSpPr>
          <a:xfrm>
            <a:off x="486702" y="2630642"/>
            <a:ext cx="2293643" cy="1518438"/>
            <a:chOff x="395537" y="750639"/>
            <a:chExt cx="8208911" cy="5693767"/>
          </a:xfrm>
        </p:grpSpPr>
        <p:pic>
          <p:nvPicPr>
            <p:cNvPr id="18" name="Afbeelding 17" descr="Afbeelding met persoon, kleding, Menselijk gezicht, microfoon&#10;&#10;Automatisch gegenereerde beschrijving">
              <a:extLst>
                <a:ext uri="{FF2B5EF4-FFF2-40B4-BE49-F238E27FC236}">
                  <a16:creationId xmlns:a16="http://schemas.microsoft.com/office/drawing/2014/main" id="{83B45F93-47CA-B8CB-5E60-8383BF457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7" y="2876995"/>
              <a:ext cx="4941012" cy="3567411"/>
            </a:xfrm>
            <a:prstGeom prst="rect">
              <a:avLst/>
            </a:prstGeom>
          </p:spPr>
        </p:pic>
        <p:sp>
          <p:nvSpPr>
            <p:cNvPr id="19" name="Tekstballon: ovaal 18">
              <a:extLst>
                <a:ext uri="{FF2B5EF4-FFF2-40B4-BE49-F238E27FC236}">
                  <a16:creationId xmlns:a16="http://schemas.microsoft.com/office/drawing/2014/main" id="{61F8F6B1-1C2A-89E1-6EF6-F7F3A55B360A}"/>
                </a:ext>
              </a:extLst>
            </p:cNvPr>
            <p:cNvSpPr/>
            <p:nvPr/>
          </p:nvSpPr>
          <p:spPr>
            <a:xfrm>
              <a:off x="4202987" y="2132856"/>
              <a:ext cx="4257443" cy="1296144"/>
            </a:xfrm>
            <a:prstGeom prst="wedgeEllipseCallout">
              <a:avLst>
                <a:gd name="adj1" fmla="val -83768"/>
                <a:gd name="adj2" fmla="val 4974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3F3B0067-E5EB-AFAE-25BD-7CDF6E33D095}"/>
                </a:ext>
              </a:extLst>
            </p:cNvPr>
            <p:cNvSpPr txBox="1"/>
            <p:nvPr/>
          </p:nvSpPr>
          <p:spPr>
            <a:xfrm>
              <a:off x="4427985" y="2474340"/>
              <a:ext cx="4176463" cy="750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700" dirty="0">
                  <a:solidFill>
                    <a:schemeClr val="accent6">
                      <a:lumMod val="75000"/>
                    </a:schemeClr>
                  </a:solidFill>
                </a:rPr>
                <a:t>nach links…… nach rechts</a:t>
              </a:r>
            </a:p>
          </p:txBody>
        </p:sp>
        <p:pic>
          <p:nvPicPr>
            <p:cNvPr id="22" name="Afbeelding 21" descr="Afbeelding met vlag&#10;&#10;Automatisch gegenereerde beschrijving">
              <a:extLst>
                <a:ext uri="{FF2B5EF4-FFF2-40B4-BE49-F238E27FC236}">
                  <a16:creationId xmlns:a16="http://schemas.microsoft.com/office/drawing/2014/main" id="{7F221BAB-FECD-6489-9003-4FB41AA729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78480">
              <a:off x="6316888" y="750639"/>
              <a:ext cx="2232248" cy="1247536"/>
            </a:xfrm>
            <a:prstGeom prst="rect">
              <a:avLst/>
            </a:prstGeom>
          </p:spPr>
        </p:pic>
      </p:grpSp>
      <p:grpSp>
        <p:nvGrpSpPr>
          <p:cNvPr id="23" name="Groep 22">
            <a:extLst>
              <a:ext uri="{FF2B5EF4-FFF2-40B4-BE49-F238E27FC236}">
                <a16:creationId xmlns:a16="http://schemas.microsoft.com/office/drawing/2014/main" id="{3C6CB8DC-D0A1-66A2-8021-249ABA808CD8}"/>
              </a:ext>
            </a:extLst>
          </p:cNvPr>
          <p:cNvGrpSpPr/>
          <p:nvPr/>
        </p:nvGrpSpPr>
        <p:grpSpPr>
          <a:xfrm>
            <a:off x="378597" y="1953341"/>
            <a:ext cx="2343882" cy="615269"/>
            <a:chOff x="1480708" y="1700808"/>
            <a:chExt cx="5760640" cy="1512168"/>
          </a:xfrm>
        </p:grpSpPr>
        <p:sp>
          <p:nvSpPr>
            <p:cNvPr id="24" name="Lint: omhoog gekanteld 23">
              <a:extLst>
                <a:ext uri="{FF2B5EF4-FFF2-40B4-BE49-F238E27FC236}">
                  <a16:creationId xmlns:a16="http://schemas.microsoft.com/office/drawing/2014/main" id="{69BA924C-9914-7469-7C70-40675BDF6990}"/>
                </a:ext>
              </a:extLst>
            </p:cNvPr>
            <p:cNvSpPr/>
            <p:nvPr/>
          </p:nvSpPr>
          <p:spPr>
            <a:xfrm>
              <a:off x="1480708" y="1700808"/>
              <a:ext cx="5760640" cy="1512168"/>
            </a:xfrm>
            <a:prstGeom prst="ribbon2">
              <a:avLst>
                <a:gd name="adj1" fmla="val 8710"/>
                <a:gd name="adj2" fmla="val 56683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9E257CB9-90A2-7B88-8833-51A2325ADAE2}"/>
                </a:ext>
              </a:extLst>
            </p:cNvPr>
            <p:cNvSpPr txBox="1"/>
            <p:nvPr/>
          </p:nvSpPr>
          <p:spPr>
            <a:xfrm>
              <a:off x="2844436" y="1989850"/>
              <a:ext cx="3888431" cy="75643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nl-NL" sz="1400" b="1" dirty="0">
                  <a:solidFill>
                    <a:schemeClr val="bg1"/>
                  </a:solidFill>
                  <a:latin typeface="Bradley Hand ITC" panose="03070402050302030203" pitchFamily="66" charset="0"/>
                </a:rPr>
                <a:t>voor de 1</a:t>
              </a:r>
              <a:r>
                <a:rPr lang="nl-NL" sz="1400" b="1" baseline="30000" dirty="0">
                  <a:solidFill>
                    <a:schemeClr val="bg1"/>
                  </a:solidFill>
                  <a:latin typeface="Bradley Hand ITC" panose="03070402050302030203" pitchFamily="66" charset="0"/>
                </a:rPr>
                <a:t>e</a:t>
              </a:r>
              <a:r>
                <a:rPr lang="nl-NL" sz="1400" b="1" dirty="0">
                  <a:solidFill>
                    <a:schemeClr val="bg1"/>
                  </a:solidFill>
                  <a:latin typeface="Bradley Hand ITC" panose="03070402050302030203" pitchFamily="66" charset="0"/>
                </a:rPr>
                <a:t> keer</a:t>
              </a:r>
            </a:p>
          </p:txBody>
        </p:sp>
      </p:grpSp>
      <p:pic>
        <p:nvPicPr>
          <p:cNvPr id="29" name="Afbeelding 28" descr="Afbeelding met persoon&#10;&#10;Automatisch gegenereerde beschrijving">
            <a:extLst>
              <a:ext uri="{FF2B5EF4-FFF2-40B4-BE49-F238E27FC236}">
                <a16:creationId xmlns:a16="http://schemas.microsoft.com/office/drawing/2014/main" id="{B9655AA1-B450-AC2C-76E5-33FB318A46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231" y="1724001"/>
            <a:ext cx="2608010" cy="126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8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854584" y="2348935"/>
            <a:ext cx="5976664" cy="86404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915816" y="2328362"/>
            <a:ext cx="5976664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toeschouwer</a:t>
            </a:r>
            <a:endParaRPr lang="nl-NL" sz="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 flipH="1">
            <a:off x="2483768" y="3212976"/>
            <a:ext cx="778144" cy="21293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</p:cNvCxnSpPr>
          <p:nvPr/>
        </p:nvCxnSpPr>
        <p:spPr>
          <a:xfrm flipH="1">
            <a:off x="3995936" y="1457379"/>
            <a:ext cx="720080" cy="8915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4"/>
          <p:cNvSpPr txBox="1"/>
          <p:nvPr/>
        </p:nvSpPr>
        <p:spPr>
          <a:xfrm>
            <a:off x="4201624" y="825813"/>
            <a:ext cx="3299405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188380" y="821351"/>
            <a:ext cx="3299405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</a:t>
            </a: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aandacht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467544" y="5342369"/>
            <a:ext cx="3720836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515972" y="5310604"/>
            <a:ext cx="3594361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gebeurtenis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3574664" y="3212976"/>
            <a:ext cx="5003117" cy="936104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3673339" y="3188321"/>
            <a:ext cx="5003117" cy="96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iemand die naar iets kijkt </a:t>
            </a:r>
            <a:b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of die iets ziet gebeuren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Menselijk gezicht, persoon, kleding, hemel&#10;&#10;Automatisch gegenereerde beschrijving">
            <a:extLst>
              <a:ext uri="{FF2B5EF4-FFF2-40B4-BE49-F238E27FC236}">
                <a16:creationId xmlns:a16="http://schemas.microsoft.com/office/drawing/2014/main" id="{3D75B25A-51E7-B42C-94A6-6D0B743600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75" y="2355419"/>
            <a:ext cx="2385534" cy="1593537"/>
          </a:xfrm>
          <a:prstGeom prst="rect">
            <a:avLst/>
          </a:prstGeom>
        </p:spPr>
      </p:pic>
      <p:pic>
        <p:nvPicPr>
          <p:cNvPr id="10" name="Afbeelding 9" descr="Afbeelding met grafische vormgeving, Graphics, tekst, schermopname&#10;&#10;Automatisch gegenereerde beschrijving">
            <a:extLst>
              <a:ext uri="{FF2B5EF4-FFF2-40B4-BE49-F238E27FC236}">
                <a16:creationId xmlns:a16="http://schemas.microsoft.com/office/drawing/2014/main" id="{844FCAF5-6D72-ED95-7A1E-1FDB62CAB3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89" y="4847339"/>
            <a:ext cx="2181250" cy="1230356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6B06E02A-B91B-BB5D-49C9-90E58B110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845" y="899203"/>
            <a:ext cx="1042611" cy="49285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749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uiteraard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7B1CA2F-FAA2-C28C-CF87-A839E0BF7373}"/>
              </a:ext>
            </a:extLst>
          </p:cNvPr>
          <p:cNvSpPr txBox="1"/>
          <p:nvPr/>
        </p:nvSpPr>
        <p:spPr>
          <a:xfrm>
            <a:off x="1691680" y="6309320"/>
            <a:ext cx="60388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https://youtu.be/OLfKJS3VHh4?si=6d0fe8bge4qwPXQr</a:t>
            </a:r>
            <a:r>
              <a:rPr lang="nl-NL" dirty="0"/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0E1495F-AE48-AE35-5105-E6DB6FA3BA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308" y="1375106"/>
            <a:ext cx="7848872" cy="478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evenement</a:t>
            </a:r>
          </a:p>
        </p:txBody>
      </p:sp>
      <p:pic>
        <p:nvPicPr>
          <p:cNvPr id="4" name="Afbeelding 3" descr="Afbeelding met persoon, kleding, Dans, Juichen&#10;&#10;Automatisch gegenereerde beschrijving">
            <a:extLst>
              <a:ext uri="{FF2B5EF4-FFF2-40B4-BE49-F238E27FC236}">
                <a16:creationId xmlns:a16="http://schemas.microsoft.com/office/drawing/2014/main" id="{E4E28EA5-E566-4D9A-5F8E-6D8EF6B87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4944"/>
            <a:ext cx="5702133" cy="3649365"/>
          </a:xfrm>
          <a:prstGeom prst="rect">
            <a:avLst/>
          </a:prstGeom>
        </p:spPr>
      </p:pic>
      <p:pic>
        <p:nvPicPr>
          <p:cNvPr id="7" name="Afbeelding 6" descr="Afbeelding met grafische vormgeving, Graphics, tekst, schermopname&#10;&#10;Automatisch gegenereerde beschrijving">
            <a:extLst>
              <a:ext uri="{FF2B5EF4-FFF2-40B4-BE49-F238E27FC236}">
                <a16:creationId xmlns:a16="http://schemas.microsoft.com/office/drawing/2014/main" id="{711648D4-FFE0-1947-6D28-B5FB350245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394" y="1340768"/>
            <a:ext cx="4427984" cy="249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ploeg</a:t>
            </a:r>
          </a:p>
        </p:txBody>
      </p:sp>
      <p:pic>
        <p:nvPicPr>
          <p:cNvPr id="4" name="Afbeelding 3" descr="Afbeelding met persoon, sport, stadion, buitenshuis&#10;&#10;Automatisch gegenereerde beschrijving">
            <a:extLst>
              <a:ext uri="{FF2B5EF4-FFF2-40B4-BE49-F238E27FC236}">
                <a16:creationId xmlns:a16="http://schemas.microsoft.com/office/drawing/2014/main" id="{E3C6E564-9D44-CA89-DB81-043A44F2A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40" y="1340768"/>
            <a:ext cx="8034808" cy="536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b="1" u="sng" dirty="0">
                <a:latin typeface="Century Gothic" panose="020B0502020202020204" pitchFamily="34" charset="0"/>
              </a:rPr>
              <a:t>gekluisterd zitten aan</a:t>
            </a:r>
          </a:p>
        </p:txBody>
      </p:sp>
      <p:pic>
        <p:nvPicPr>
          <p:cNvPr id="3" name="Afbeelding 2" descr="Afbeelding met persoon, kleding, overdekt, muur&#10;&#10;Automatisch gegenereerde beschrijving">
            <a:extLst>
              <a:ext uri="{FF2B5EF4-FFF2-40B4-BE49-F238E27FC236}">
                <a16:creationId xmlns:a16="http://schemas.microsoft.com/office/drawing/2014/main" id="{D4B1A578-824A-F899-E8D3-D382849E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40" y="1340768"/>
            <a:ext cx="8034808" cy="536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beperking</a:t>
            </a:r>
          </a:p>
        </p:txBody>
      </p:sp>
      <p:pic>
        <p:nvPicPr>
          <p:cNvPr id="4" name="Afbeelding 3" descr="Afbeelding met kleding, persoon, schoeisel, grond&#10;&#10;Automatisch gegenereerde beschrijving">
            <a:extLst>
              <a:ext uri="{FF2B5EF4-FFF2-40B4-BE49-F238E27FC236}">
                <a16:creationId xmlns:a16="http://schemas.microsoft.com/office/drawing/2014/main" id="{7602249A-5652-F5FA-B644-4CA6BE65B5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7664" y="1628800"/>
            <a:ext cx="6277207" cy="489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toeschouwer</a:t>
            </a:r>
          </a:p>
        </p:txBody>
      </p:sp>
      <p:pic>
        <p:nvPicPr>
          <p:cNvPr id="3" name="Afbeelding 2" descr="Afbeelding met Menselijk gezicht, persoon, kleding, hemel&#10;&#10;Automatisch gegenereerde beschrijving">
            <a:extLst>
              <a:ext uri="{FF2B5EF4-FFF2-40B4-BE49-F238E27FC236}">
                <a16:creationId xmlns:a16="http://schemas.microsoft.com/office/drawing/2014/main" id="{2854481C-970B-C283-6C4A-5A5ED2D7C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12" y="1412776"/>
            <a:ext cx="7746776" cy="51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terugkeren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0953E160-4488-444E-BFC6-B870756F16A1}"/>
              </a:ext>
            </a:extLst>
          </p:cNvPr>
          <p:cNvGrpSpPr/>
          <p:nvPr/>
        </p:nvGrpSpPr>
        <p:grpSpPr>
          <a:xfrm>
            <a:off x="395537" y="750639"/>
            <a:ext cx="8208911" cy="5693767"/>
            <a:chOff x="395537" y="750639"/>
            <a:chExt cx="8208911" cy="5693767"/>
          </a:xfrm>
        </p:grpSpPr>
        <p:pic>
          <p:nvPicPr>
            <p:cNvPr id="3" name="Afbeelding 2" descr="Afbeelding met persoon, kleding, Menselijk gezicht, microfoon&#10;&#10;Automatisch gegenereerde beschrijving">
              <a:extLst>
                <a:ext uri="{FF2B5EF4-FFF2-40B4-BE49-F238E27FC236}">
                  <a16:creationId xmlns:a16="http://schemas.microsoft.com/office/drawing/2014/main" id="{439C7391-DC38-6666-4022-F57DE7E91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7" y="2876995"/>
              <a:ext cx="4941012" cy="3567411"/>
            </a:xfrm>
            <a:prstGeom prst="rect">
              <a:avLst/>
            </a:prstGeom>
          </p:spPr>
        </p:pic>
        <p:sp>
          <p:nvSpPr>
            <p:cNvPr id="4" name="Tekstballon: ovaal 3">
              <a:extLst>
                <a:ext uri="{FF2B5EF4-FFF2-40B4-BE49-F238E27FC236}">
                  <a16:creationId xmlns:a16="http://schemas.microsoft.com/office/drawing/2014/main" id="{5FD33180-2CB3-EB62-575C-8336297217CF}"/>
                </a:ext>
              </a:extLst>
            </p:cNvPr>
            <p:cNvSpPr/>
            <p:nvPr/>
          </p:nvSpPr>
          <p:spPr>
            <a:xfrm>
              <a:off x="4202987" y="2132856"/>
              <a:ext cx="4257443" cy="1296144"/>
            </a:xfrm>
            <a:prstGeom prst="wedgeEllipseCallout">
              <a:avLst>
                <a:gd name="adj1" fmla="val -83768"/>
                <a:gd name="adj2" fmla="val 4974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453F2D1E-6467-B19D-F812-B3BD527DF8C4}"/>
                </a:ext>
              </a:extLst>
            </p:cNvPr>
            <p:cNvSpPr txBox="1"/>
            <p:nvPr/>
          </p:nvSpPr>
          <p:spPr>
            <a:xfrm>
              <a:off x="4427985" y="2474338"/>
              <a:ext cx="41764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chemeClr val="accent6">
                      <a:lumMod val="75000"/>
                    </a:schemeClr>
                  </a:solidFill>
                </a:rPr>
                <a:t>nach links…… nach rechts</a:t>
              </a:r>
            </a:p>
          </p:txBody>
        </p:sp>
        <p:pic>
          <p:nvPicPr>
            <p:cNvPr id="8" name="Afbeelding 7" descr="Afbeelding met vlag&#10;&#10;Automatisch gegenereerde beschrijving">
              <a:extLst>
                <a:ext uri="{FF2B5EF4-FFF2-40B4-BE49-F238E27FC236}">
                  <a16:creationId xmlns:a16="http://schemas.microsoft.com/office/drawing/2014/main" id="{10D5B6FC-97B1-BEF8-72E1-6E11AEE6E0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78480">
              <a:off x="6316888" y="750639"/>
              <a:ext cx="2232248" cy="12475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2413</TotalTime>
  <Words>909</Words>
  <Application>Microsoft Office PowerPoint</Application>
  <PresentationFormat>Diavoorstelling (4:3)</PresentationFormat>
  <Paragraphs>242</Paragraphs>
  <Slides>23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Bradley Hand ITC</vt:lpstr>
      <vt:lpstr>Calibri</vt:lpstr>
      <vt:lpstr>Century Gothic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Das, Gerarda</cp:lastModifiedBy>
  <cp:revision>507</cp:revision>
  <dcterms:created xsi:type="dcterms:W3CDTF">2021-06-08T06:13:59Z</dcterms:created>
  <dcterms:modified xsi:type="dcterms:W3CDTF">2024-07-02T09:48:16Z</dcterms:modified>
</cp:coreProperties>
</file>