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37" r:id="rId2"/>
    <p:sldId id="548" r:id="rId3"/>
    <p:sldId id="1521" r:id="rId4"/>
    <p:sldId id="1519" r:id="rId5"/>
    <p:sldId id="1525" r:id="rId6"/>
    <p:sldId id="1479" r:id="rId7"/>
    <p:sldId id="1480" r:id="rId8"/>
    <p:sldId id="1481" r:id="rId9"/>
    <p:sldId id="1518" r:id="rId10"/>
    <p:sldId id="1477" r:id="rId11"/>
    <p:sldId id="1476" r:id="rId12"/>
    <p:sldId id="1483" r:id="rId13"/>
    <p:sldId id="1241" r:id="rId14"/>
    <p:sldId id="934" r:id="rId15"/>
    <p:sldId id="1526" r:id="rId16"/>
    <p:sldId id="1522" r:id="rId17"/>
    <p:sldId id="1524" r:id="rId18"/>
    <p:sldId id="1488" r:id="rId19"/>
    <p:sldId id="1166" r:id="rId20"/>
    <p:sldId id="1523" r:id="rId21"/>
    <p:sldId id="1517" r:id="rId22"/>
    <p:sldId id="265"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21"/>
            <p14:sldId id="1519"/>
            <p14:sldId id="1525"/>
            <p14:sldId id="1479"/>
            <p14:sldId id="1480"/>
            <p14:sldId id="1481"/>
            <p14:sldId id="1518"/>
            <p14:sldId id="1477"/>
            <p14:sldId id="1476"/>
            <p14:sldId id="1483"/>
            <p14:sldId id="1241"/>
            <p14:sldId id="934"/>
            <p14:sldId id="1526"/>
            <p14:sldId id="1522"/>
            <p14:sldId id="1524"/>
            <p14:sldId id="1488"/>
            <p14:sldId id="1166"/>
            <p14:sldId id="1523"/>
            <p14:sldId id="1517"/>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2480" autoAdjust="0"/>
  </p:normalViewPr>
  <p:slideViewPr>
    <p:cSldViewPr>
      <p:cViewPr varScale="1">
        <p:scale>
          <a:sx n="75" d="100"/>
          <a:sy n="75" d="100"/>
        </p:scale>
        <p:origin x="1354"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11-6-2024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11-6-2024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in het teken staan van: </a:t>
            </a:r>
            <a:r>
              <a:rPr lang="nl-NL" sz="1200" b="0" kern="1200" dirty="0">
                <a:solidFill>
                  <a:schemeClr val="tx1"/>
                </a:solidFill>
                <a:effectLst/>
                <a:latin typeface="+mn-lt"/>
                <a:ea typeface="+mn-ea"/>
                <a:cs typeface="+mn-cs"/>
              </a:rPr>
              <a:t>helemaal door iets bepaald worden</a:t>
            </a:r>
          </a:p>
          <a:p>
            <a:pPr fontAlgn="t"/>
            <a:r>
              <a:rPr lang="nl-NL" sz="1200" b="1" kern="1200" dirty="0">
                <a:solidFill>
                  <a:schemeClr val="tx1"/>
                </a:solidFill>
                <a:effectLst/>
                <a:latin typeface="+mn-lt"/>
                <a:ea typeface="+mn-ea"/>
                <a:cs typeface="+mn-cs"/>
              </a:rPr>
              <a:t>de verwachtingen zijn hooggespannen: </a:t>
            </a:r>
            <a:r>
              <a:rPr lang="nl-NL" sz="1200" b="0" kern="1200" dirty="0">
                <a:solidFill>
                  <a:schemeClr val="tx1"/>
                </a:solidFill>
                <a:effectLst/>
                <a:latin typeface="+mn-lt"/>
                <a:ea typeface="+mn-ea"/>
                <a:cs typeface="+mn-cs"/>
              </a:rPr>
              <a:t>er wordt veel van iets of iemand verwacht</a:t>
            </a:r>
          </a:p>
          <a:p>
            <a:pPr fontAlgn="t"/>
            <a:r>
              <a:rPr lang="nl-NL" sz="1200" b="1" kern="1200" dirty="0">
                <a:solidFill>
                  <a:schemeClr val="tx1"/>
                </a:solidFill>
                <a:effectLst/>
                <a:latin typeface="+mn-lt"/>
                <a:ea typeface="+mn-ea"/>
                <a:cs typeface="+mn-cs"/>
              </a:rPr>
              <a:t>zich kwalificeren: </a:t>
            </a:r>
            <a:r>
              <a:rPr lang="nl-NL" sz="1200" b="0" kern="1200" dirty="0">
                <a:solidFill>
                  <a:schemeClr val="tx1"/>
                </a:solidFill>
                <a:effectLst/>
                <a:latin typeface="+mn-lt"/>
                <a:ea typeface="+mn-ea"/>
                <a:cs typeface="+mn-cs"/>
              </a:rPr>
              <a:t>laten zien dat je geschikt bent voor iets</a:t>
            </a:r>
          </a:p>
          <a:p>
            <a:pPr fontAlgn="t"/>
            <a:r>
              <a:rPr lang="nl-NL" sz="1200" b="1" kern="1200" dirty="0">
                <a:solidFill>
                  <a:schemeClr val="tx1"/>
                </a:solidFill>
                <a:effectLst/>
                <a:latin typeface="+mn-lt"/>
                <a:ea typeface="+mn-ea"/>
                <a:cs typeface="+mn-cs"/>
              </a:rPr>
              <a:t>hoge ogen gooien: </a:t>
            </a:r>
            <a:r>
              <a:rPr lang="nl-NL" sz="1200" b="0" kern="1200" dirty="0">
                <a:solidFill>
                  <a:schemeClr val="tx1"/>
                </a:solidFill>
                <a:effectLst/>
                <a:latin typeface="+mn-lt"/>
                <a:ea typeface="+mn-ea"/>
                <a:cs typeface="+mn-cs"/>
              </a:rPr>
              <a:t>een goede kans maken op iets</a:t>
            </a:r>
          </a:p>
          <a:p>
            <a:pPr fontAlgn="t"/>
            <a:r>
              <a:rPr lang="nl-NL" sz="1200" b="1" kern="1200" dirty="0">
                <a:solidFill>
                  <a:schemeClr val="tx1"/>
                </a:solidFill>
                <a:effectLst/>
                <a:latin typeface="+mn-lt"/>
                <a:ea typeface="+mn-ea"/>
                <a:cs typeface="+mn-cs"/>
              </a:rPr>
              <a:t>sneuvelen: </a:t>
            </a:r>
            <a:r>
              <a:rPr lang="nl-NL" sz="1200" b="0" kern="1200" dirty="0">
                <a:solidFill>
                  <a:schemeClr val="tx1"/>
                </a:solidFill>
                <a:effectLst/>
                <a:latin typeface="+mn-lt"/>
                <a:ea typeface="+mn-ea"/>
                <a:cs typeface="+mn-cs"/>
              </a:rPr>
              <a:t>verliezen, het niet halen</a:t>
            </a:r>
          </a:p>
          <a:p>
            <a:pPr fontAlgn="t"/>
            <a:r>
              <a:rPr lang="nl-NL" sz="1200" b="1" kern="1200" dirty="0">
                <a:solidFill>
                  <a:schemeClr val="tx1"/>
                </a:solidFill>
                <a:effectLst/>
                <a:latin typeface="+mn-lt"/>
                <a:ea typeface="+mn-ea"/>
                <a:cs typeface="+mn-cs"/>
              </a:rPr>
              <a:t>de saamhorigheid: </a:t>
            </a:r>
            <a:r>
              <a:rPr lang="nl-NL" sz="1200" b="0" kern="1200" dirty="0">
                <a:solidFill>
                  <a:schemeClr val="tx1"/>
                </a:solidFill>
                <a:effectLst/>
                <a:latin typeface="+mn-lt"/>
                <a:ea typeface="+mn-ea"/>
                <a:cs typeface="+mn-cs"/>
              </a:rPr>
              <a:t>het gevoel dat je bij elkaar hoort, de verbondenheid</a:t>
            </a:r>
          </a:p>
          <a:p>
            <a:pPr fontAlgn="t"/>
            <a:r>
              <a:rPr lang="nl-NL" sz="1200" b="1" kern="1200" dirty="0">
                <a:solidFill>
                  <a:schemeClr val="tx1"/>
                </a:solidFill>
                <a:effectLst/>
                <a:latin typeface="+mn-lt"/>
                <a:ea typeface="+mn-ea"/>
                <a:cs typeface="+mn-cs"/>
              </a:rPr>
              <a:t>de animo: </a:t>
            </a:r>
            <a:r>
              <a:rPr lang="nl-NL" sz="1200" b="0" kern="1200" dirty="0">
                <a:solidFill>
                  <a:schemeClr val="tx1"/>
                </a:solidFill>
                <a:effectLst/>
                <a:latin typeface="+mn-lt"/>
                <a:ea typeface="+mn-ea"/>
                <a:cs typeface="+mn-cs"/>
              </a:rPr>
              <a:t>de zin om iets te doen</a:t>
            </a:r>
          </a:p>
          <a:p>
            <a:pPr fontAlgn="t"/>
            <a:r>
              <a:rPr lang="nl-NL" sz="1200" b="1" kern="1200" dirty="0">
                <a:solidFill>
                  <a:schemeClr val="tx1"/>
                </a:solidFill>
                <a:effectLst/>
                <a:latin typeface="+mn-lt"/>
                <a:ea typeface="+mn-ea"/>
                <a:cs typeface="+mn-cs"/>
              </a:rPr>
              <a:t>doorslaggevend: </a:t>
            </a:r>
            <a:r>
              <a:rPr lang="nl-NL" sz="1200" b="0" kern="1200" dirty="0">
                <a:solidFill>
                  <a:schemeClr val="tx1"/>
                </a:solidFill>
                <a:effectLst/>
                <a:latin typeface="+mn-lt"/>
                <a:ea typeface="+mn-ea"/>
                <a:cs typeface="+mn-cs"/>
              </a:rPr>
              <a:t>beslissend</a:t>
            </a:r>
          </a:p>
          <a:p>
            <a:pPr fontAlgn="t"/>
            <a:r>
              <a:rPr lang="nl-NL" sz="1200" b="1" kern="1200" dirty="0">
                <a:solidFill>
                  <a:schemeClr val="tx1"/>
                </a:solidFill>
                <a:effectLst/>
                <a:latin typeface="+mn-lt"/>
                <a:ea typeface="+mn-ea"/>
                <a:cs typeface="+mn-cs"/>
              </a:rPr>
              <a:t>het fenomeen: </a:t>
            </a:r>
            <a:r>
              <a:rPr lang="nl-NL" sz="1200" b="0" kern="1200" dirty="0">
                <a:solidFill>
                  <a:schemeClr val="tx1"/>
                </a:solidFill>
                <a:effectLst/>
                <a:latin typeface="+mn-lt"/>
                <a:ea typeface="+mn-ea"/>
                <a:cs typeface="+mn-cs"/>
              </a:rPr>
              <a:t>het natuur)verschijnsel</a:t>
            </a:r>
          </a:p>
          <a:p>
            <a:pPr fontAlgn="t"/>
            <a:r>
              <a:rPr lang="nl-NL" sz="1200" b="1" kern="1200" dirty="0">
                <a:solidFill>
                  <a:schemeClr val="tx1"/>
                </a:solidFill>
                <a:effectLst/>
                <a:latin typeface="+mn-lt"/>
                <a:ea typeface="+mn-ea"/>
                <a:cs typeface="+mn-cs"/>
              </a:rPr>
              <a:t>het bijgeloof: </a:t>
            </a:r>
            <a:r>
              <a:rPr lang="nl-NL" sz="1200" b="0" kern="1200" dirty="0">
                <a:solidFill>
                  <a:schemeClr val="tx1"/>
                </a:solidFill>
                <a:effectLst/>
                <a:latin typeface="+mn-lt"/>
                <a:ea typeface="+mn-ea"/>
                <a:cs typeface="+mn-cs"/>
              </a:rPr>
              <a:t>de onterechte overtuiging dat iets een bepaalde betekenis heeft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302640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44610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181520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instagram.com/myrailbirds/reel/C8DE-QAKnH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Dieren die andere dieren aanmoedigen. Ken je dat </a:t>
            </a:r>
            <a:r>
              <a:rPr lang="nl-NL" sz="2000" b="1" u="sng" dirty="0">
                <a:ea typeface="Times New Roman" panose="02020603050405020304" pitchFamily="18" charset="0"/>
                <a:cs typeface="Arial" panose="020B0604020202020204" pitchFamily="34" charset="0"/>
              </a:rPr>
              <a:t>fenomeen</a:t>
            </a:r>
            <a:r>
              <a:rPr lang="nl-NL" sz="2000" dirty="0">
                <a:ea typeface="Times New Roman" panose="02020603050405020304" pitchFamily="18" charset="0"/>
                <a:cs typeface="Arial" panose="020B0604020202020204" pitchFamily="34" charset="0"/>
              </a:rPr>
              <a:t>, dat </a:t>
            </a:r>
            <a:r>
              <a:rPr lang="nl-NL" sz="2000" b="1" i="1" dirty="0">
                <a:ea typeface="Times New Roman" panose="02020603050405020304" pitchFamily="18" charset="0"/>
                <a:cs typeface="Arial" panose="020B0604020202020204" pitchFamily="34" charset="0"/>
              </a:rPr>
              <a:t>verschijnsel</a:t>
            </a:r>
            <a:r>
              <a:rPr lang="nl-NL" sz="2000" dirty="0">
                <a:ea typeface="Times New Roman" panose="02020603050405020304" pitchFamily="18" charset="0"/>
                <a:cs typeface="Arial" panose="020B0604020202020204" pitchFamily="34" charset="0"/>
              </a:rPr>
              <a:t>? Je ziet het bijna nooit. Op Insta zag ik het deze week. Kijk maar eens naar dit hondje. </a:t>
            </a:r>
            <a:r>
              <a:rPr lang="nl-NL" sz="2000" b="1" u="sng" dirty="0">
                <a:ea typeface="Times New Roman" panose="02020603050405020304" pitchFamily="18" charset="0"/>
                <a:cs typeface="Arial" panose="020B0604020202020204" pitchFamily="34" charset="0"/>
              </a:rPr>
              <a:t>De verwachtingen zijn hooggespannen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Er wordt veel van iets of iemand verwacht</a:t>
            </a:r>
            <a:r>
              <a:rPr lang="nl-NL" sz="2000" dirty="0">
                <a:ea typeface="Times New Roman" panose="02020603050405020304" pitchFamily="18" charset="0"/>
                <a:cs typeface="Arial" panose="020B0604020202020204" pitchFamily="34" charset="0"/>
              </a:rPr>
              <a:t>. Haha, kijk maar </a:t>
            </a:r>
            <a:r>
              <a:rPr lang="nl-NL" sz="2000" dirty="0">
                <a:solidFill>
                  <a:schemeClr val="accent3"/>
                </a:solidFill>
                <a:ea typeface="Times New Roman" panose="02020603050405020304" pitchFamily="18" charset="0"/>
                <a:cs typeface="Arial" panose="020B0604020202020204" pitchFamily="34" charset="0"/>
              </a:rPr>
              <a:t>(klik). </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Geweldig hè? De verwachtingen waren hooggespannen. Oeh, wanneer gaan ze beginnen… Kwispel, kwispel… Pang! Ja nu! Wat een </a:t>
            </a:r>
            <a:r>
              <a:rPr lang="nl-NL" sz="2000" b="1" u="sng" dirty="0">
                <a:effectLst/>
                <a:ea typeface="Times New Roman" panose="02020603050405020304" pitchFamily="18" charset="0"/>
                <a:cs typeface="Arial" panose="020B0604020202020204" pitchFamily="34" charset="0"/>
              </a:rPr>
              <a:t>saamhorigheid</a:t>
            </a:r>
            <a:r>
              <a:rPr lang="nl-NL" sz="2000" dirty="0">
                <a:effectLst/>
                <a:ea typeface="Times New Roman" panose="02020603050405020304" pitchFamily="18" charset="0"/>
                <a:cs typeface="Arial" panose="020B0604020202020204" pitchFamily="34" charset="0"/>
              </a:rPr>
              <a:t>, wat een </a:t>
            </a:r>
            <a:r>
              <a:rPr lang="nl-NL" sz="2000" b="1" i="1" dirty="0">
                <a:effectLst/>
                <a:ea typeface="Times New Roman" panose="02020603050405020304" pitchFamily="18" charset="0"/>
                <a:cs typeface="Arial" panose="020B0604020202020204" pitchFamily="34" charset="0"/>
              </a:rPr>
              <a:t>verbondenheid</a:t>
            </a:r>
            <a:r>
              <a:rPr lang="nl-NL" sz="2000" dirty="0">
                <a:effectLst/>
                <a:ea typeface="Times New Roman" panose="02020603050405020304" pitchFamily="18" charset="0"/>
                <a:cs typeface="Arial" panose="020B0604020202020204" pitchFamily="34" charset="0"/>
              </a:rPr>
              <a:t> tussen die hond en de paarden. Fantastisch hoe ‘ie staat te springen! Als het baasje nu naar buiten wilde om te gaan wandelen, was het hondje vast niet meegegaan. Honden hebben eigenlijk altijd </a:t>
            </a:r>
            <a:r>
              <a:rPr lang="nl-NL" sz="2000" b="1" u="sng" dirty="0">
                <a:effectLst/>
                <a:ea typeface="Times New Roman" panose="02020603050405020304" pitchFamily="18" charset="0"/>
                <a:cs typeface="Arial" panose="020B0604020202020204" pitchFamily="34" charset="0"/>
              </a:rPr>
              <a:t>animo</a:t>
            </a:r>
            <a:r>
              <a:rPr lang="nl-NL" sz="2000" dirty="0">
                <a:effectLst/>
                <a:ea typeface="Times New Roman" panose="02020603050405020304" pitchFamily="18" charset="0"/>
                <a:cs typeface="Arial" panose="020B0604020202020204" pitchFamily="34" charset="0"/>
              </a:rPr>
              <a:t>, altijd </a:t>
            </a:r>
            <a:r>
              <a:rPr lang="nl-NL" sz="2000" b="1" i="1" dirty="0">
                <a:effectLst/>
                <a:ea typeface="Times New Roman" panose="02020603050405020304" pitchFamily="18" charset="0"/>
                <a:cs typeface="Arial" panose="020B0604020202020204" pitchFamily="34" charset="0"/>
              </a:rPr>
              <a:t>zin</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om te </a:t>
            </a:r>
            <a:r>
              <a:rPr lang="nl-NL" sz="2000" dirty="0">
                <a:effectLst/>
                <a:ea typeface="Times New Roman" panose="02020603050405020304" pitchFamily="18" charset="0"/>
                <a:cs typeface="Arial" panose="020B0604020202020204" pitchFamily="34" charset="0"/>
              </a:rPr>
              <a:t>wandelen, maar deze op dit moment effe niet. De paarden zijn hier </a:t>
            </a:r>
            <a:r>
              <a:rPr lang="nl-NL" sz="2000" b="1" u="sng" dirty="0">
                <a:effectLst/>
                <a:ea typeface="Times New Roman" panose="02020603050405020304" pitchFamily="18" charset="0"/>
                <a:cs typeface="Arial" panose="020B0604020202020204" pitchFamily="34" charset="0"/>
              </a:rPr>
              <a:t>doorslaggevend</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beslissend</a:t>
            </a:r>
            <a:r>
              <a:rPr lang="nl-NL" sz="2000" dirty="0">
                <a:effectLst/>
                <a:ea typeface="Times New Roman" panose="02020603050405020304" pitchFamily="18" charset="0"/>
                <a:cs typeface="Arial" panose="020B0604020202020204" pitchFamily="34" charset="0"/>
              </a:rPr>
              <a:t>. Dat is waar het hondje nu zin in heeft. Dit moment </a:t>
            </a:r>
            <a:r>
              <a:rPr lang="nl-NL" sz="2000" b="1" u="sng" dirty="0">
                <a:effectLst/>
                <a:ea typeface="Times New Roman" panose="02020603050405020304" pitchFamily="18" charset="0"/>
                <a:cs typeface="Arial" panose="020B0604020202020204" pitchFamily="34" charset="0"/>
              </a:rPr>
              <a:t>staat helemaal in het teken van</a:t>
            </a:r>
            <a:r>
              <a:rPr lang="nl-NL" sz="2000" dirty="0">
                <a:effectLst/>
                <a:ea typeface="Times New Roman" panose="02020603050405020304" pitchFamily="18" charset="0"/>
                <a:cs typeface="Arial" panose="020B0604020202020204" pitchFamily="34" charset="0"/>
              </a:rPr>
              <a:t> de paardenrace. Het </a:t>
            </a:r>
            <a:r>
              <a:rPr lang="nl-NL" sz="2000" b="1" i="1" dirty="0">
                <a:effectLst/>
                <a:ea typeface="Times New Roman" panose="02020603050405020304" pitchFamily="18" charset="0"/>
                <a:cs typeface="Arial" panose="020B0604020202020204" pitchFamily="34" charset="0"/>
              </a:rPr>
              <a:t>wordt helemaal bepaald door </a:t>
            </a:r>
            <a:r>
              <a:rPr lang="nl-NL" sz="2000" dirty="0">
                <a:effectLst/>
                <a:ea typeface="Times New Roman" panose="02020603050405020304" pitchFamily="18" charset="0"/>
                <a:cs typeface="Arial" panose="020B0604020202020204" pitchFamily="34" charset="0"/>
              </a:rPr>
              <a:t>de paardenrace.</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Dit filmpje </a:t>
            </a:r>
            <a:r>
              <a:rPr lang="nl-NL" sz="2000" b="1" u="sng" dirty="0">
                <a:effectLst/>
                <a:ea typeface="Times New Roman" panose="02020603050405020304" pitchFamily="18" charset="0"/>
                <a:cs typeface="Arial" panose="020B0604020202020204" pitchFamily="34" charset="0"/>
              </a:rPr>
              <a:t>gooide hoge ogen</a:t>
            </a:r>
            <a:r>
              <a:rPr lang="nl-NL" sz="2000" dirty="0">
                <a:effectLst/>
                <a:ea typeface="Times New Roman" panose="02020603050405020304" pitchFamily="18" charset="0"/>
                <a:cs typeface="Arial" panose="020B0604020202020204" pitchFamily="34" charset="0"/>
              </a:rPr>
              <a:t> op Instagram. Het </a:t>
            </a:r>
            <a:r>
              <a:rPr lang="nl-NL" sz="2000" b="1" i="1" dirty="0">
                <a:effectLst/>
                <a:ea typeface="Times New Roman" panose="02020603050405020304" pitchFamily="18" charset="0"/>
                <a:cs typeface="Arial" panose="020B0604020202020204" pitchFamily="34" charset="0"/>
              </a:rPr>
              <a:t>maakte goede kans op </a:t>
            </a:r>
            <a:r>
              <a:rPr lang="nl-NL" sz="2000" dirty="0">
                <a:effectLst/>
                <a:ea typeface="Times New Roman" panose="02020603050405020304" pitchFamily="18" charset="0"/>
                <a:cs typeface="Arial" panose="020B0604020202020204" pitchFamily="34" charset="0"/>
              </a:rPr>
              <a:t>veel </a:t>
            </a:r>
            <a:r>
              <a:rPr lang="nl-NL" sz="2000" dirty="0" err="1">
                <a:effectLst/>
                <a:ea typeface="Times New Roman" panose="02020603050405020304" pitchFamily="18" charset="0"/>
                <a:cs typeface="Arial" panose="020B0604020202020204" pitchFamily="34" charset="0"/>
              </a:rPr>
              <a:t>likes</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Ik heb ‘m ook geliket. </a:t>
            </a:r>
            <a:r>
              <a:rPr lang="nl-NL" sz="2000" dirty="0">
                <a:effectLst/>
                <a:ea typeface="Times New Roman" panose="02020603050405020304" pitchFamily="18" charset="0"/>
                <a:cs typeface="Arial" panose="020B0604020202020204" pitchFamily="34" charset="0"/>
              </a:rPr>
              <a:t>Ik weet verder niet z</a:t>
            </a:r>
            <a:r>
              <a:rPr lang="nl-NL" sz="2000" dirty="0">
                <a:ea typeface="Times New Roman" panose="02020603050405020304" pitchFamily="18" charset="0"/>
                <a:cs typeface="Arial" panose="020B0604020202020204" pitchFamily="34" charset="0"/>
              </a:rPr>
              <a:t>oveel van paardenraces. Ja, dat ze hard moeten kunnen rennen. Daarmee </a:t>
            </a:r>
            <a:r>
              <a:rPr lang="nl-NL" sz="2000" b="1" u="sng" dirty="0">
                <a:ea typeface="Times New Roman" panose="02020603050405020304" pitchFamily="18" charset="0"/>
                <a:cs typeface="Arial" panose="020B0604020202020204" pitchFamily="34" charset="0"/>
              </a:rPr>
              <a:t>kwalificeren</a:t>
            </a:r>
            <a:r>
              <a:rPr lang="nl-NL" sz="2000" dirty="0">
                <a:ea typeface="Times New Roman" panose="02020603050405020304" pitchFamily="18" charset="0"/>
                <a:cs typeface="Arial" panose="020B0604020202020204" pitchFamily="34" charset="0"/>
              </a:rPr>
              <a:t> ze zich; daarmee </a:t>
            </a:r>
            <a:r>
              <a:rPr lang="nl-NL" sz="2000" b="1" i="1" dirty="0">
                <a:ea typeface="Times New Roman" panose="02020603050405020304" pitchFamily="18" charset="0"/>
                <a:cs typeface="Arial" panose="020B0604020202020204" pitchFamily="34" charset="0"/>
              </a:rPr>
              <a:t>laten ze zien dat ze er geschikt voor zijn</a:t>
            </a:r>
            <a:r>
              <a:rPr lang="nl-NL" sz="2000" dirty="0">
                <a:ea typeface="Times New Roman" panose="02020603050405020304" pitchFamily="18" charset="0"/>
                <a:cs typeface="Arial" panose="020B0604020202020204" pitchFamily="34" charset="0"/>
              </a:rPr>
              <a:t>. En ik weet dat sommige ruiters speciale gelukssokken dragen tijdens de race. Het is een soort </a:t>
            </a:r>
            <a:r>
              <a:rPr lang="nl-NL" sz="2000" b="1" u="sng" dirty="0">
                <a:ea typeface="Times New Roman" panose="02020603050405020304" pitchFamily="18" charset="0"/>
                <a:cs typeface="Arial" panose="020B0604020202020204" pitchFamily="34" charset="0"/>
              </a:rPr>
              <a:t>bijgeloof</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onterechte overtuiging dat iets een bepaalde betekenis heeft</a:t>
            </a:r>
            <a:r>
              <a:rPr lang="nl-NL" sz="2000" dirty="0">
                <a:ea typeface="Times New Roman" panose="02020603050405020304" pitchFamily="18" charset="0"/>
                <a:cs typeface="Arial" panose="020B0604020202020204" pitchFamily="34" charset="0"/>
              </a:rPr>
              <a:t>. Ze denken dat ze zonder die sokken zullen </a:t>
            </a:r>
            <a:r>
              <a:rPr lang="nl-NL" sz="2000" b="1" u="sng" dirty="0">
                <a:ea typeface="Times New Roman" panose="02020603050405020304" pitchFamily="18" charset="0"/>
                <a:cs typeface="Arial" panose="020B0604020202020204" pitchFamily="34" charset="0"/>
              </a:rPr>
              <a:t>sneuvelen</a:t>
            </a:r>
            <a:r>
              <a:rPr lang="nl-NL" sz="2000" dirty="0">
                <a:ea typeface="Times New Roman" panose="02020603050405020304" pitchFamily="18" charset="0"/>
                <a:cs typeface="Arial" panose="020B0604020202020204" pitchFamily="34" charset="0"/>
              </a:rPr>
              <a:t>, zullen </a:t>
            </a:r>
            <a:r>
              <a:rPr lang="nl-NL" sz="2000" b="1" i="1" dirty="0">
                <a:ea typeface="Times New Roman" panose="02020603050405020304" pitchFamily="18" charset="0"/>
                <a:cs typeface="Arial" panose="020B0604020202020204" pitchFamily="34" charset="0"/>
              </a:rPr>
              <a:t>verliezen</a:t>
            </a:r>
            <a:r>
              <a:rPr lang="nl-NL" sz="2000" dirty="0">
                <a:ea typeface="Times New Roman" panose="02020603050405020304" pitchFamily="18" charset="0"/>
                <a:cs typeface="Arial" panose="020B0604020202020204" pitchFamily="34" charset="0"/>
              </a:rPr>
              <a:t> in de eerste ronde. Maar eigenlijk is dat natuurlijk niet zo.</a:t>
            </a:r>
          </a:p>
          <a:p>
            <a:pPr mar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Hebben jullie ook een huisdier dat soms gek of vreemd doet?</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hoge ogen gooien</a:t>
            </a:r>
          </a:p>
        </p:txBody>
      </p:sp>
      <p:pic>
        <p:nvPicPr>
          <p:cNvPr id="3" name="Afbeelding 2" descr="Afbeelding met hart, Kleurrijkheid, roze, Valentijnsdag&#10;&#10;Automatisch gegenereerde beschrijving">
            <a:extLst>
              <a:ext uri="{FF2B5EF4-FFF2-40B4-BE49-F238E27FC236}">
                <a16:creationId xmlns:a16="http://schemas.microsoft.com/office/drawing/2014/main" id="{E9ECA6F0-6767-0BD1-AFCE-4FAC126006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9800" y="1556792"/>
            <a:ext cx="4924400" cy="492440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kwalificeren</a:t>
            </a:r>
          </a:p>
        </p:txBody>
      </p:sp>
      <p:pic>
        <p:nvPicPr>
          <p:cNvPr id="4" name="Afbeelding 3" descr="Afbeelding met paard, gras, buitenshuis, sport&#10;&#10;Automatisch gegenereerde beschrijving">
            <a:extLst>
              <a:ext uri="{FF2B5EF4-FFF2-40B4-BE49-F238E27FC236}">
                <a16:creationId xmlns:a16="http://schemas.microsoft.com/office/drawing/2014/main" id="{9E0B375E-971E-CC4F-80D2-D10B4640C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128" y="1772816"/>
            <a:ext cx="7419743" cy="439248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bijgeloof</a:t>
            </a:r>
          </a:p>
        </p:txBody>
      </p:sp>
      <p:pic>
        <p:nvPicPr>
          <p:cNvPr id="4" name="Afbeelding 3" descr="Afbeelding met persoon, Menselijk gezicht, glimlach, kleding&#10;&#10;Automatisch gegenereerde beschrijving">
            <a:extLst>
              <a:ext uri="{FF2B5EF4-FFF2-40B4-BE49-F238E27FC236}">
                <a16:creationId xmlns:a16="http://schemas.microsoft.com/office/drawing/2014/main" id="{CDAB7E89-EB38-6FB1-73F4-09C27718CF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54" y="1556792"/>
            <a:ext cx="7461691" cy="497694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90A481A-C8FA-7C56-DC67-CAC2735E9701}"/>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sneuvelen</a:t>
            </a:r>
          </a:p>
        </p:txBody>
      </p:sp>
      <p:pic>
        <p:nvPicPr>
          <p:cNvPr id="7" name="Afbeelding 6" descr="Afbeelding met persoon, kleding, buitenshuis, schoeisel&#10;&#10;Automatisch gegenereerde beschrijving">
            <a:extLst>
              <a:ext uri="{FF2B5EF4-FFF2-40B4-BE49-F238E27FC236}">
                <a16:creationId xmlns:a16="http://schemas.microsoft.com/office/drawing/2014/main" id="{879B447B-4637-73AA-E6A2-F38AC3388B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0666" y="1239959"/>
            <a:ext cx="3322668" cy="5350512"/>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overwinnen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sneuvelen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een gevecht of strijd sterker blijken te zijn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Hij heeft zijn tegenstander </a:t>
            </a:r>
            <a:r>
              <a:rPr lang="nl-NL" sz="2400" i="1" u="sng" dirty="0">
                <a:solidFill>
                  <a:srgbClr val="387038"/>
                </a:solidFill>
                <a:latin typeface="Century Gothic" panose="020B0502020202020204" pitchFamily="34" charset="0"/>
                <a:ea typeface="Calibri"/>
                <a:cs typeface="Times New Roman"/>
              </a:rPr>
              <a:t>overwonnen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verliezen, het niet halen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Hij </a:t>
            </a:r>
            <a:r>
              <a:rPr lang="nl-NL" sz="2400" i="1" u="sng" dirty="0">
                <a:solidFill>
                  <a:srgbClr val="387038"/>
                </a:solidFill>
                <a:effectLst/>
                <a:latin typeface="Century Gothic" panose="020B0502020202020204" pitchFamily="34" charset="0"/>
                <a:ea typeface="Calibri"/>
                <a:cs typeface="Times New Roman"/>
              </a:rPr>
              <a:t>sneuvelde</a:t>
            </a:r>
            <a:r>
              <a:rPr lang="nl-NL" sz="2400" i="1" dirty="0">
                <a:solidFill>
                  <a:srgbClr val="387038"/>
                </a:solidFill>
                <a:effectLst/>
                <a:latin typeface="Century Gothic" panose="020B0502020202020204" pitchFamily="34" charset="0"/>
                <a:ea typeface="Calibri"/>
                <a:cs typeface="Times New Roman"/>
              </a:rPr>
              <a:t> in de eerste ronde.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kleding, buitenshuis, schoeisel&#10;&#10;Automatisch gegenereerde beschrijving">
            <a:extLst>
              <a:ext uri="{FF2B5EF4-FFF2-40B4-BE49-F238E27FC236}">
                <a16:creationId xmlns:a16="http://schemas.microsoft.com/office/drawing/2014/main" id="{EEDEA91A-4729-94A8-A012-FF495625D9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0397" y="2348150"/>
            <a:ext cx="1745922" cy="2811469"/>
          </a:xfrm>
          <a:prstGeom prst="rect">
            <a:avLst/>
          </a:prstGeom>
        </p:spPr>
      </p:pic>
      <p:pic>
        <p:nvPicPr>
          <p:cNvPr id="4" name="Afbeelding 3" descr="Afbeelding met hemel, buitenshuis, persoon, Teugel&#10;&#10;Automatisch gegenereerde beschrijving">
            <a:extLst>
              <a:ext uri="{FF2B5EF4-FFF2-40B4-BE49-F238E27FC236}">
                <a16:creationId xmlns:a16="http://schemas.microsoft.com/office/drawing/2014/main" id="{CF4B4CF6-EA26-D6F5-599A-5349EF206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257" y="3050025"/>
            <a:ext cx="3526498" cy="2038316"/>
          </a:xfrm>
          <a:prstGeom prst="rect">
            <a:avLst/>
          </a:prstGeom>
        </p:spPr>
      </p:pic>
    </p:spTree>
    <p:extLst>
      <p:ext uri="{BB962C8B-B14F-4D97-AF65-F5344CB8AC3E}">
        <p14:creationId xmlns:p14="http://schemas.microsoft.com/office/powerpoint/2010/main" val="236527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83222" y="476671"/>
            <a:ext cx="4417859"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547664" y="476672"/>
            <a:ext cx="4688977"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fenomeen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23528" y="3389270"/>
            <a:ext cx="2904229" cy="11558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73683" y="3468731"/>
            <a:ext cx="322081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dieren die dieren aanmoedigen</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442043" y="3717032"/>
            <a:ext cx="2444750"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2854" y="3755899"/>
            <a:ext cx="267108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angst voor spinnen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62525" y="3717032"/>
            <a:ext cx="3051084"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34664" y="3430574"/>
            <a:ext cx="186427" cy="316352"/>
          </a:xfrm>
          <a:prstGeom prst="rect">
            <a:avLst/>
          </a:prstGeom>
        </p:spPr>
      </p:pic>
      <p:sp>
        <p:nvSpPr>
          <p:cNvPr id="13" name="Text Box 14"/>
          <p:cNvSpPr txBox="1"/>
          <p:nvPr/>
        </p:nvSpPr>
        <p:spPr>
          <a:xfrm>
            <a:off x="6228184" y="476672"/>
            <a:ext cx="2484294"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47925" y="549952"/>
            <a:ext cx="2464554" cy="754811"/>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nl-NL" sz="2800" dirty="0">
                <a:effectLst/>
                <a:latin typeface="Century Gothic" panose="020B0502020202020204" pitchFamily="34" charset="0"/>
                <a:ea typeface="Calibri"/>
                <a:cs typeface="Arial" panose="020B0604020202020204" pitchFamily="34" charset="0"/>
              </a:rPr>
              <a:t>= </a:t>
            </a:r>
            <a:r>
              <a:rPr lang="nl-NL" sz="2800" b="0" dirty="0">
                <a:latin typeface="Century Gothic" panose="020B0502020202020204" pitchFamily="34" charset="0"/>
                <a:cs typeface="Arial" panose="020B0604020202020204" pitchFamily="34" charset="0"/>
              </a:rPr>
              <a:t>het(natuur) verschijnsel</a:t>
            </a:r>
          </a:p>
          <a:p>
            <a:pPr>
              <a:spcAft>
                <a:spcPts val="800"/>
              </a:spcAft>
            </a:pPr>
            <a:endParaRPr lang="nl-NL" sz="11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924B20D4-1B42-4367-837D-4791A11685A4}"/>
              </a:ext>
            </a:extLst>
          </p:cNvPr>
          <p:cNvSpPr txBox="1">
            <a:spLocks noChangeArrowheads="1"/>
          </p:cNvSpPr>
          <p:nvPr/>
        </p:nvSpPr>
        <p:spPr bwMode="auto">
          <a:xfrm>
            <a:off x="5928512" y="3755899"/>
            <a:ext cx="307433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overstroming</a:t>
            </a:r>
            <a:endParaRPr lang="nl-NL" sz="3600" b="1" dirty="0">
              <a:effectLst/>
              <a:latin typeface="Century Gothic" panose="020B0502020202020204" pitchFamily="34" charset="0"/>
              <a:ea typeface="Calibri"/>
              <a:cs typeface="Times New Roman"/>
            </a:endParaRPr>
          </a:p>
        </p:txBody>
      </p:sp>
      <p:pic>
        <p:nvPicPr>
          <p:cNvPr id="4" name="Afbeelding 3" descr="Afbeelding met boom, buiten, auto&#10;&#10;Automatisch gegenereerde beschrijving">
            <a:extLst>
              <a:ext uri="{FF2B5EF4-FFF2-40B4-BE49-F238E27FC236}">
                <a16:creationId xmlns:a16="http://schemas.microsoft.com/office/drawing/2014/main" id="{DA46840C-4A3E-4FD8-8FAF-3AC72BF962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5377" y="4693033"/>
            <a:ext cx="2100602" cy="1180539"/>
          </a:xfrm>
          <a:prstGeom prst="rect">
            <a:avLst/>
          </a:prstGeom>
        </p:spPr>
      </p:pic>
      <p:pic>
        <p:nvPicPr>
          <p:cNvPr id="23" name="Afbeelding 22" descr="Afbeelding met speelgoed, pop&#10;&#10;Automatisch gegenereerde beschrijving">
            <a:extLst>
              <a:ext uri="{FF2B5EF4-FFF2-40B4-BE49-F238E27FC236}">
                <a16:creationId xmlns:a16="http://schemas.microsoft.com/office/drawing/2014/main" id="{84EB3BDF-AD3B-47C9-BB5D-116EAF56CB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1804" y="4689148"/>
            <a:ext cx="1196752" cy="1196752"/>
          </a:xfrm>
          <a:prstGeom prst="rect">
            <a:avLst/>
          </a:prstGeom>
        </p:spPr>
      </p:pic>
      <p:pic>
        <p:nvPicPr>
          <p:cNvPr id="2" name="Afbeelding 1">
            <a:extLst>
              <a:ext uri="{FF2B5EF4-FFF2-40B4-BE49-F238E27FC236}">
                <a16:creationId xmlns:a16="http://schemas.microsoft.com/office/drawing/2014/main" id="{6D0CBC81-AAF9-2A05-45E4-CD2F30CA35A0}"/>
              </a:ext>
            </a:extLst>
          </p:cNvPr>
          <p:cNvPicPr>
            <a:picLocks noChangeAspect="1"/>
          </p:cNvPicPr>
          <p:nvPr/>
        </p:nvPicPr>
        <p:blipFill>
          <a:blip r:embed="rId7"/>
          <a:stretch>
            <a:fillRect/>
          </a:stretch>
        </p:blipFill>
        <p:spPr>
          <a:xfrm>
            <a:off x="933099" y="4567526"/>
            <a:ext cx="1770523" cy="1445499"/>
          </a:xfrm>
          <a:prstGeom prst="rect">
            <a:avLst/>
          </a:prstGeom>
        </p:spPr>
      </p:pic>
    </p:spTree>
    <p:extLst>
      <p:ext uri="{BB962C8B-B14F-4D97-AF65-F5344CB8AC3E}">
        <p14:creationId xmlns:p14="http://schemas.microsoft.com/office/powerpoint/2010/main" val="326984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547664" y="476671"/>
            <a:ext cx="4417859"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239535" y="456083"/>
            <a:ext cx="4688977"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bijgeloof</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130392" y="3717033"/>
            <a:ext cx="3062900"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8349" y="3730005"/>
            <a:ext cx="3228337" cy="43012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een zwarte kat</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275856" y="3717032"/>
            <a:ext cx="2653358" cy="10988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87824" y="3725053"/>
            <a:ext cx="324422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een klavertje vier brengt geluk</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5975647" y="3717032"/>
            <a:ext cx="3037961" cy="85065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34664" y="3430574"/>
            <a:ext cx="186427" cy="316352"/>
          </a:xfrm>
          <a:prstGeom prst="rect">
            <a:avLst/>
          </a:prstGeom>
        </p:spPr>
      </p:pic>
      <p:sp>
        <p:nvSpPr>
          <p:cNvPr id="13" name="Text Box 14"/>
          <p:cNvSpPr txBox="1"/>
          <p:nvPr/>
        </p:nvSpPr>
        <p:spPr>
          <a:xfrm>
            <a:off x="5993937" y="476672"/>
            <a:ext cx="2718542" cy="15654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962525" y="549952"/>
            <a:ext cx="2749954" cy="75481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Arial" panose="020B0604020202020204" pitchFamily="34" charset="0"/>
              </a:rPr>
              <a:t>= </a:t>
            </a:r>
            <a:r>
              <a:rPr lang="nl-NL" sz="2400" b="0" dirty="0">
                <a:latin typeface="Century Gothic" panose="020B0502020202020204" pitchFamily="34" charset="0"/>
                <a:cs typeface="Arial" panose="020B0604020202020204" pitchFamily="34" charset="0"/>
              </a:rPr>
              <a:t>de onterechte overtuiging dat iets een bepaalde betekenis heeft</a:t>
            </a:r>
          </a:p>
          <a:p>
            <a:pPr>
              <a:lnSpc>
                <a:spcPct val="80000"/>
              </a:lnSpc>
              <a:spcAft>
                <a:spcPts val="800"/>
              </a:spcAft>
            </a:pPr>
            <a:endParaRPr lang="nl-NL" sz="11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924B20D4-1B42-4367-837D-4791A11685A4}"/>
              </a:ext>
            </a:extLst>
          </p:cNvPr>
          <p:cNvSpPr txBox="1">
            <a:spLocks noChangeArrowheads="1"/>
          </p:cNvSpPr>
          <p:nvPr/>
        </p:nvSpPr>
        <p:spPr bwMode="auto">
          <a:xfrm>
            <a:off x="5868144" y="3770048"/>
            <a:ext cx="324422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de gelukssokken</a:t>
            </a:r>
            <a:endParaRPr lang="nl-NL" sz="3200" b="1"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A7103479-DD35-79FF-73C1-E5A7773B9AA3}"/>
              </a:ext>
            </a:extLst>
          </p:cNvPr>
          <p:cNvSpPr txBox="1">
            <a:spLocks noChangeArrowheads="1"/>
          </p:cNvSpPr>
          <p:nvPr/>
        </p:nvSpPr>
        <p:spPr bwMode="auto">
          <a:xfrm>
            <a:off x="-28348" y="4137565"/>
            <a:ext cx="3244222" cy="43012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brengt ongeluk</a:t>
            </a:r>
            <a:endParaRPr lang="nl-NL" sz="3200" b="1" dirty="0">
              <a:effectLst/>
              <a:latin typeface="Century Gothic" panose="020B0502020202020204" pitchFamily="34" charset="0"/>
              <a:ea typeface="Calibri"/>
              <a:cs typeface="Times New Roman"/>
            </a:endParaRPr>
          </a:p>
        </p:txBody>
      </p:sp>
      <p:pic>
        <p:nvPicPr>
          <p:cNvPr id="12" name="Afbeelding 11" descr="Afbeelding met huiskat, zoogdier, Kleine tot middelgrote katten, kat&#10;&#10;Automatisch gegenereerde beschrijving">
            <a:extLst>
              <a:ext uri="{FF2B5EF4-FFF2-40B4-BE49-F238E27FC236}">
                <a16:creationId xmlns:a16="http://schemas.microsoft.com/office/drawing/2014/main" id="{AF3F5370-6E9E-3E1D-C85E-8EB27C4640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664" y="4618819"/>
            <a:ext cx="1524000" cy="1353312"/>
          </a:xfrm>
          <a:prstGeom prst="rect">
            <a:avLst/>
          </a:prstGeom>
        </p:spPr>
      </p:pic>
      <p:pic>
        <p:nvPicPr>
          <p:cNvPr id="18" name="Afbeelding 17" descr="Afbeelding met Klaver, klaver, blad&#10;&#10;Automatisch gegenereerde beschrijving">
            <a:extLst>
              <a:ext uri="{FF2B5EF4-FFF2-40B4-BE49-F238E27FC236}">
                <a16:creationId xmlns:a16="http://schemas.microsoft.com/office/drawing/2014/main" id="{ED9DA293-BA85-1EBD-0062-5FA680D02F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8453" y="4910280"/>
            <a:ext cx="1668245" cy="1111051"/>
          </a:xfrm>
          <a:prstGeom prst="rect">
            <a:avLst/>
          </a:prstGeom>
        </p:spPr>
      </p:pic>
      <p:pic>
        <p:nvPicPr>
          <p:cNvPr id="3" name="Afbeelding 2" descr="Afbeelding met persoon, Menselijk gezicht, glimlach, kleding&#10;&#10;Automatisch gegenereerde beschrijving">
            <a:extLst>
              <a:ext uri="{FF2B5EF4-FFF2-40B4-BE49-F238E27FC236}">
                <a16:creationId xmlns:a16="http://schemas.microsoft.com/office/drawing/2014/main" id="{AF807786-D0C3-5A93-A924-9C1CC96490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1232" y="4638759"/>
            <a:ext cx="2032263" cy="1355519"/>
          </a:xfrm>
          <a:prstGeom prst="rect">
            <a:avLst/>
          </a:prstGeom>
        </p:spPr>
      </p:pic>
    </p:spTree>
    <p:extLst>
      <p:ext uri="{BB962C8B-B14F-4D97-AF65-F5344CB8AC3E}">
        <p14:creationId xmlns:p14="http://schemas.microsoft.com/office/powerpoint/2010/main" val="405501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8830" y="4180134"/>
            <a:ext cx="3039183" cy="11016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211277"/>
            <a:ext cx="2850773" cy="9378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45079" y="4330528"/>
            <a:ext cx="346700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2800" b="1" dirty="0">
                <a:effectLst/>
                <a:latin typeface="Century Gothic" panose="020B0502020202020204" pitchFamily="34" charset="0"/>
                <a:ea typeface="Calibri"/>
                <a:cs typeface="Times New Roman"/>
              </a:rPr>
              <a:t>de verwachtingen zijn hooggespannen</a:t>
            </a:r>
            <a:endParaRPr lang="nl-NL" sz="700" b="1" dirty="0">
              <a:effectLst/>
              <a:latin typeface="Century Gothic" panose="020B0502020202020204" pitchFamily="34" charset="0"/>
              <a:ea typeface="Calibri"/>
              <a:cs typeface="Times New Roman"/>
            </a:endParaRPr>
          </a:p>
        </p:txBody>
      </p:sp>
      <p:sp>
        <p:nvSpPr>
          <p:cNvPr id="10" name="Text Box 14"/>
          <p:cNvSpPr txBox="1"/>
          <p:nvPr/>
        </p:nvSpPr>
        <p:spPr>
          <a:xfrm>
            <a:off x="5935988" y="325820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z</a:t>
            </a:r>
            <a:r>
              <a:rPr lang="nl-NL" sz="3600" b="1" dirty="0">
                <a:effectLst/>
                <a:latin typeface="Century Gothic" panose="020B0502020202020204" pitchFamily="34" charset="0"/>
                <a:ea typeface="Calibri"/>
                <a:cs typeface="Times New Roman"/>
              </a:rPr>
              <a:t>ich kwalificeren</a:t>
            </a:r>
            <a:endParaRPr lang="nl-NL" sz="900" b="1" dirty="0">
              <a:effectLst/>
              <a:latin typeface="Century Gothic" panose="020B0502020202020204" pitchFamily="34" charset="0"/>
              <a:ea typeface="Calibri"/>
              <a:cs typeface="Times New Roman"/>
            </a:endParaRPr>
          </a:p>
        </p:txBody>
      </p:sp>
      <p:sp>
        <p:nvSpPr>
          <p:cNvPr id="11" name="Text Box 14"/>
          <p:cNvSpPr txBox="1"/>
          <p:nvPr/>
        </p:nvSpPr>
        <p:spPr>
          <a:xfrm>
            <a:off x="402842" y="407823"/>
            <a:ext cx="798558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effectLst/>
                <a:latin typeface="Century Gothic" panose="020B0502020202020204" pitchFamily="34" charset="0"/>
                <a:ea typeface="Calibri"/>
                <a:cs typeface="Times New Roman"/>
              </a:rPr>
              <a:t>De verwachtingen voor waren hooggespannen</a:t>
            </a:r>
            <a:r>
              <a:rPr lang="nl-NL" sz="2000" i="1" dirty="0">
                <a:solidFill>
                  <a:srgbClr val="387038"/>
                </a:solidFill>
                <a:effectLst/>
                <a:latin typeface="Century Gothic" panose="020B0502020202020204" pitchFamily="34" charset="0"/>
                <a:ea typeface="Calibri"/>
                <a:cs typeface="Times New Roman"/>
              </a:rPr>
              <a:t>. Het paard en zijn jockey </a:t>
            </a:r>
            <a:r>
              <a:rPr lang="nl-NL" sz="2000" i="1" u="sng" dirty="0">
                <a:solidFill>
                  <a:srgbClr val="387038"/>
                </a:solidFill>
                <a:effectLst/>
                <a:latin typeface="Century Gothic" panose="020B0502020202020204" pitchFamily="34" charset="0"/>
                <a:ea typeface="Calibri"/>
                <a:cs typeface="Times New Roman"/>
              </a:rPr>
              <a:t>gooiden hoge ogen</a:t>
            </a:r>
            <a:r>
              <a:rPr lang="nl-NL" sz="2000" i="1" dirty="0">
                <a:solidFill>
                  <a:srgbClr val="387038"/>
                </a:solidFill>
                <a:effectLst/>
                <a:latin typeface="Century Gothic" panose="020B0502020202020204" pitchFamily="34" charset="0"/>
                <a:ea typeface="Calibri"/>
                <a:cs typeface="Times New Roman"/>
              </a:rPr>
              <a:t> en uiteindelijk konden zij </a:t>
            </a:r>
            <a:r>
              <a:rPr lang="nl-NL" sz="2000" i="1" u="sng" dirty="0">
                <a:solidFill>
                  <a:srgbClr val="387038"/>
                </a:solidFill>
                <a:effectLst/>
                <a:latin typeface="Century Gothic" panose="020B0502020202020204" pitchFamily="34" charset="0"/>
                <a:ea typeface="Calibri"/>
                <a:cs typeface="Times New Roman"/>
              </a:rPr>
              <a:t>zich</a:t>
            </a:r>
            <a:r>
              <a:rPr lang="nl-NL" sz="2000" i="1" dirty="0">
                <a:solidFill>
                  <a:srgbClr val="387038"/>
                </a:solidFill>
                <a:effectLst/>
                <a:latin typeface="Century Gothic" panose="020B0502020202020204" pitchFamily="34" charset="0"/>
                <a:ea typeface="Calibri"/>
                <a:cs typeface="Times New Roman"/>
              </a:rPr>
              <a:t> </a:t>
            </a:r>
            <a:r>
              <a:rPr lang="nl-NL" sz="2000" i="1" dirty="0">
                <a:solidFill>
                  <a:srgbClr val="387038"/>
                </a:solidFill>
                <a:latin typeface="Century Gothic" panose="020B0502020202020204" pitchFamily="34" charset="0"/>
                <a:ea typeface="Calibri"/>
                <a:cs typeface="Times New Roman"/>
              </a:rPr>
              <a:t>voor</a:t>
            </a:r>
            <a:r>
              <a:rPr lang="nl-NL" sz="2000" i="1" dirty="0">
                <a:solidFill>
                  <a:srgbClr val="387038"/>
                </a:solidFill>
                <a:effectLst/>
                <a:latin typeface="Century Gothic" panose="020B0502020202020204" pitchFamily="34" charset="0"/>
                <a:ea typeface="Calibri"/>
                <a:cs typeface="Times New Roman"/>
              </a:rPr>
              <a:t> de finale </a:t>
            </a:r>
            <a:r>
              <a:rPr lang="nl-NL" sz="2000" i="1" u="sng" dirty="0">
                <a:solidFill>
                  <a:srgbClr val="387038"/>
                </a:solidFill>
                <a:effectLst/>
                <a:latin typeface="Century Gothic" panose="020B0502020202020204" pitchFamily="34" charset="0"/>
                <a:ea typeface="Calibri"/>
                <a:cs typeface="Times New Roman"/>
              </a:rPr>
              <a:t>kwalificeren</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164045" y="5440480"/>
            <a:ext cx="2847150" cy="13640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164045" y="5420521"/>
            <a:ext cx="2847150" cy="97237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 wordt veel van iets of iemand verwacht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59290" y="4309312"/>
            <a:ext cx="2733190" cy="1131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159356" y="4309312"/>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laten zien dat je geschikt bent</a:t>
            </a:r>
            <a:endParaRPr lang="nl-NL" sz="1100" dirty="0">
              <a:effectLst/>
              <a:latin typeface="Century Gothic" panose="020B0502020202020204" pitchFamily="34" charset="0"/>
              <a:ea typeface="Calibri"/>
              <a:cs typeface="Times New Roman"/>
            </a:endParaRPr>
          </a:p>
        </p:txBody>
      </p:sp>
      <p:sp>
        <p:nvSpPr>
          <p:cNvPr id="6" name="Text Box 14">
            <a:extLst>
              <a:ext uri="{FF2B5EF4-FFF2-40B4-BE49-F238E27FC236}">
                <a16:creationId xmlns:a16="http://schemas.microsoft.com/office/drawing/2014/main" id="{0754DF2D-75E2-DF44-2FAF-3A43D33379EC}"/>
              </a:ext>
            </a:extLst>
          </p:cNvPr>
          <p:cNvSpPr txBox="1"/>
          <p:nvPr/>
        </p:nvSpPr>
        <p:spPr>
          <a:xfrm>
            <a:off x="3232346" y="3736700"/>
            <a:ext cx="2850773" cy="9378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D4176812-F786-4995-A26E-E30457686DE1}"/>
              </a:ext>
            </a:extLst>
          </p:cNvPr>
          <p:cNvSpPr txBox="1"/>
          <p:nvPr/>
        </p:nvSpPr>
        <p:spPr>
          <a:xfrm>
            <a:off x="3123053" y="381224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hoge ogen</a:t>
            </a:r>
            <a:r>
              <a:rPr lang="nl-NL" sz="3600" b="1" dirty="0">
                <a:effectLst/>
                <a:latin typeface="Century Gothic" panose="020B0502020202020204" pitchFamily="34" charset="0"/>
                <a:ea typeface="Calibri"/>
                <a:cs typeface="Times New Roman"/>
              </a:rPr>
              <a:t> gooien</a:t>
            </a:r>
            <a:endParaRPr lang="nl-NL" sz="900" b="1" dirty="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09C477CF-FFF6-1190-D698-A41538BAEE9D}"/>
              </a:ext>
            </a:extLst>
          </p:cNvPr>
          <p:cNvSpPr txBox="1"/>
          <p:nvPr/>
        </p:nvSpPr>
        <p:spPr>
          <a:xfrm>
            <a:off x="3262781" y="4893880"/>
            <a:ext cx="2847150" cy="10501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CD604AB8-C84B-4ED1-E59D-7F7D19140510}"/>
              </a:ext>
            </a:extLst>
          </p:cNvPr>
          <p:cNvSpPr txBox="1">
            <a:spLocks noChangeArrowheads="1"/>
          </p:cNvSpPr>
          <p:nvPr/>
        </p:nvSpPr>
        <p:spPr bwMode="auto">
          <a:xfrm>
            <a:off x="3335330" y="4880757"/>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een goede kans maken </a:t>
            </a:r>
            <a:r>
              <a:rPr lang="nl-NL" sz="2800" dirty="0">
                <a:latin typeface="Century Gothic" panose="020B0502020202020204" pitchFamily="34" charset="0"/>
                <a:ea typeface="Calibri"/>
                <a:cs typeface="Times New Roman"/>
              </a:rPr>
              <a:t>op iets</a:t>
            </a:r>
            <a:endParaRPr lang="nl-NL" sz="1100" dirty="0">
              <a:effectLst/>
              <a:latin typeface="Century Gothic" panose="020B0502020202020204" pitchFamily="34" charset="0"/>
              <a:ea typeface="Calibri"/>
              <a:cs typeface="Times New Roman"/>
            </a:endParaRPr>
          </a:p>
        </p:txBody>
      </p:sp>
      <p:pic>
        <p:nvPicPr>
          <p:cNvPr id="15" name="Afbeelding 14">
            <a:extLst>
              <a:ext uri="{FF2B5EF4-FFF2-40B4-BE49-F238E27FC236}">
                <a16:creationId xmlns:a16="http://schemas.microsoft.com/office/drawing/2014/main" id="{CB00C36B-02DF-779B-B2EB-A750C4D7135A}"/>
              </a:ext>
            </a:extLst>
          </p:cNvPr>
          <p:cNvPicPr>
            <a:picLocks noChangeAspect="1"/>
          </p:cNvPicPr>
          <p:nvPr/>
        </p:nvPicPr>
        <p:blipFill rotWithShape="1">
          <a:blip r:embed="rId4"/>
          <a:srcRect t="22681" b="27197"/>
          <a:stretch/>
        </p:blipFill>
        <p:spPr>
          <a:xfrm>
            <a:off x="478805" y="1998899"/>
            <a:ext cx="2383992" cy="2105691"/>
          </a:xfrm>
          <a:prstGeom prst="rect">
            <a:avLst/>
          </a:prstGeom>
        </p:spPr>
      </p:pic>
      <p:pic>
        <p:nvPicPr>
          <p:cNvPr id="21" name="Afbeelding 20" descr="Afbeelding met hemel, paard, persoon, buitenshuis&#10;&#10;Automatisch gegenereerde beschrijving">
            <a:extLst>
              <a:ext uri="{FF2B5EF4-FFF2-40B4-BE49-F238E27FC236}">
                <a16:creationId xmlns:a16="http://schemas.microsoft.com/office/drawing/2014/main" id="{E58787CC-1DB3-23AC-2C26-E6D3E7ECD6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019" y="1579781"/>
            <a:ext cx="2063528" cy="2063528"/>
          </a:xfrm>
          <a:prstGeom prst="rect">
            <a:avLst/>
          </a:prstGeom>
        </p:spPr>
      </p:pic>
      <p:pic>
        <p:nvPicPr>
          <p:cNvPr id="22" name="Afbeelding 21" descr="Afbeelding met hemel, buitenshuis, persoon, Teugel&#10;&#10;Automatisch gegenereerde beschrijving">
            <a:extLst>
              <a:ext uri="{FF2B5EF4-FFF2-40B4-BE49-F238E27FC236}">
                <a16:creationId xmlns:a16="http://schemas.microsoft.com/office/drawing/2014/main" id="{01611EDD-4F54-4EBA-28D7-69A676E49D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4384" y="1638764"/>
            <a:ext cx="2616579" cy="1512383"/>
          </a:xfrm>
          <a:prstGeom prst="rect">
            <a:avLst/>
          </a:prstGeom>
        </p:spPr>
      </p:pic>
    </p:spTree>
    <p:extLst>
      <p:ext uri="{BB962C8B-B14F-4D97-AF65-F5344CB8AC3E}">
        <p14:creationId xmlns:p14="http://schemas.microsoft.com/office/powerpoint/2010/main" val="112950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57" y="200751"/>
            <a:ext cx="8933631"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35695" y="2888940"/>
            <a:ext cx="4797869"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7" name="Text Box 14"/>
          <p:cNvSpPr txBox="1"/>
          <p:nvPr/>
        </p:nvSpPr>
        <p:spPr>
          <a:xfrm>
            <a:off x="789929" y="2777518"/>
            <a:ext cx="6696744" cy="8640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7200" b="1" dirty="0">
                <a:solidFill>
                  <a:prstClr val="black"/>
                </a:solidFill>
                <a:latin typeface="Century Gothic" panose="020B0502020202020204" pitchFamily="34" charset="0"/>
                <a:ea typeface="Calibri"/>
                <a:cs typeface="Times New Roman"/>
              </a:rPr>
              <a:t>de animo</a:t>
            </a:r>
            <a:endParaRPr lang="nl-NL" sz="1100" dirty="0">
              <a:solidFill>
                <a:prstClr val="black"/>
              </a:solidFill>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051720" y="4045460"/>
            <a:ext cx="1584176" cy="12329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1149" y="1432346"/>
            <a:ext cx="1134871" cy="14565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4006558"/>
            <a:ext cx="747673" cy="1166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711149" y="5172615"/>
            <a:ext cx="3965308" cy="8486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2" name="Text Box 14"/>
          <p:cNvSpPr txBox="1"/>
          <p:nvPr/>
        </p:nvSpPr>
        <p:spPr>
          <a:xfrm>
            <a:off x="4711149" y="5126345"/>
            <a:ext cx="39653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solidFill>
                  <a:prstClr val="black"/>
                </a:solidFill>
                <a:latin typeface="Century Gothic" panose="020B0502020202020204" pitchFamily="34" charset="0"/>
                <a:ea typeface="Calibri"/>
                <a:cs typeface="Times New Roman"/>
              </a:rPr>
              <a:t>een voetbalwedstrijd bezoeken</a:t>
            </a:r>
            <a:endParaRPr lang="nl-NL" sz="900" dirty="0">
              <a:solidFill>
                <a:prstClr val="black"/>
              </a:solidFill>
              <a:latin typeface="Century Gothic" panose="020B0502020202020204" pitchFamily="34" charset="0"/>
              <a:ea typeface="Calibri"/>
              <a:cs typeface="Times New Roman"/>
            </a:endParaRPr>
          </a:p>
        </p:txBody>
      </p:sp>
      <p:sp>
        <p:nvSpPr>
          <p:cNvPr id="13" name="Text Box 14"/>
          <p:cNvSpPr txBox="1"/>
          <p:nvPr/>
        </p:nvSpPr>
        <p:spPr>
          <a:xfrm>
            <a:off x="4752021" y="973993"/>
            <a:ext cx="3004620" cy="6065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4" name="Text Box 14"/>
          <p:cNvSpPr txBox="1"/>
          <p:nvPr/>
        </p:nvSpPr>
        <p:spPr>
          <a:xfrm>
            <a:off x="4688836" y="944147"/>
            <a:ext cx="313098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wandelen</a:t>
            </a:r>
            <a:endParaRPr lang="nl-NL" sz="2800" dirty="0">
              <a:solidFill>
                <a:prstClr val="black"/>
              </a:solidFill>
              <a:latin typeface="Century Gothic" panose="020B0502020202020204" pitchFamily="34" charset="0"/>
              <a:ea typeface="Calibri"/>
              <a:cs typeface="Times New Roman"/>
            </a:endParaRPr>
          </a:p>
        </p:txBody>
      </p:sp>
      <p:sp>
        <p:nvSpPr>
          <p:cNvPr id="15" name="Text Box 14"/>
          <p:cNvSpPr txBox="1"/>
          <p:nvPr/>
        </p:nvSpPr>
        <p:spPr>
          <a:xfrm>
            <a:off x="611560" y="5278451"/>
            <a:ext cx="3281079"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6" name="Text Box 14"/>
          <p:cNvSpPr txBox="1"/>
          <p:nvPr/>
        </p:nvSpPr>
        <p:spPr>
          <a:xfrm>
            <a:off x="323528" y="5157192"/>
            <a:ext cx="3740038" cy="52746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 </a:t>
            </a:r>
            <a:r>
              <a:rPr lang="nl-NL" sz="2800" dirty="0">
                <a:solidFill>
                  <a:prstClr val="black"/>
                </a:solidFill>
                <a:latin typeface="Century Gothic" panose="020B0502020202020204" pitchFamily="34" charset="0"/>
                <a:ea typeface="Calibri"/>
                <a:cs typeface="Times New Roman"/>
              </a:rPr>
              <a:t>naar de Efteling</a:t>
            </a:r>
            <a:endParaRPr lang="nl-NL" sz="900" dirty="0">
              <a:solidFill>
                <a:prstClr val="black"/>
              </a:solidFill>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555776" y="3933056"/>
            <a:ext cx="4280730" cy="5132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prstClr val="black"/>
                </a:solidFill>
                <a:latin typeface="Century Gothic" panose="020B0502020202020204" pitchFamily="34" charset="0"/>
                <a:ea typeface="Calibri"/>
                <a:cs typeface="Times New Roman"/>
              </a:rPr>
              <a:t> </a:t>
            </a:r>
            <a:endParaRPr lang="nl-NL" sz="1100">
              <a:solidFill>
                <a:prstClr val="black"/>
              </a:solidFill>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55776" y="3975711"/>
            <a:ext cx="4797869"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solidFill>
                  <a:prstClr val="black"/>
                </a:solidFill>
                <a:latin typeface="Century Gothic" panose="020B0502020202020204" pitchFamily="34" charset="0"/>
                <a:ea typeface="Calibri"/>
                <a:cs typeface="Times New Roman"/>
              </a:rPr>
              <a:t>= de zin om iets te doen</a:t>
            </a:r>
            <a:endParaRPr lang="nl-NL" sz="1100" dirty="0">
              <a:solidFill>
                <a:prstClr val="black"/>
              </a:solidFill>
              <a:latin typeface="Century Gothic" panose="020B0502020202020204" pitchFamily="34" charset="0"/>
              <a:ea typeface="Calibri"/>
              <a:cs typeface="Times New Roman"/>
            </a:endParaRPr>
          </a:p>
        </p:txBody>
      </p:sp>
      <p:pic>
        <p:nvPicPr>
          <p:cNvPr id="1026" name="Picture 2" descr="C:\Users\vrielinf\Downloads\shutterstock_27203325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3" y="4121034"/>
            <a:ext cx="176993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rielinf\Downloads\shutterstock_176906216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05498" y="4058246"/>
            <a:ext cx="1598950" cy="1068099"/>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Afbeelding met Deurkruk, overdekt, muur, speelgoed&#10;&#10;Automatisch gegenereerde beschrijving">
            <a:extLst>
              <a:ext uri="{FF2B5EF4-FFF2-40B4-BE49-F238E27FC236}">
                <a16:creationId xmlns:a16="http://schemas.microsoft.com/office/drawing/2014/main" id="{3D47BCD0-BAEF-DAD3-4005-4E7584A83E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806" y="718137"/>
            <a:ext cx="3095884" cy="2064954"/>
          </a:xfrm>
          <a:prstGeom prst="rect">
            <a:avLst/>
          </a:prstGeom>
        </p:spPr>
      </p:pic>
    </p:spTree>
    <p:extLst>
      <p:ext uri="{BB962C8B-B14F-4D97-AF65-F5344CB8AC3E}">
        <p14:creationId xmlns:p14="http://schemas.microsoft.com/office/powerpoint/2010/main" val="322206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24 </a:t>
            </a:r>
            <a:r>
              <a:rPr lang="nl-NL">
                <a:solidFill>
                  <a:srgbClr val="C00000"/>
                </a:solidFill>
                <a:latin typeface="Century Gothic" panose="020B0502020202020204" pitchFamily="34" charset="0"/>
              </a:rPr>
              <a:t>– 11 juni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57" y="154452"/>
            <a:ext cx="8933631"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03648" y="2900961"/>
            <a:ext cx="6158335"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7" name="Text Box 14"/>
          <p:cNvSpPr txBox="1"/>
          <p:nvPr/>
        </p:nvSpPr>
        <p:spPr>
          <a:xfrm>
            <a:off x="755576" y="2852936"/>
            <a:ext cx="7488832" cy="8640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solidFill>
                  <a:prstClr val="black"/>
                </a:solidFill>
                <a:latin typeface="Century Gothic" panose="020B0502020202020204" pitchFamily="34" charset="0"/>
                <a:ea typeface="Calibri"/>
                <a:cs typeface="Times New Roman"/>
              </a:rPr>
              <a:t>doorslaggevend</a:t>
            </a:r>
            <a:endParaRPr lang="nl-NL" sz="1100" dirty="0">
              <a:solidFill>
                <a:prstClr val="black"/>
              </a:solidFill>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625995" y="4045460"/>
            <a:ext cx="1009901" cy="1503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1149" y="1432346"/>
            <a:ext cx="1134871" cy="14565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4006558"/>
            <a:ext cx="822531" cy="1371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36681" y="5362863"/>
            <a:ext cx="3163711" cy="658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2" name="Text Box 14"/>
          <p:cNvSpPr txBox="1"/>
          <p:nvPr/>
        </p:nvSpPr>
        <p:spPr>
          <a:xfrm>
            <a:off x="4586159" y="5377647"/>
            <a:ext cx="39653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het argument</a:t>
            </a:r>
          </a:p>
        </p:txBody>
      </p:sp>
      <p:sp>
        <p:nvSpPr>
          <p:cNvPr id="13" name="Text Box 14"/>
          <p:cNvSpPr txBox="1"/>
          <p:nvPr/>
        </p:nvSpPr>
        <p:spPr>
          <a:xfrm>
            <a:off x="4415867" y="1123922"/>
            <a:ext cx="3456384" cy="6065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4" name="Text Box 14"/>
          <p:cNvSpPr txBox="1"/>
          <p:nvPr/>
        </p:nvSpPr>
        <p:spPr>
          <a:xfrm>
            <a:off x="4415867" y="1108761"/>
            <a:ext cx="3528392" cy="4317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de voorkeur</a:t>
            </a:r>
            <a:endParaRPr lang="nl-NL" sz="3600" i="1" dirty="0">
              <a:solidFill>
                <a:prstClr val="black"/>
              </a:solidFill>
              <a:latin typeface="Century Gothic" panose="020B0502020202020204" pitchFamily="34" charset="0"/>
              <a:ea typeface="Calibri"/>
              <a:cs typeface="Times New Roman"/>
            </a:endParaRPr>
          </a:p>
          <a:p>
            <a:pPr algn="ctr">
              <a:lnSpc>
                <a:spcPct val="107000"/>
              </a:lnSpc>
              <a:spcAft>
                <a:spcPts val="800"/>
              </a:spcAft>
            </a:pPr>
            <a:endParaRPr lang="nl-NL" sz="2800" dirty="0">
              <a:solidFill>
                <a:prstClr val="black"/>
              </a:solidFill>
              <a:latin typeface="Century Gothic" panose="020B0502020202020204" pitchFamily="34" charset="0"/>
              <a:ea typeface="Calibri"/>
              <a:cs typeface="Times New Roman"/>
            </a:endParaRPr>
          </a:p>
        </p:txBody>
      </p:sp>
      <p:sp>
        <p:nvSpPr>
          <p:cNvPr id="15" name="Text Box 14"/>
          <p:cNvSpPr txBox="1"/>
          <p:nvPr/>
        </p:nvSpPr>
        <p:spPr>
          <a:xfrm>
            <a:off x="1187625" y="5522260"/>
            <a:ext cx="2592288" cy="5598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6" name="Text Box 14"/>
          <p:cNvSpPr txBox="1"/>
          <p:nvPr/>
        </p:nvSpPr>
        <p:spPr>
          <a:xfrm>
            <a:off x="564801" y="5467741"/>
            <a:ext cx="3740038" cy="52746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de opties</a:t>
            </a:r>
            <a:endParaRPr lang="nl-NL" sz="1050" dirty="0">
              <a:solidFill>
                <a:prstClr val="black"/>
              </a:solidFill>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555776" y="3933056"/>
            <a:ext cx="2968149" cy="5132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prstClr val="black"/>
                </a:solidFill>
                <a:latin typeface="Century Gothic" panose="020B0502020202020204" pitchFamily="34" charset="0"/>
                <a:ea typeface="Calibri"/>
                <a:cs typeface="Times New Roman"/>
              </a:rPr>
              <a:t> </a:t>
            </a:r>
            <a:endParaRPr lang="nl-NL" sz="1100">
              <a:solidFill>
                <a:prstClr val="black"/>
              </a:solidFill>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11877" y="3914340"/>
            <a:ext cx="4797869" cy="25664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solidFill>
                  <a:prstClr val="black"/>
                </a:solidFill>
                <a:latin typeface="Century Gothic" panose="020B0502020202020204" pitchFamily="34" charset="0"/>
                <a:ea typeface="Calibri"/>
                <a:cs typeface="Times New Roman"/>
              </a:rPr>
              <a:t>= beslissend</a:t>
            </a:r>
            <a:endParaRPr lang="nl-NL" sz="1200" dirty="0">
              <a:solidFill>
                <a:prstClr val="black"/>
              </a:solidFill>
              <a:latin typeface="Century Gothic" panose="020B0502020202020204" pitchFamily="34" charset="0"/>
              <a:ea typeface="Calibri"/>
              <a:cs typeface="Times New Roman"/>
            </a:endParaRPr>
          </a:p>
        </p:txBody>
      </p:sp>
      <p:pic>
        <p:nvPicPr>
          <p:cNvPr id="2" name="Afbeelding 1" descr="Afbeelding met buitenshuis, gras, Teugel, hoofdstel&#10;&#10;Automatisch gegenereerde beschrijving">
            <a:extLst>
              <a:ext uri="{FF2B5EF4-FFF2-40B4-BE49-F238E27FC236}">
                <a16:creationId xmlns:a16="http://schemas.microsoft.com/office/drawing/2014/main" id="{C6636522-D07F-D042-B0F3-B18B7C5AC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786" y="701269"/>
            <a:ext cx="3077980" cy="2053013"/>
          </a:xfrm>
          <a:prstGeom prst="rect">
            <a:avLst/>
          </a:prstGeom>
        </p:spPr>
      </p:pic>
      <p:sp>
        <p:nvSpPr>
          <p:cNvPr id="3" name="Tekstballon: rechthoek met afgeronde hoeken 2">
            <a:extLst>
              <a:ext uri="{FF2B5EF4-FFF2-40B4-BE49-F238E27FC236}">
                <a16:creationId xmlns:a16="http://schemas.microsoft.com/office/drawing/2014/main" id="{D447A905-D291-9C1C-D4D9-2578F28883D5}"/>
              </a:ext>
            </a:extLst>
          </p:cNvPr>
          <p:cNvSpPr/>
          <p:nvPr/>
        </p:nvSpPr>
        <p:spPr>
          <a:xfrm>
            <a:off x="6180063" y="4196461"/>
            <a:ext cx="2283399" cy="936104"/>
          </a:xfrm>
          <a:prstGeom prst="wedgeRoundRectCallout">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3600" dirty="0">
                <a:solidFill>
                  <a:srgbClr val="FFC000"/>
                </a:solidFill>
              </a:rPr>
              <a:t>omdat…</a:t>
            </a:r>
          </a:p>
        </p:txBody>
      </p:sp>
      <p:pic>
        <p:nvPicPr>
          <p:cNvPr id="6" name="Afbeelding 5" descr="Afbeelding met kleding, ballon, tekenfilm&#10;&#10;Automatisch gegenereerde beschrijving">
            <a:extLst>
              <a:ext uri="{FF2B5EF4-FFF2-40B4-BE49-F238E27FC236}">
                <a16:creationId xmlns:a16="http://schemas.microsoft.com/office/drawing/2014/main" id="{2B49B274-F393-70AC-62BD-023961792D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8410" y="4064445"/>
            <a:ext cx="1805454" cy="1397185"/>
          </a:xfrm>
          <a:prstGeom prst="rect">
            <a:avLst/>
          </a:prstGeom>
        </p:spPr>
      </p:pic>
    </p:spTree>
    <p:extLst>
      <p:ext uri="{BB962C8B-B14F-4D97-AF65-F5344CB8AC3E}">
        <p14:creationId xmlns:p14="http://schemas.microsoft.com/office/powerpoint/2010/main" val="197646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07" y="343798"/>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977161" y="4428963"/>
            <a:ext cx="2979215" cy="5430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4281983" y="4348146"/>
            <a:ext cx="4466939" cy="71458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verenigen</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flipH="1">
            <a:off x="4888644" y="1511184"/>
            <a:ext cx="1389957" cy="106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3251112" y="3484687"/>
            <a:ext cx="2413950" cy="9442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754116" y="2579167"/>
            <a:ext cx="4528246" cy="7347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742218" y="2573616"/>
            <a:ext cx="4540144" cy="48031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saamhorigheid</a:t>
            </a:r>
            <a:endParaRPr lang="nl-NL" sz="1050" b="1" dirty="0">
              <a:effectLst/>
              <a:latin typeface="Century Gothic" panose="020B0502020202020204" pitchFamily="34" charset="0"/>
              <a:ea typeface="Calibri"/>
              <a:cs typeface="Times New Roman"/>
            </a:endParaRPr>
          </a:p>
        </p:txBody>
      </p:sp>
      <p:sp>
        <p:nvSpPr>
          <p:cNvPr id="13" name="Text Box 14"/>
          <p:cNvSpPr txBox="1"/>
          <p:nvPr/>
        </p:nvSpPr>
        <p:spPr>
          <a:xfrm>
            <a:off x="5565057" y="110031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565057" y="1081941"/>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respect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28004" y="3276519"/>
            <a:ext cx="5237058" cy="8521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94193" y="3271020"/>
            <a:ext cx="5359651" cy="25264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gevoel dat je bij elkaar hoort, de verbondenheid</a:t>
            </a:r>
            <a:endParaRPr lang="nl-NL" sz="110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id="{09BB1BD7-3C7F-CAEC-DBEB-16FD32050EB3}"/>
              </a:ext>
            </a:extLst>
          </p:cNvPr>
          <p:cNvSpPr txBox="1"/>
          <p:nvPr/>
        </p:nvSpPr>
        <p:spPr>
          <a:xfrm>
            <a:off x="4952739" y="4972000"/>
            <a:ext cx="3796183" cy="8294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621A6946-9685-20C4-F14F-EF8CF0D1AD18}"/>
              </a:ext>
            </a:extLst>
          </p:cNvPr>
          <p:cNvSpPr txBox="1">
            <a:spLocks noChangeArrowheads="1"/>
          </p:cNvSpPr>
          <p:nvPr/>
        </p:nvSpPr>
        <p:spPr bwMode="auto">
          <a:xfrm>
            <a:off x="5041292" y="4979316"/>
            <a:ext cx="5359651" cy="25264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bij elkaar brengen, verbinden</a:t>
            </a:r>
            <a:endParaRPr lang="nl-NL" sz="1100" dirty="0">
              <a:effectLst/>
              <a:latin typeface="Century Gothic" panose="020B0502020202020204" pitchFamily="34" charset="0"/>
              <a:ea typeface="Calibri"/>
              <a:cs typeface="Times New Roman"/>
            </a:endParaRPr>
          </a:p>
        </p:txBody>
      </p:sp>
      <p:pic>
        <p:nvPicPr>
          <p:cNvPr id="26" name="Afbeelding 25" descr="Afbeelding met persoon, muur, overdekt, kleding&#10;&#10;Automatisch gegenereerde beschrijving">
            <a:extLst>
              <a:ext uri="{FF2B5EF4-FFF2-40B4-BE49-F238E27FC236}">
                <a16:creationId xmlns:a16="http://schemas.microsoft.com/office/drawing/2014/main" id="{62F9C205-D708-8A11-1C5D-1D8039ADE8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5230" y="1791618"/>
            <a:ext cx="2644639" cy="1491577"/>
          </a:xfrm>
          <a:prstGeom prst="rect">
            <a:avLst/>
          </a:prstGeom>
        </p:spPr>
      </p:pic>
      <p:pic>
        <p:nvPicPr>
          <p:cNvPr id="2" name="Afbeelding 1" descr="Afbeelding met kleding, person, persoon&#10;&#10;Automatisch gegenereerde beschrijving">
            <a:extLst>
              <a:ext uri="{FF2B5EF4-FFF2-40B4-BE49-F238E27FC236}">
                <a16:creationId xmlns:a16="http://schemas.microsoft.com/office/drawing/2014/main" id="{464870B6-1B23-8739-985E-0BBD20B812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5294" y="4186821"/>
            <a:ext cx="3062793" cy="2045947"/>
          </a:xfrm>
          <a:prstGeom prst="rect">
            <a:avLst/>
          </a:prstGeom>
        </p:spPr>
      </p:pic>
      <p:pic>
        <p:nvPicPr>
          <p:cNvPr id="6" name="Afbeelding 5" descr="Afbeelding met gras, buitenshuis, hemel, zoogdier&#10;&#10;Automatisch gegenereerde beschrijving">
            <a:extLst>
              <a:ext uri="{FF2B5EF4-FFF2-40B4-BE49-F238E27FC236}">
                <a16:creationId xmlns:a16="http://schemas.microsoft.com/office/drawing/2014/main" id="{DDC86D6E-AA5E-90A2-7BC9-569D6EB5F8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4685" y="849633"/>
            <a:ext cx="2226960" cy="1610092"/>
          </a:xfrm>
          <a:prstGeom prst="rect">
            <a:avLst/>
          </a:prstGeom>
        </p:spPr>
      </p:pic>
    </p:spTree>
    <p:extLst>
      <p:ext uri="{BB962C8B-B14F-4D97-AF65-F5344CB8AC3E}">
        <p14:creationId xmlns:p14="http://schemas.microsoft.com/office/powerpoint/2010/main" val="367080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4022"/>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971600" y="1885967"/>
            <a:ext cx="3747739"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649318" y="1885967"/>
            <a:ext cx="4379446" cy="10081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400" b="1" dirty="0">
                <a:latin typeface="Century Gothic" panose="020B0502020202020204" pitchFamily="34" charset="0"/>
                <a:ea typeface="Calibri"/>
                <a:cs typeface="Times New Roman"/>
              </a:rPr>
              <a:t>i</a:t>
            </a:r>
            <a:r>
              <a:rPr lang="nl-NL" sz="4400" b="1" dirty="0">
                <a:effectLst/>
                <a:latin typeface="Century Gothic" panose="020B0502020202020204" pitchFamily="34" charset="0"/>
                <a:ea typeface="Calibri"/>
                <a:cs typeface="Times New Roman"/>
              </a:rPr>
              <a:t>n het teken staan van</a:t>
            </a:r>
            <a:endParaRPr lang="nl-NL" sz="900" dirty="0">
              <a:effectLst/>
              <a:latin typeface="Century Gothic" panose="020B0502020202020204" pitchFamily="34" charset="0"/>
              <a:ea typeface="Calibri"/>
              <a:cs typeface="Times New Roman"/>
            </a:endParaRPr>
          </a:p>
        </p:txBody>
      </p:sp>
      <p:cxnSp>
        <p:nvCxnSpPr>
          <p:cNvPr id="8" name="Rechte verbindingslijn 7"/>
          <p:cNvCxnSpPr>
            <a:cxnSpLocks/>
            <a:endCxn id="16" idx="0"/>
          </p:cNvCxnSpPr>
          <p:nvPr/>
        </p:nvCxnSpPr>
        <p:spPr>
          <a:xfrm flipH="1">
            <a:off x="3824462" y="3283308"/>
            <a:ext cx="83029" cy="15147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662218" y="1201984"/>
            <a:ext cx="469622" cy="6839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847662" y="3291958"/>
            <a:ext cx="2100602" cy="797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533494" y="3678071"/>
            <a:ext cx="3173501" cy="5950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91865" y="3711211"/>
            <a:ext cx="3699159" cy="4757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3600" dirty="0">
                <a:effectLst/>
                <a:latin typeface="Century Gothic" panose="020B0502020202020204" pitchFamily="34" charset="0"/>
                <a:ea typeface="Calibri"/>
                <a:cs typeface="Times New Roman"/>
              </a:rPr>
              <a:t>de interesse</a:t>
            </a:r>
          </a:p>
        </p:txBody>
      </p:sp>
      <p:sp>
        <p:nvSpPr>
          <p:cNvPr id="13" name="Text Box 14"/>
          <p:cNvSpPr txBox="1"/>
          <p:nvPr/>
        </p:nvSpPr>
        <p:spPr>
          <a:xfrm>
            <a:off x="971600" y="585365"/>
            <a:ext cx="3600399" cy="6166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xt Box 14"/>
          <p:cNvSpPr txBox="1"/>
          <p:nvPr/>
        </p:nvSpPr>
        <p:spPr>
          <a:xfrm>
            <a:off x="2344968" y="4806682"/>
            <a:ext cx="2906399" cy="907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125177" y="4798032"/>
            <a:ext cx="3398570" cy="4389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3200" dirty="0">
                <a:latin typeface="Century Gothic" panose="020B0502020202020204" pitchFamily="34" charset="0"/>
                <a:ea typeface="Calibri"/>
                <a:cs typeface="Times New Roman"/>
              </a:rPr>
              <a:t>a</a:t>
            </a:r>
            <a:r>
              <a:rPr lang="nl-NL" sz="3200" dirty="0">
                <a:effectLst/>
                <a:latin typeface="Century Gothic" panose="020B0502020202020204" pitchFamily="34" charset="0"/>
                <a:ea typeface="Calibri"/>
                <a:cs typeface="Times New Roman"/>
              </a:rPr>
              <a:t>andacht hebben voor</a:t>
            </a: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073279" y="2952177"/>
            <a:ext cx="4152098" cy="8363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073279" y="2938552"/>
            <a:ext cx="4938882" cy="64928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helemaal door iets </a:t>
            </a:r>
            <a:r>
              <a:rPr lang="nl-NL" sz="2800" dirty="0">
                <a:latin typeface="Century Gothic" panose="020B0502020202020204" pitchFamily="34" charset="0"/>
                <a:ea typeface="Calibri"/>
                <a:cs typeface="Times New Roman"/>
              </a:rPr>
              <a:t>bepaald worden</a:t>
            </a:r>
            <a:endParaRPr lang="nl-NL" sz="11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18918508-19D5-487F-BB19-7AF8D6255F33}"/>
              </a:ext>
            </a:extLst>
          </p:cNvPr>
          <p:cNvSpPr txBox="1"/>
          <p:nvPr/>
        </p:nvSpPr>
        <p:spPr>
          <a:xfrm>
            <a:off x="809438" y="613702"/>
            <a:ext cx="3924722" cy="4757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onderwerp</a:t>
            </a:r>
          </a:p>
        </p:txBody>
      </p:sp>
      <p:pic>
        <p:nvPicPr>
          <p:cNvPr id="3" name="Afbeelding 2">
            <a:extLst>
              <a:ext uri="{FF2B5EF4-FFF2-40B4-BE49-F238E27FC236}">
                <a16:creationId xmlns:a16="http://schemas.microsoft.com/office/drawing/2014/main" id="{40E27C7D-D4FB-861C-264C-9BB97E462DEC}"/>
              </a:ext>
            </a:extLst>
          </p:cNvPr>
          <p:cNvPicPr>
            <a:picLocks noChangeAspect="1"/>
          </p:cNvPicPr>
          <p:nvPr/>
        </p:nvPicPr>
        <p:blipFill>
          <a:blip r:embed="rId5"/>
          <a:stretch>
            <a:fillRect/>
          </a:stretch>
        </p:blipFill>
        <p:spPr>
          <a:xfrm>
            <a:off x="4912992" y="543517"/>
            <a:ext cx="3173501" cy="2124709"/>
          </a:xfrm>
          <a:prstGeom prst="rect">
            <a:avLst/>
          </a:prstGeom>
        </p:spPr>
      </p:pic>
      <p:pic>
        <p:nvPicPr>
          <p:cNvPr id="22" name="Afbeelding 21">
            <a:extLst>
              <a:ext uri="{FF2B5EF4-FFF2-40B4-BE49-F238E27FC236}">
                <a16:creationId xmlns:a16="http://schemas.microsoft.com/office/drawing/2014/main" id="{9E2F1A52-8EBF-5E7F-5765-A4A76FE2FB68}"/>
              </a:ext>
            </a:extLst>
          </p:cNvPr>
          <p:cNvPicPr>
            <a:picLocks noChangeAspect="1"/>
          </p:cNvPicPr>
          <p:nvPr/>
        </p:nvPicPr>
        <p:blipFill rotWithShape="1">
          <a:blip r:embed="rId6"/>
          <a:srcRect t="22681" b="27197"/>
          <a:stretch/>
        </p:blipFill>
        <p:spPr>
          <a:xfrm>
            <a:off x="248953" y="4011440"/>
            <a:ext cx="2013737" cy="1778659"/>
          </a:xfrm>
          <a:prstGeom prst="rect">
            <a:avLst/>
          </a:prstGeom>
        </p:spPr>
      </p:pic>
      <p:pic>
        <p:nvPicPr>
          <p:cNvPr id="27" name="Afbeelding 26" descr="Afbeelding met persoon, Menselijk gezicht, muur, kleding&#10;&#10;Automatisch gegenereerde beschrijving">
            <a:extLst>
              <a:ext uri="{FF2B5EF4-FFF2-40B4-BE49-F238E27FC236}">
                <a16:creationId xmlns:a16="http://schemas.microsoft.com/office/drawing/2014/main" id="{F5719B07-5839-8D12-C6EF-ECFE207D25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12161" y="4342364"/>
            <a:ext cx="2491205" cy="1664125"/>
          </a:xfrm>
          <a:prstGeom prst="rect">
            <a:avLst/>
          </a:prstGeom>
        </p:spPr>
      </p:pic>
    </p:spTree>
    <p:extLst>
      <p:ext uri="{BB962C8B-B14F-4D97-AF65-F5344CB8AC3E}">
        <p14:creationId xmlns:p14="http://schemas.microsoft.com/office/powerpoint/2010/main" val="41956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fenomeen</a:t>
            </a:r>
          </a:p>
        </p:txBody>
      </p:sp>
      <p:pic>
        <p:nvPicPr>
          <p:cNvPr id="4" name="Afbeelding 3">
            <a:extLst>
              <a:ext uri="{FF2B5EF4-FFF2-40B4-BE49-F238E27FC236}">
                <a16:creationId xmlns:a16="http://schemas.microsoft.com/office/drawing/2014/main" id="{BF076883-7BC5-554B-60E9-59246251DB28}"/>
              </a:ext>
            </a:extLst>
          </p:cNvPr>
          <p:cNvPicPr>
            <a:picLocks noChangeAspect="1"/>
          </p:cNvPicPr>
          <p:nvPr/>
        </p:nvPicPr>
        <p:blipFill>
          <a:blip r:embed="rId3"/>
          <a:stretch>
            <a:fillRect/>
          </a:stretch>
        </p:blipFill>
        <p:spPr>
          <a:xfrm>
            <a:off x="1573228" y="1484784"/>
            <a:ext cx="5997543" cy="4896544"/>
          </a:xfrm>
          <a:prstGeom prst="rect">
            <a:avLst/>
          </a:prstGeom>
        </p:spPr>
      </p:pic>
    </p:spTree>
    <p:extLst>
      <p:ext uri="{BB962C8B-B14F-4D97-AF65-F5344CB8AC3E}">
        <p14:creationId xmlns:p14="http://schemas.microsoft.com/office/powerpoint/2010/main" val="301553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246769"/>
          </a:xfrm>
          <a:prstGeom prst="rect">
            <a:avLst/>
          </a:prstGeom>
          <a:noFill/>
        </p:spPr>
        <p:txBody>
          <a:bodyPr wrap="square" rtlCol="0">
            <a:spAutoFit/>
          </a:bodyPr>
          <a:lstStyle/>
          <a:p>
            <a:r>
              <a:rPr lang="nl-NL" sz="7000" b="1" u="sng" dirty="0">
                <a:latin typeface="Century Gothic" panose="020B0502020202020204" pitchFamily="34" charset="0"/>
              </a:rPr>
              <a:t>de verwachtingen zijn hooggespannen</a:t>
            </a:r>
          </a:p>
        </p:txBody>
      </p:sp>
      <p:pic>
        <p:nvPicPr>
          <p:cNvPr id="4" name="Afbeelding 3">
            <a:extLst>
              <a:ext uri="{FF2B5EF4-FFF2-40B4-BE49-F238E27FC236}">
                <a16:creationId xmlns:a16="http://schemas.microsoft.com/office/drawing/2014/main" id="{9AB94D27-EE17-DA41-3C5F-A47237EBBBC2}"/>
              </a:ext>
            </a:extLst>
          </p:cNvPr>
          <p:cNvPicPr>
            <a:picLocks noChangeAspect="1"/>
          </p:cNvPicPr>
          <p:nvPr/>
        </p:nvPicPr>
        <p:blipFill rotWithShape="1">
          <a:blip r:embed="rId3"/>
          <a:srcRect t="22681" b="27197"/>
          <a:stretch/>
        </p:blipFill>
        <p:spPr>
          <a:xfrm>
            <a:off x="2339752" y="2492896"/>
            <a:ext cx="4464496" cy="3943323"/>
          </a:xfrm>
          <a:prstGeom prst="rect">
            <a:avLst/>
          </a:prstGeom>
        </p:spPr>
      </p:pic>
    </p:spTree>
    <p:extLst>
      <p:ext uri="{BB962C8B-B14F-4D97-AF65-F5344CB8AC3E}">
        <p14:creationId xmlns:p14="http://schemas.microsoft.com/office/powerpoint/2010/main" val="59859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4895D7E-36C0-6B39-78E3-821A17FE54D9}"/>
              </a:ext>
            </a:extLst>
          </p:cNvPr>
          <p:cNvSpPr txBox="1"/>
          <p:nvPr/>
        </p:nvSpPr>
        <p:spPr>
          <a:xfrm>
            <a:off x="1619672" y="5733256"/>
            <a:ext cx="6462464" cy="369332"/>
          </a:xfrm>
          <a:prstGeom prst="rect">
            <a:avLst/>
          </a:prstGeom>
          <a:noFill/>
        </p:spPr>
        <p:txBody>
          <a:bodyPr wrap="square">
            <a:spAutoFit/>
          </a:bodyPr>
          <a:lstStyle/>
          <a:p>
            <a:r>
              <a:rPr lang="nl-NL" dirty="0">
                <a:hlinkClick r:id="rId2"/>
              </a:rPr>
              <a:t>https://www.instagram.com/myrailbirds/reel/C8DE-QAKnHF/</a:t>
            </a:r>
            <a:endParaRPr lang="nl-NL" dirty="0"/>
          </a:p>
        </p:txBody>
      </p:sp>
      <p:pic>
        <p:nvPicPr>
          <p:cNvPr id="5" name="Afbeelding 4">
            <a:hlinkClick r:id="rId2"/>
            <a:extLst>
              <a:ext uri="{FF2B5EF4-FFF2-40B4-BE49-F238E27FC236}">
                <a16:creationId xmlns:a16="http://schemas.microsoft.com/office/drawing/2014/main" id="{5496BBB6-F345-0F8F-F693-B80AA11BEA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9792" y="404664"/>
            <a:ext cx="3096344" cy="5192025"/>
          </a:xfrm>
          <a:prstGeom prst="rect">
            <a:avLst/>
          </a:prstGeom>
        </p:spPr>
      </p:pic>
    </p:spTree>
    <p:extLst>
      <p:ext uri="{BB962C8B-B14F-4D97-AF65-F5344CB8AC3E}">
        <p14:creationId xmlns:p14="http://schemas.microsoft.com/office/powerpoint/2010/main" val="26234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saamhorigheid</a:t>
            </a:r>
          </a:p>
        </p:txBody>
      </p:sp>
      <p:pic>
        <p:nvPicPr>
          <p:cNvPr id="4" name="Afbeelding 3" descr="Afbeelding met gras, buitenshuis, hemel, zoogdier&#10;&#10;Automatisch gegenereerde beschrijving">
            <a:extLst>
              <a:ext uri="{FF2B5EF4-FFF2-40B4-BE49-F238E27FC236}">
                <a16:creationId xmlns:a16="http://schemas.microsoft.com/office/drawing/2014/main" id="{0FD8079A-B9BC-9461-ACE3-86B0D1B5D6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904" y="1556792"/>
            <a:ext cx="6902191" cy="499028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animo</a:t>
            </a:r>
          </a:p>
        </p:txBody>
      </p:sp>
      <p:pic>
        <p:nvPicPr>
          <p:cNvPr id="4" name="Afbeelding 3" descr="Afbeelding met Deurkruk, overdekt, muur, speelgoed&#10;&#10;Automatisch gegenereerde beschrijving">
            <a:extLst>
              <a:ext uri="{FF2B5EF4-FFF2-40B4-BE49-F238E27FC236}">
                <a16:creationId xmlns:a16="http://schemas.microsoft.com/office/drawing/2014/main" id="{9EAD39F4-DDD0-C7F6-5125-4987B6B03C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54" y="1556792"/>
            <a:ext cx="7461691" cy="497694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doorslaggevend</a:t>
            </a:r>
          </a:p>
        </p:txBody>
      </p:sp>
      <p:pic>
        <p:nvPicPr>
          <p:cNvPr id="3" name="Afbeelding 2" descr="Afbeelding met buitenshuis, gras, Teugel, hoofdstel&#10;&#10;Automatisch gegenereerde beschrijving">
            <a:extLst>
              <a:ext uri="{FF2B5EF4-FFF2-40B4-BE49-F238E27FC236}">
                <a16:creationId xmlns:a16="http://schemas.microsoft.com/office/drawing/2014/main" id="{3B3CB3BC-7DC5-8728-5092-34B3BDCD2D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54" y="1556792"/>
            <a:ext cx="7461691" cy="497694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015663"/>
          </a:xfrm>
          <a:prstGeom prst="rect">
            <a:avLst/>
          </a:prstGeom>
          <a:noFill/>
        </p:spPr>
        <p:txBody>
          <a:bodyPr wrap="square" rtlCol="0">
            <a:spAutoFit/>
          </a:bodyPr>
          <a:lstStyle/>
          <a:p>
            <a:r>
              <a:rPr lang="nl-NL" sz="6000" b="1" u="sng" dirty="0">
                <a:latin typeface="Century Gothic" panose="020B0502020202020204" pitchFamily="34" charset="0"/>
              </a:rPr>
              <a:t>in het teken staan van</a:t>
            </a:r>
          </a:p>
        </p:txBody>
      </p:sp>
      <p:pic>
        <p:nvPicPr>
          <p:cNvPr id="5" name="Afbeelding 4" descr="Afbeelding met buitenshuis, gras, Teugel, hoofdstel&#10;&#10;Automatisch gegenereerde beschrijving">
            <a:extLst>
              <a:ext uri="{FF2B5EF4-FFF2-40B4-BE49-F238E27FC236}">
                <a16:creationId xmlns:a16="http://schemas.microsoft.com/office/drawing/2014/main" id="{B5F92F0A-CDAC-679A-87AF-31768AB2FD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8732" y="2204864"/>
            <a:ext cx="4306910" cy="2872709"/>
          </a:xfrm>
          <a:prstGeom prst="rect">
            <a:avLst/>
          </a:prstGeom>
        </p:spPr>
      </p:pic>
      <p:pic>
        <p:nvPicPr>
          <p:cNvPr id="4" name="Afbeelding 3" descr="Afbeelding met tekst, muur, overdekt, verbruiksartikelen voor kantoor&#10;&#10;Automatisch gegenereerde beschrijving">
            <a:extLst>
              <a:ext uri="{FF2B5EF4-FFF2-40B4-BE49-F238E27FC236}">
                <a16:creationId xmlns:a16="http://schemas.microsoft.com/office/drawing/2014/main" id="{494F3C20-8015-9359-0DD8-5B29D43790F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4607" b="96353" l="1154" r="97436">
                        <a14:foregroundMark x1="8462" y1="33013" x2="18205" y2="18042"/>
                        <a14:foregroundMark x1="18205" y1="18042" x2="56154" y2="13628"/>
                        <a14:foregroundMark x1="56154" y1="13628" x2="80641" y2="16507"/>
                        <a14:foregroundMark x1="80641" y1="16507" x2="87564" y2="41075"/>
                        <a14:foregroundMark x1="87564" y1="41075" x2="89872" y2="85221"/>
                        <a14:foregroundMark x1="89872" y1="85221" x2="76667" y2="93474"/>
                        <a14:foregroundMark x1="76667" y1="93474" x2="13077" y2="93474"/>
                        <a14:foregroundMark x1="13077" y1="93474" x2="9103" y2="85605"/>
                        <a14:foregroundMark x1="9103" y1="85605" x2="6795" y2="53743"/>
                        <a14:foregroundMark x1="6795" y1="53743" x2="8462" y2="41651"/>
                        <a14:foregroundMark x1="8462" y1="41651" x2="8718" y2="41267"/>
                        <a14:foregroundMark x1="7179" y1="28215" x2="14231" y2="19194"/>
                        <a14:foregroundMark x1="14231" y1="19194" x2="38205" y2="12092"/>
                        <a14:foregroundMark x1="95385" y1="10365" x2="95641" y2="38004"/>
                        <a14:foregroundMark x1="33590" y1="8061" x2="86026" y2="6526"/>
                        <a14:foregroundMark x1="86026" y1="6526" x2="87949" y2="6526"/>
                        <a14:foregroundMark x1="15256" y1="8829" x2="47308" y2="4607"/>
                        <a14:foregroundMark x1="5128" y1="70250" x2="5513" y2="88676"/>
                        <a14:foregroundMark x1="95513" y1="58349" x2="95897" y2="88484"/>
                        <a14:foregroundMark x1="95897" y1="88484" x2="95513" y2="88676"/>
                        <a14:foregroundMark x1="4487" y1="7678" x2="4487" y2="42035"/>
                        <a14:foregroundMark x1="16795" y1="39923" x2="17821" y2="70250"/>
                        <a14:foregroundMark x1="93077" y1="93090" x2="78718" y2="93666"/>
                        <a14:foregroundMark x1="56538" y1="81766" x2="73846" y2="77735"/>
                        <a14:foregroundMark x1="37564" y1="77351" x2="48974" y2="77351"/>
                        <a14:foregroundMark x1="4487" y1="93282" x2="14359" y2="94626"/>
                        <a14:foregroundMark x1="18205" y1="29942" x2="18205" y2="36084"/>
                        <a14:foregroundMark x1="1410" y1="11132" x2="1282" y2="22841"/>
                        <a14:foregroundMark x1="97179" y1="15163" x2="97436" y2="29367"/>
                        <a14:foregroundMark x1="95000" y1="95585" x2="79487" y2="96353"/>
                        <a14:foregroundMark x1="16923" y1="78695" x2="19872" y2="77735"/>
                        <a14:foregroundMark x1="81795" y1="72745" x2="82564" y2="73129"/>
                        <a14:foregroundMark x1="20897" y1="71209" x2="20897" y2="75624"/>
                        <a14:foregroundMark x1="1538" y1="59501" x2="2308" y2="60653"/>
                        <a14:foregroundMark x1="18974" y1="71209" x2="18974" y2="73896"/>
                        <a14:backgroundMark x1="42179" y1="41459" x2="58333" y2="42802"/>
                        <a14:backgroundMark x1="58333" y1="42802" x2="43974" y2="55854"/>
                        <a14:backgroundMark x1="43974" y1="55854" x2="56667" y2="60461"/>
                        <a14:backgroundMark x1="56667" y1="60461" x2="53590" y2="61228"/>
                        <a14:backgroundMark x1="36538" y1="33781" x2="55641" y2="34549"/>
                        <a14:backgroundMark x1="31410" y1="40691" x2="38718" y2="59885"/>
                        <a14:backgroundMark x1="38718" y1="59885" x2="40641" y2="61804"/>
                        <a14:backgroundMark x1="66410" y1="39539" x2="67564" y2="63532"/>
                      </a14:backgroundRemoval>
                    </a14:imgEffect>
                  </a14:imgLayer>
                </a14:imgProps>
              </a:ext>
              <a:ext uri="{28A0092B-C50C-407E-A947-70E740481C1C}">
                <a14:useLocalDpi xmlns:a14="http://schemas.microsoft.com/office/drawing/2010/main"/>
              </a:ext>
            </a:extLst>
          </a:blip>
          <a:stretch>
            <a:fillRect/>
          </a:stretch>
        </p:blipFill>
        <p:spPr>
          <a:xfrm>
            <a:off x="971599" y="1412776"/>
            <a:ext cx="7421175" cy="4949924"/>
          </a:xfrm>
          <a:prstGeom prst="rect">
            <a:avLst/>
          </a:prstGeom>
        </p:spPr>
      </p:pic>
    </p:spTree>
    <p:extLst>
      <p:ext uri="{BB962C8B-B14F-4D97-AF65-F5344CB8AC3E}">
        <p14:creationId xmlns:p14="http://schemas.microsoft.com/office/powerpoint/2010/main" val="39513299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TotalTime>
  <Words>725</Words>
  <Application>Microsoft Office PowerPoint</Application>
  <PresentationFormat>Diavoorstelling (4:3)</PresentationFormat>
  <Paragraphs>153</Paragraphs>
  <Slides>22</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508</cp:revision>
  <dcterms:created xsi:type="dcterms:W3CDTF">2021-06-08T06:13:59Z</dcterms:created>
  <dcterms:modified xsi:type="dcterms:W3CDTF">2024-06-11T08:52:21Z</dcterms:modified>
</cp:coreProperties>
</file>