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1437" r:id="rId2"/>
    <p:sldId id="548" r:id="rId3"/>
    <p:sldId id="1460" r:id="rId4"/>
    <p:sldId id="1479" r:id="rId5"/>
    <p:sldId id="1478" r:id="rId6"/>
    <p:sldId id="1480" r:id="rId7"/>
    <p:sldId id="1475" r:id="rId8"/>
    <p:sldId id="1477" r:id="rId9"/>
    <p:sldId id="1476" r:id="rId10"/>
    <p:sldId id="934" r:id="rId11"/>
    <p:sldId id="263" r:id="rId12"/>
    <p:sldId id="1487" r:id="rId13"/>
    <p:sldId id="1488" r:id="rId14"/>
    <p:sldId id="1484" r:id="rId15"/>
    <p:sldId id="259" r:id="rId16"/>
    <p:sldId id="1491" r:id="rId17"/>
    <p:sldId id="1492" r:id="rId18"/>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60"/>
            <p14:sldId id="1479"/>
            <p14:sldId id="1478"/>
            <p14:sldId id="1480"/>
            <p14:sldId id="1475"/>
            <p14:sldId id="1477"/>
            <p14:sldId id="1476"/>
            <p14:sldId id="934"/>
            <p14:sldId id="263"/>
            <p14:sldId id="1487"/>
            <p14:sldId id="1488"/>
            <p14:sldId id="1484"/>
            <p14:sldId id="259"/>
            <p14:sldId id="1491"/>
            <p14:sldId id="14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5101" autoAdjust="0"/>
  </p:normalViewPr>
  <p:slideViewPr>
    <p:cSldViewPr>
      <p:cViewPr varScale="1">
        <p:scale>
          <a:sx n="81" d="100"/>
          <a:sy n="81" d="100"/>
        </p:scale>
        <p:origin x="118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25-6-2024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25-6-2024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endParaRPr lang="nl-NL" sz="1200" kern="1200" dirty="0">
              <a:solidFill>
                <a:schemeClr val="tx1"/>
              </a:solidFill>
              <a:effectLst/>
              <a:latin typeface="+mn-lt"/>
              <a:ea typeface="+mn-ea"/>
              <a:cs typeface="+mn-cs"/>
            </a:endParaRPr>
          </a:p>
          <a:p>
            <a:pPr fontAlgn="t"/>
            <a:r>
              <a:rPr lang="nl-NL" sz="1200" b="1" kern="1200" dirty="0">
                <a:solidFill>
                  <a:schemeClr val="tx1"/>
                </a:solidFill>
                <a:effectLst/>
                <a:latin typeface="+mn-lt"/>
                <a:ea typeface="+mn-ea"/>
                <a:cs typeface="+mn-cs"/>
              </a:rPr>
              <a:t>afschaffen</a:t>
            </a:r>
            <a:r>
              <a:rPr lang="nl-NL" sz="1200" kern="1200" dirty="0">
                <a:solidFill>
                  <a:schemeClr val="tx1"/>
                </a:solidFill>
                <a:effectLst/>
                <a:latin typeface="+mn-lt"/>
                <a:ea typeface="+mn-ea"/>
                <a:cs typeface="+mn-cs"/>
              </a:rPr>
              <a:t>: een einde maken aan, niet mee doorgaan</a:t>
            </a:r>
          </a:p>
          <a:p>
            <a:pPr fontAlgn="t"/>
            <a:r>
              <a:rPr lang="nl-NL" sz="1200" b="1" kern="1200" dirty="0">
                <a:solidFill>
                  <a:schemeClr val="tx1"/>
                </a:solidFill>
                <a:effectLst/>
                <a:latin typeface="+mn-lt"/>
                <a:ea typeface="+mn-ea"/>
                <a:cs typeface="+mn-cs"/>
              </a:rPr>
              <a:t>de zwarte bladzijde uit de geschiedenis</a:t>
            </a:r>
            <a:r>
              <a:rPr lang="nl-NL" sz="1200" kern="1200" dirty="0">
                <a:solidFill>
                  <a:schemeClr val="tx1"/>
                </a:solidFill>
                <a:effectLst/>
                <a:latin typeface="+mn-lt"/>
                <a:ea typeface="+mn-ea"/>
                <a:cs typeface="+mn-cs"/>
              </a:rPr>
              <a:t>: de tijd waarin erge dingen zijn gebeurd</a:t>
            </a:r>
          </a:p>
          <a:p>
            <a:pPr fontAlgn="t"/>
            <a:r>
              <a:rPr lang="nl-NL" sz="1200" b="1" kern="1200" dirty="0">
                <a:solidFill>
                  <a:schemeClr val="tx1"/>
                </a:solidFill>
                <a:effectLst/>
                <a:latin typeface="+mn-lt"/>
                <a:ea typeface="+mn-ea"/>
                <a:cs typeface="+mn-cs"/>
              </a:rPr>
              <a:t>tot slaaf maken</a:t>
            </a:r>
            <a:r>
              <a:rPr lang="nl-NL" sz="1200" kern="1200" dirty="0">
                <a:solidFill>
                  <a:schemeClr val="tx1"/>
                </a:solidFill>
                <a:effectLst/>
                <a:latin typeface="+mn-lt"/>
                <a:ea typeface="+mn-ea"/>
                <a:cs typeface="+mn-cs"/>
              </a:rPr>
              <a:t>: iemand dwingen om te werken voor iemand anders</a:t>
            </a:r>
          </a:p>
          <a:p>
            <a:pPr fontAlgn="t"/>
            <a:r>
              <a:rPr lang="nl-NL" sz="1200" b="1" kern="1200" dirty="0">
                <a:solidFill>
                  <a:schemeClr val="tx1"/>
                </a:solidFill>
                <a:effectLst/>
                <a:latin typeface="+mn-lt"/>
                <a:ea typeface="+mn-ea"/>
                <a:cs typeface="+mn-cs"/>
              </a:rPr>
              <a:t>de plantage</a:t>
            </a:r>
            <a:r>
              <a:rPr lang="nl-NL" sz="1200" kern="1200" dirty="0">
                <a:solidFill>
                  <a:schemeClr val="tx1"/>
                </a:solidFill>
                <a:effectLst/>
                <a:latin typeface="+mn-lt"/>
                <a:ea typeface="+mn-ea"/>
                <a:cs typeface="+mn-cs"/>
              </a:rPr>
              <a:t>: een groot stuk grond in een warm land (om bijvoorbeeld thee of rijst op te laten groeien)</a:t>
            </a:r>
          </a:p>
          <a:p>
            <a:pPr fontAlgn="t"/>
            <a:r>
              <a:rPr lang="nl-NL" sz="1200" b="1" kern="1200" dirty="0">
                <a:solidFill>
                  <a:schemeClr val="tx1"/>
                </a:solidFill>
                <a:effectLst/>
                <a:latin typeface="+mn-lt"/>
                <a:ea typeface="+mn-ea"/>
                <a:cs typeface="+mn-cs"/>
              </a:rPr>
              <a:t>veroveren</a:t>
            </a:r>
            <a:r>
              <a:rPr lang="nl-NL" sz="1200" kern="1200" dirty="0">
                <a:solidFill>
                  <a:schemeClr val="tx1"/>
                </a:solidFill>
                <a:effectLst/>
                <a:latin typeface="+mn-lt"/>
                <a:ea typeface="+mn-ea"/>
                <a:cs typeface="+mn-cs"/>
              </a:rPr>
              <a:t>: krijgen, maar je moet er eerst veel moeite voor doen</a:t>
            </a:r>
          </a:p>
          <a:p>
            <a:pPr fontAlgn="t"/>
            <a:r>
              <a:rPr lang="nl-NL" sz="1200" b="1" kern="1200" dirty="0">
                <a:solidFill>
                  <a:schemeClr val="tx1"/>
                </a:solidFill>
                <a:effectLst/>
                <a:latin typeface="+mn-lt"/>
                <a:ea typeface="+mn-ea"/>
                <a:cs typeface="+mn-cs"/>
              </a:rPr>
              <a:t>jaarlijks</a:t>
            </a:r>
            <a:r>
              <a:rPr lang="nl-NL" sz="1200" kern="1200" dirty="0">
                <a:solidFill>
                  <a:schemeClr val="tx1"/>
                </a:solidFill>
                <a:effectLst/>
                <a:latin typeface="+mn-lt"/>
                <a:ea typeface="+mn-ea"/>
                <a:cs typeface="+mn-cs"/>
              </a:rPr>
              <a:t>: ieder jaar</a:t>
            </a:r>
          </a:p>
          <a:p>
            <a:pPr fontAlgn="t"/>
            <a:r>
              <a:rPr lang="nl-NL" sz="1200" b="1" kern="1200" dirty="0">
                <a:solidFill>
                  <a:schemeClr val="tx1"/>
                </a:solidFill>
                <a:effectLst/>
                <a:latin typeface="+mn-lt"/>
                <a:ea typeface="+mn-ea"/>
                <a:cs typeface="+mn-cs"/>
              </a:rPr>
              <a:t>het monument</a:t>
            </a:r>
            <a:r>
              <a:rPr lang="nl-NL" sz="1200" kern="1200" dirty="0">
                <a:solidFill>
                  <a:schemeClr val="tx1"/>
                </a:solidFill>
                <a:effectLst/>
                <a:latin typeface="+mn-lt"/>
                <a:ea typeface="+mn-ea"/>
                <a:cs typeface="+mn-cs"/>
              </a:rPr>
              <a:t>: het beeld of het gebouw, dat je herinnert aan iets wat vroeger gebeurd is</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101938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25-6-2024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25-6-2024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4.png"/><Relationship Id="rId7"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0.emf"/><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leesbevorderingindeklas.nl/book-review/op-de-rug-van-bigi-kayma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Vroeger ging ik om de week met mijn moeder naar de bibliotheek. Zij vond het belangrijk dat ik net zoveel van lezen ging houden als zij. Maar dat gebeurde helemaal niet. Wat mij betreft mochten ze dat lezen helemaal </a:t>
            </a:r>
            <a:r>
              <a:rPr lang="nl-NL" sz="2000" b="1" u="sng" dirty="0">
                <a:effectLst/>
                <a:ea typeface="Times New Roman" panose="02020603050405020304" pitchFamily="18" charset="0"/>
                <a:cs typeface="Arial" panose="020B0604020202020204" pitchFamily="34" charset="0"/>
              </a:rPr>
              <a:t>afschaffen</a:t>
            </a:r>
            <a:r>
              <a:rPr lang="nl-NL" sz="2000" dirty="0">
                <a:effectLst/>
                <a:ea typeface="Times New Roman" panose="02020603050405020304" pitchFamily="18" charset="0"/>
                <a:cs typeface="Arial" panose="020B0604020202020204" pitchFamily="34" charset="0"/>
              </a:rPr>
              <a:t>. Ze mochten er </a:t>
            </a:r>
            <a:r>
              <a:rPr lang="nl-NL" sz="2000" b="1" i="1" dirty="0">
                <a:effectLst/>
                <a:ea typeface="Times New Roman" panose="02020603050405020304" pitchFamily="18" charset="0"/>
                <a:cs typeface="Arial" panose="020B0604020202020204" pitchFamily="34" charset="0"/>
              </a:rPr>
              <a:t>een einde aan maken, niet mee doorgaan. </a:t>
            </a:r>
            <a:r>
              <a:rPr lang="nl-NL" sz="2000" dirty="0">
                <a:effectLst/>
                <a:ea typeface="Times New Roman" panose="02020603050405020304" pitchFamily="18" charset="0"/>
                <a:cs typeface="Arial" panose="020B0604020202020204" pitchFamily="34" charset="0"/>
              </a:rPr>
              <a:t>Zo’n hekel had ik eraan. En stel je voor: ik kreeg </a:t>
            </a:r>
            <a:r>
              <a:rPr lang="nl-NL" sz="2000" b="1" u="sng" dirty="0">
                <a:effectLst/>
                <a:ea typeface="Times New Roman" panose="02020603050405020304" pitchFamily="18" charset="0"/>
                <a:cs typeface="Arial" panose="020B0604020202020204" pitchFamily="34" charset="0"/>
              </a:rPr>
              <a:t>jaarlijks</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ieder jaar</a:t>
            </a:r>
            <a:r>
              <a:rPr lang="nl-NL" sz="2000" dirty="0">
                <a:effectLst/>
                <a:ea typeface="Times New Roman" panose="02020603050405020304" pitchFamily="18" charset="0"/>
                <a:cs typeface="Arial" panose="020B0604020202020204" pitchFamily="34" charset="0"/>
              </a:rPr>
              <a:t>, tijdens de </a:t>
            </a:r>
            <a:r>
              <a:rPr lang="nl-NL" sz="2000" dirty="0">
                <a:ea typeface="Times New Roman" panose="02020603050405020304" pitchFamily="18" charset="0"/>
                <a:cs typeface="Arial" panose="020B0604020202020204" pitchFamily="34" charset="0"/>
              </a:rPr>
              <a:t>K</a:t>
            </a:r>
            <a:r>
              <a:rPr lang="nl-NL" sz="2000" dirty="0">
                <a:effectLst/>
                <a:ea typeface="Times New Roman" panose="02020603050405020304" pitchFamily="18" charset="0"/>
                <a:cs typeface="Arial" panose="020B0604020202020204" pitchFamily="34" charset="0"/>
              </a:rPr>
              <a:t>inderboekenweek in oktober een boek. </a:t>
            </a:r>
            <a:r>
              <a:rPr lang="nl-NL" sz="2000" dirty="0">
                <a:ea typeface="Times New Roman" panose="02020603050405020304" pitchFamily="18" charset="0"/>
                <a:cs typeface="Arial" panose="020B0604020202020204" pitchFamily="34" charset="0"/>
              </a:rPr>
              <a:t>Ik heb ze jarenlang in de boekenkast laten staan. Toch is het haar gelukt. De liefde voor het lezen heeft mijn hart </a:t>
            </a:r>
            <a:r>
              <a:rPr lang="nl-NL" sz="2000" b="1" u="sng" dirty="0">
                <a:ea typeface="Times New Roman" panose="02020603050405020304" pitchFamily="18" charset="0"/>
                <a:cs typeface="Arial" panose="020B0604020202020204" pitchFamily="34" charset="0"/>
              </a:rPr>
              <a:t>veroverd</a:t>
            </a:r>
            <a:r>
              <a:rPr lang="nl-NL" sz="2000" dirty="0">
                <a:ea typeface="Times New Roman" panose="02020603050405020304" pitchFamily="18" charset="0"/>
                <a:cs typeface="Arial" panose="020B0604020202020204" pitchFamily="34" charset="0"/>
              </a:rPr>
              <a:t>. Het lezen heeft toch mijn hart </a:t>
            </a:r>
            <a:r>
              <a:rPr lang="nl-NL" sz="2000" b="1" i="1" dirty="0">
                <a:ea typeface="Times New Roman" panose="02020603050405020304" pitchFamily="18" charset="0"/>
                <a:cs typeface="Arial" panose="020B0604020202020204" pitchFamily="34" charset="0"/>
              </a:rPr>
              <a:t>gekregen, maar hij moest er eerst veel moeite voor doen. </a:t>
            </a:r>
            <a:r>
              <a:rPr lang="nl-NL" sz="2000" dirty="0">
                <a:ea typeface="Times New Roman" panose="02020603050405020304" pitchFamily="18" charset="0"/>
                <a:cs typeface="Arial" panose="020B0604020202020204" pitchFamily="34" charset="0"/>
              </a:rPr>
              <a:t>En mijn moeder heeft voor haar doorzettingsvermogen eigenlijk wel een </a:t>
            </a:r>
            <a:r>
              <a:rPr lang="nl-NL" sz="2000" b="1" u="sng" dirty="0">
                <a:ea typeface="Times New Roman" panose="02020603050405020304" pitchFamily="18" charset="0"/>
                <a:cs typeface="Arial" panose="020B0604020202020204" pitchFamily="34" charset="0"/>
              </a:rPr>
              <a:t>monument</a:t>
            </a:r>
            <a:r>
              <a:rPr lang="nl-NL" sz="2000" dirty="0">
                <a:ea typeface="Times New Roman" panose="02020603050405020304" pitchFamily="18" charset="0"/>
                <a:cs typeface="Arial" panose="020B0604020202020204" pitchFamily="34" charset="0"/>
              </a:rPr>
              <a:t> verdiend. Je weet wel, </a:t>
            </a:r>
            <a:r>
              <a:rPr lang="nl-NL" sz="2000" b="1" i="1" dirty="0">
                <a:ea typeface="Times New Roman" panose="02020603050405020304" pitchFamily="18" charset="0"/>
                <a:cs typeface="Arial" panose="020B0604020202020204" pitchFamily="34" charset="0"/>
              </a:rPr>
              <a:t>een beeld of een gebouw dat je herinnert aan iets (wat vroeger gebeurd is). </a:t>
            </a:r>
            <a:r>
              <a:rPr lang="nl-NL" sz="2000" dirty="0">
                <a:ea typeface="Times New Roman" panose="02020603050405020304" pitchFamily="18" charset="0"/>
                <a:cs typeface="Arial" panose="020B0604020202020204" pitchFamily="34" charset="0"/>
              </a:rPr>
              <a:t>Nu vraag je je natuurlijk af waardoor het veranderd is. Nou, ik zal het je vertellen. Ik had weer eens een boek gekregen. Maar deze keer legde ik het niet weg. Ik deed het open en begon te lezen. En het verhaal was zo bijzonder dat ik niet kon stoppen. Het boek vertelde het verhaal over </a:t>
            </a:r>
            <a:r>
              <a:rPr lang="nl-NL" sz="2000" b="1" u="sng" dirty="0">
                <a:ea typeface="Times New Roman" panose="02020603050405020304" pitchFamily="18" charset="0"/>
                <a:cs typeface="Arial" panose="020B0604020202020204" pitchFamily="34" charset="0"/>
              </a:rPr>
              <a:t>een zwarte bladzijde uit de geschiedenis</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een tijd waarin erge dingen zijn gebeurd</a:t>
            </a:r>
            <a:r>
              <a:rPr lang="nl-NL" sz="2000" dirty="0">
                <a:ea typeface="Times New Roman" panose="02020603050405020304" pitchFamily="18" charset="0"/>
                <a:cs typeface="Arial" panose="020B0604020202020204" pitchFamily="34" charset="0"/>
              </a:rPr>
              <a:t>. Het gaat over 2 kinderen die in Suriname wonen: Kofi en Afi. Zij moeten samen met hun ouders de hele dag werken op </a:t>
            </a:r>
            <a:r>
              <a:rPr lang="nl-NL" sz="2000" b="1" u="sng" dirty="0">
                <a:ea typeface="Times New Roman" panose="02020603050405020304" pitchFamily="18" charset="0"/>
                <a:cs typeface="Arial" panose="020B0604020202020204" pitchFamily="34" charset="0"/>
              </a:rPr>
              <a:t>de plantage</a:t>
            </a:r>
            <a:r>
              <a:rPr lang="nl-NL" sz="2000" dirty="0">
                <a:ea typeface="Times New Roman" panose="02020603050405020304" pitchFamily="18" charset="0"/>
                <a:cs typeface="Arial" panose="020B0604020202020204" pitchFamily="34" charset="0"/>
              </a:rPr>
              <a:t>. </a:t>
            </a:r>
            <a:r>
              <a:rPr lang="nl-NL" sz="2000" b="1" i="1" dirty="0">
                <a:ea typeface="Times New Roman" panose="02020603050405020304" pitchFamily="18" charset="0"/>
                <a:cs typeface="Arial" panose="020B0604020202020204" pitchFamily="34" charset="0"/>
              </a:rPr>
              <a:t>Dat is een groot stuk grond in een warm land (om bijvoorbeeld thee of rijst op te laten groeien). </a:t>
            </a:r>
            <a:r>
              <a:rPr lang="nl-NL" sz="2000" dirty="0">
                <a:ea typeface="Times New Roman" panose="02020603050405020304" pitchFamily="18" charset="0"/>
                <a:cs typeface="Arial" panose="020B0604020202020204" pitchFamily="34" charset="0"/>
              </a:rPr>
              <a:t>Zij zijn net als hun ouders </a:t>
            </a:r>
            <a:r>
              <a:rPr lang="nl-NL" sz="2000" b="1" u="sng" dirty="0">
                <a:ea typeface="Times New Roman" panose="02020603050405020304" pitchFamily="18" charset="0"/>
                <a:cs typeface="Arial" panose="020B0604020202020204" pitchFamily="34" charset="0"/>
              </a:rPr>
              <a:t>tot slaaf gemaakt</a:t>
            </a:r>
            <a:r>
              <a:rPr lang="nl-NL" sz="2000" b="1" dirty="0">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Zo noem je het als </a:t>
            </a:r>
            <a:r>
              <a:rPr lang="nl-NL" sz="2000" b="1" i="1" dirty="0">
                <a:ea typeface="Times New Roman" panose="02020603050405020304" pitchFamily="18" charset="0"/>
                <a:cs typeface="Arial" panose="020B0604020202020204" pitchFamily="34" charset="0"/>
              </a:rPr>
              <a:t>je iemand dwingt voor iemand anders te werken</a:t>
            </a:r>
            <a:r>
              <a:rPr lang="nl-NL" sz="2000" dirty="0">
                <a:ea typeface="Times New Roman" panose="02020603050405020304" pitchFamily="18" charset="0"/>
                <a:cs typeface="Arial" panose="020B0604020202020204" pitchFamily="34" charset="0"/>
              </a:rPr>
              <a:t>. Ze besluiten te vluchten en beleven allerlei avonturen voordat ze in veiligheid zijn. Hebben jullie eigenlijk ook wel eens een boek gelezen waar je niet mee kon stoppen?</a:t>
            </a:r>
          </a:p>
          <a:p>
            <a:pPr marL="0" lvl="0" indent="0">
              <a:spcBef>
                <a:spcPts val="200"/>
              </a:spcBef>
              <a:spcAft>
                <a:spcPts val="200"/>
              </a:spcAft>
              <a:buNone/>
            </a:pPr>
            <a:r>
              <a:rPr lang="nl-NL" sz="1400" b="1" i="1" dirty="0">
                <a:solidFill>
                  <a:srgbClr val="00B050"/>
                </a:solidFill>
                <a:ea typeface="Times New Roman" panose="02020603050405020304" pitchFamily="18" charset="0"/>
                <a:cs typeface="Arial" panose="020B0604020202020204" pitchFamily="34" charset="0"/>
              </a:rPr>
              <a:t>In de laatste dia vind je de link naar een recensie van het boek: Op de rug van Bigi Kayman (Henna Goudzand Nahar)</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afschaffen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doorgaan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een einde maken aan, niet mee doorgaan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Hij heeft een hekel aan lezen: ze mogen het wel </a:t>
            </a:r>
            <a:r>
              <a:rPr lang="nl-NL" sz="2400" i="1" u="sng" dirty="0">
                <a:solidFill>
                  <a:srgbClr val="387038"/>
                </a:solidFill>
                <a:latin typeface="Century Gothic" panose="020B0502020202020204" pitchFamily="34" charset="0"/>
                <a:ea typeface="Calibri"/>
                <a:cs typeface="Times New Roman"/>
              </a:rPr>
              <a:t>afschaffen</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voortzetten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Hij vindt lezen leuk: hij wil altijd wel </a:t>
            </a:r>
            <a:r>
              <a:rPr lang="nl-NL" sz="2400" i="1" u="sng" dirty="0">
                <a:solidFill>
                  <a:srgbClr val="387038"/>
                </a:solidFill>
                <a:effectLst/>
                <a:latin typeface="Century Gothic" panose="020B0502020202020204" pitchFamily="34" charset="0"/>
                <a:ea typeface="Calibri"/>
                <a:cs typeface="Times New Roman"/>
              </a:rPr>
              <a:t>doorgaan</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65B376EB-B53E-7C14-B689-D33E8BADCA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21655" y="3052613"/>
            <a:ext cx="2242532" cy="1779964"/>
          </a:xfrm>
          <a:prstGeom prst="rect">
            <a:avLst/>
          </a:prstGeom>
        </p:spPr>
      </p:pic>
      <p:pic>
        <p:nvPicPr>
          <p:cNvPr id="5" name="Afbeelding 4" descr="Afbeelding met Menselijk gezicht, kleding, persoon, peuter&#10;&#10;Automatisch gegenereerde beschrijving">
            <a:extLst>
              <a:ext uri="{FF2B5EF4-FFF2-40B4-BE49-F238E27FC236}">
                <a16:creationId xmlns:a16="http://schemas.microsoft.com/office/drawing/2014/main" id="{E3EACFBF-0FAD-F67A-9071-1721A829B01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0954" y="2775001"/>
            <a:ext cx="2818597" cy="2057576"/>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41538"/>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800" b="1" dirty="0">
                <a:solidFill>
                  <a:srgbClr val="387038"/>
                </a:solidFill>
                <a:latin typeface="Century Gothic" panose="020B0502020202020204" pitchFamily="34" charset="0"/>
                <a:ea typeface="Calibri"/>
                <a:cs typeface="Times New Roman"/>
              </a:rPr>
              <a:t>tot slaaf maken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692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effectLst/>
                <a:latin typeface="Century Gothic" panose="020B0502020202020204" pitchFamily="34" charset="0"/>
                <a:ea typeface="Calibri"/>
                <a:cs typeface="Times New Roman"/>
              </a:rPr>
              <a:t>bevrijden</a:t>
            </a:r>
            <a:endParaRPr lang="nl-NL" sz="42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iemand dwingen om te werken voor iemand anders</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Deze mensen worden </a:t>
            </a:r>
            <a:r>
              <a:rPr lang="nl-NL" sz="2400" i="1" u="sng" dirty="0">
                <a:solidFill>
                  <a:srgbClr val="387038"/>
                </a:solidFill>
                <a:latin typeface="Century Gothic" panose="020B0502020202020204" pitchFamily="34" charset="0"/>
                <a:ea typeface="Calibri"/>
                <a:cs typeface="Times New Roman"/>
              </a:rPr>
              <a:t>tot slaaf gemaakt</a:t>
            </a:r>
            <a:r>
              <a:rPr lang="nl-NL" sz="2400" i="1" dirty="0">
                <a:solidFill>
                  <a:srgbClr val="387038"/>
                </a:solidFill>
                <a:latin typeface="Century Gothic" panose="020B0502020202020204" pitchFamily="34" charset="0"/>
                <a:ea typeface="Calibri"/>
                <a:cs typeface="Times New Roman"/>
              </a:rPr>
              <a:t>. Ze moeten voor rijke boeren werken.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vrijlaten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In Nederland werden de slaven pas in 1863 </a:t>
            </a:r>
            <a:r>
              <a:rPr lang="nl-NL" sz="2400" i="1" u="sng" dirty="0">
                <a:solidFill>
                  <a:srgbClr val="387038"/>
                </a:solidFill>
                <a:effectLst/>
                <a:latin typeface="Century Gothic" panose="020B0502020202020204" pitchFamily="34" charset="0"/>
                <a:ea typeface="Calibri"/>
                <a:cs typeface="Times New Roman"/>
              </a:rPr>
              <a:t>bevrijd</a:t>
            </a:r>
            <a:r>
              <a:rPr lang="nl-NL" sz="2400" i="1" dirty="0">
                <a:solidFill>
                  <a:srgbClr val="387038"/>
                </a:solidFill>
                <a:effectLst/>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kleding, verven, Menselijk gezicht, tekening&#10;&#10;Automatisch gegenereerde beschrijving">
            <a:extLst>
              <a:ext uri="{FF2B5EF4-FFF2-40B4-BE49-F238E27FC236}">
                <a16:creationId xmlns:a16="http://schemas.microsoft.com/office/drawing/2014/main" id="{312C8D3D-241D-9EF0-5540-6BE965F2CA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19672" y="3140968"/>
            <a:ext cx="1248008" cy="1677431"/>
          </a:xfrm>
          <a:prstGeom prst="rect">
            <a:avLst/>
          </a:prstGeom>
        </p:spPr>
      </p:pic>
      <p:pic>
        <p:nvPicPr>
          <p:cNvPr id="5" name="Afbeelding 4" descr="Afbeelding met metaal, ketting, riem, gesp&#10;&#10;Automatisch gegenereerde beschrijving">
            <a:extLst>
              <a:ext uri="{FF2B5EF4-FFF2-40B4-BE49-F238E27FC236}">
                <a16:creationId xmlns:a16="http://schemas.microsoft.com/office/drawing/2014/main" id="{2821330E-75A2-7FCA-D19D-064B0C1356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6986" y="3016096"/>
            <a:ext cx="3203203" cy="1800200"/>
          </a:xfrm>
          <a:prstGeom prst="rect">
            <a:avLst/>
          </a:prstGeom>
        </p:spPr>
      </p:pic>
    </p:spTree>
    <p:extLst>
      <p:ext uri="{BB962C8B-B14F-4D97-AF65-F5344CB8AC3E}">
        <p14:creationId xmlns:p14="http://schemas.microsoft.com/office/powerpoint/2010/main" val="1284002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veroveren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weerstaan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krijgen, maar je moet er eerst veel moeite voor doen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Lezen heeft mijn hart </a:t>
            </a:r>
            <a:r>
              <a:rPr lang="nl-NL" sz="2400" i="1" u="sng" dirty="0">
                <a:solidFill>
                  <a:srgbClr val="387038"/>
                </a:solidFill>
                <a:latin typeface="Century Gothic" panose="020B0502020202020204" pitchFamily="34" charset="0"/>
                <a:ea typeface="Calibri"/>
                <a:cs typeface="Times New Roman"/>
              </a:rPr>
              <a:t>veroverd</a:t>
            </a:r>
            <a:r>
              <a:rPr lang="nl-NL" sz="2400" i="1" dirty="0">
                <a:solidFill>
                  <a:srgbClr val="387038"/>
                </a:solidFill>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a:effectLst/>
                <a:latin typeface="Century Gothic" panose="020B0502020202020204" pitchFamily="34" charset="0"/>
                <a:ea typeface="Calibri"/>
                <a:cs typeface="Times New Roman"/>
              </a:rPr>
              <a:t>zich verzetten</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jongen </a:t>
            </a:r>
            <a:r>
              <a:rPr lang="nl-NL" sz="2400" i="1" u="sng" dirty="0">
                <a:solidFill>
                  <a:srgbClr val="387038"/>
                </a:solidFill>
                <a:effectLst/>
                <a:latin typeface="Century Gothic" panose="020B0502020202020204" pitchFamily="34" charset="0"/>
                <a:ea typeface="Calibri"/>
                <a:cs typeface="Times New Roman"/>
              </a:rPr>
              <a:t>weerstaat</a:t>
            </a:r>
            <a:r>
              <a:rPr lang="nl-NL" sz="2400" i="1" dirty="0">
                <a:solidFill>
                  <a:srgbClr val="387038"/>
                </a:solidFill>
                <a:effectLst/>
                <a:latin typeface="Century Gothic" panose="020B0502020202020204" pitchFamily="34" charset="0"/>
                <a:ea typeface="Calibri"/>
                <a:cs typeface="Times New Roman"/>
              </a:rPr>
              <a:t> de liefde voor lezen.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rief, overdekt, boek, tekst&#10;&#10;Automatisch gegenereerde beschrijving">
            <a:extLst>
              <a:ext uri="{FF2B5EF4-FFF2-40B4-BE49-F238E27FC236}">
                <a16:creationId xmlns:a16="http://schemas.microsoft.com/office/drawing/2014/main" id="{F2C73B06-6261-267C-DCA9-7DF1565365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3833" y="3116469"/>
            <a:ext cx="3168352" cy="2116459"/>
          </a:xfrm>
          <a:prstGeom prst="rect">
            <a:avLst/>
          </a:prstGeom>
        </p:spPr>
      </p:pic>
      <p:pic>
        <p:nvPicPr>
          <p:cNvPr id="5" name="Afbeelding 4" descr="Afbeelding met persoon, Menselijk gezicht, kleding, muur&#10;&#10;Automatisch gegenereerde beschrijving">
            <a:extLst>
              <a:ext uri="{FF2B5EF4-FFF2-40B4-BE49-F238E27FC236}">
                <a16:creationId xmlns:a16="http://schemas.microsoft.com/office/drawing/2014/main" id="{153C96A9-9672-9B51-1C9E-373B12E63E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4069" y="3033516"/>
            <a:ext cx="3312368" cy="2199412"/>
          </a:xfrm>
          <a:prstGeom prst="rect">
            <a:avLst/>
          </a:prstGeom>
        </p:spPr>
      </p:pic>
    </p:spTree>
    <p:extLst>
      <p:ext uri="{BB962C8B-B14F-4D97-AF65-F5344CB8AC3E}">
        <p14:creationId xmlns:p14="http://schemas.microsoft.com/office/powerpoint/2010/main" val="1636764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73741"/>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55629" y="4587719"/>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wekelijks</a:t>
            </a:r>
            <a:endParaRPr lang="nl-NL" sz="3600" dirty="0">
              <a:effectLst/>
              <a:latin typeface="Century Gothic" panose="020B0502020202020204" pitchFamily="34" charset="0"/>
              <a:ea typeface="Calibri"/>
              <a:cs typeface="Times New Roman"/>
            </a:endParaRPr>
          </a:p>
        </p:txBody>
      </p:sp>
      <p:sp>
        <p:nvSpPr>
          <p:cNvPr id="9" name="Text Box 14"/>
          <p:cNvSpPr txBox="1"/>
          <p:nvPr/>
        </p:nvSpPr>
        <p:spPr>
          <a:xfrm>
            <a:off x="3013960" y="3984515"/>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maandelijks</a:t>
            </a:r>
          </a:p>
        </p:txBody>
      </p:sp>
      <p:sp>
        <p:nvSpPr>
          <p:cNvPr id="10" name="Text Box 14"/>
          <p:cNvSpPr txBox="1"/>
          <p:nvPr/>
        </p:nvSpPr>
        <p:spPr>
          <a:xfrm>
            <a:off x="5898237" y="345637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jaarlijks</a:t>
            </a:r>
          </a:p>
        </p:txBody>
      </p:sp>
      <p:sp>
        <p:nvSpPr>
          <p:cNvPr id="11" name="Text Box 14"/>
          <p:cNvSpPr txBox="1"/>
          <p:nvPr/>
        </p:nvSpPr>
        <p:spPr>
          <a:xfrm>
            <a:off x="428970" y="497371"/>
            <a:ext cx="716736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dirty="0">
                <a:solidFill>
                  <a:srgbClr val="387038"/>
                </a:solidFill>
                <a:effectLst/>
                <a:latin typeface="Century Gothic" panose="020B0502020202020204" pitchFamily="34" charset="0"/>
                <a:ea typeface="Calibri"/>
                <a:cs typeface="Times New Roman"/>
              </a:rPr>
              <a:t>De Kinderboekenweek wordt </a:t>
            </a:r>
            <a:r>
              <a:rPr lang="nl-NL" sz="2200" i="1" u="sng" dirty="0">
                <a:solidFill>
                  <a:srgbClr val="387038"/>
                </a:solidFill>
                <a:effectLst/>
                <a:latin typeface="Century Gothic" panose="020B0502020202020204" pitchFamily="34" charset="0"/>
                <a:ea typeface="Calibri"/>
                <a:cs typeface="Times New Roman"/>
              </a:rPr>
              <a:t>jaarlijks</a:t>
            </a:r>
            <a:r>
              <a:rPr lang="nl-NL" sz="2200" i="1" dirty="0">
                <a:solidFill>
                  <a:srgbClr val="387038"/>
                </a:solidFill>
                <a:effectLst/>
                <a:latin typeface="Century Gothic" panose="020B0502020202020204" pitchFamily="34" charset="0"/>
                <a:ea typeface="Calibri"/>
                <a:cs typeface="Times New Roman"/>
              </a:rPr>
              <a:t> gehouden. </a:t>
            </a:r>
            <a:endParaRPr lang="nl-NL" sz="2200" dirty="0">
              <a:effectLst/>
              <a:latin typeface="Century Gothic" panose="020B0502020202020204" pitchFamily="34" charset="0"/>
              <a:ea typeface="Calibri"/>
              <a:cs typeface="Times New Roman"/>
            </a:endParaRPr>
          </a:p>
        </p:txBody>
      </p:sp>
      <p:sp>
        <p:nvSpPr>
          <p:cNvPr id="16" name="Text Box 14"/>
          <p:cNvSpPr txBox="1"/>
          <p:nvPr/>
        </p:nvSpPr>
        <p:spPr>
          <a:xfrm>
            <a:off x="6032433" y="4309312"/>
            <a:ext cx="283049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7" name="Tekstvak 2"/>
          <p:cNvSpPr txBox="1">
            <a:spLocks noChangeArrowheads="1"/>
          </p:cNvSpPr>
          <p:nvPr/>
        </p:nvSpPr>
        <p:spPr bwMode="auto">
          <a:xfrm>
            <a:off x="6012160" y="4302244"/>
            <a:ext cx="285077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ieder jaar</a:t>
            </a:r>
            <a:endParaRPr lang="nl-NL" sz="1100" dirty="0">
              <a:effectLst/>
              <a:latin typeface="Century Gothic" panose="020B0502020202020204" pitchFamily="34" charset="0"/>
              <a:ea typeface="Calibri"/>
              <a:cs typeface="Times New Roman"/>
            </a:endParaRPr>
          </a:p>
        </p:txBody>
      </p:sp>
      <p:pic>
        <p:nvPicPr>
          <p:cNvPr id="21" name="Graphic 20" descr="Vinkje met effen opvulling">
            <a:extLst>
              <a:ext uri="{FF2B5EF4-FFF2-40B4-BE49-F238E27FC236}">
                <a16:creationId xmlns:a16="http://schemas.microsoft.com/office/drawing/2014/main" id="{CA659531-377C-C9A4-B688-D7E6FE1D335B}"/>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42363" y="3920480"/>
            <a:ext cx="457200" cy="457200"/>
          </a:xfrm>
          <a:prstGeom prst="rect">
            <a:avLst/>
          </a:prstGeom>
        </p:spPr>
      </p:pic>
      <p:pic>
        <p:nvPicPr>
          <p:cNvPr id="29" name="Afbeelding 28" descr="Afbeelding met tekst, Lettertype, nummer, document&#10;&#10;Automatisch gegenereerde beschrijving">
            <a:extLst>
              <a:ext uri="{FF2B5EF4-FFF2-40B4-BE49-F238E27FC236}">
                <a16:creationId xmlns:a16="http://schemas.microsoft.com/office/drawing/2014/main" id="{73517454-9144-FE40-DD6F-7A090DD6AB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18557" y="1208725"/>
            <a:ext cx="2423119" cy="2753545"/>
          </a:xfrm>
          <a:prstGeom prst="rect">
            <a:avLst/>
          </a:prstGeom>
        </p:spPr>
      </p:pic>
      <p:pic>
        <p:nvPicPr>
          <p:cNvPr id="31" name="Afbeelding 30">
            <a:extLst>
              <a:ext uri="{FF2B5EF4-FFF2-40B4-BE49-F238E27FC236}">
                <a16:creationId xmlns:a16="http://schemas.microsoft.com/office/drawing/2014/main" id="{449724AC-8B88-4295-B903-46E6696E28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1344" y="2275996"/>
            <a:ext cx="317019" cy="317019"/>
          </a:xfrm>
          <a:prstGeom prst="rect">
            <a:avLst/>
          </a:prstGeom>
        </p:spPr>
      </p:pic>
      <p:pic>
        <p:nvPicPr>
          <p:cNvPr id="2048" name="Afbeelding 2047">
            <a:extLst>
              <a:ext uri="{FF2B5EF4-FFF2-40B4-BE49-F238E27FC236}">
                <a16:creationId xmlns:a16="http://schemas.microsoft.com/office/drawing/2014/main" id="{1129B553-129D-06DF-9E4C-6EBC91E3D2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55528" y="1740486"/>
            <a:ext cx="317019" cy="317019"/>
          </a:xfrm>
          <a:prstGeom prst="rect">
            <a:avLst/>
          </a:prstGeom>
        </p:spPr>
      </p:pic>
      <p:pic>
        <p:nvPicPr>
          <p:cNvPr id="2049" name="Afbeelding 2048">
            <a:extLst>
              <a:ext uri="{FF2B5EF4-FFF2-40B4-BE49-F238E27FC236}">
                <a16:creationId xmlns:a16="http://schemas.microsoft.com/office/drawing/2014/main" id="{24216DB3-E29B-506E-8319-8141DF1E57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005696" y="2268478"/>
            <a:ext cx="317019" cy="317019"/>
          </a:xfrm>
          <a:prstGeom prst="rect">
            <a:avLst/>
          </a:prstGeom>
        </p:spPr>
      </p:pic>
      <p:pic>
        <p:nvPicPr>
          <p:cNvPr id="2051" name="Afbeelding 2050">
            <a:extLst>
              <a:ext uri="{FF2B5EF4-FFF2-40B4-BE49-F238E27FC236}">
                <a16:creationId xmlns:a16="http://schemas.microsoft.com/office/drawing/2014/main" id="{D569C42A-55FA-09C5-85C6-5962BFC6C64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60404" y="1780606"/>
            <a:ext cx="317019" cy="317019"/>
          </a:xfrm>
          <a:prstGeom prst="rect">
            <a:avLst/>
          </a:prstGeom>
        </p:spPr>
      </p:pic>
      <p:pic>
        <p:nvPicPr>
          <p:cNvPr id="2052" name="Afbeelding 2051">
            <a:extLst>
              <a:ext uri="{FF2B5EF4-FFF2-40B4-BE49-F238E27FC236}">
                <a16:creationId xmlns:a16="http://schemas.microsoft.com/office/drawing/2014/main" id="{8460FB37-9FC5-9AE1-9CBC-A9FD4B9EFB7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61283" y="1695729"/>
            <a:ext cx="288032" cy="288032"/>
          </a:xfrm>
          <a:prstGeom prst="rect">
            <a:avLst/>
          </a:prstGeom>
        </p:spPr>
      </p:pic>
      <p:pic>
        <p:nvPicPr>
          <p:cNvPr id="2053" name="Afbeelding 2052">
            <a:extLst>
              <a:ext uri="{FF2B5EF4-FFF2-40B4-BE49-F238E27FC236}">
                <a16:creationId xmlns:a16="http://schemas.microsoft.com/office/drawing/2014/main" id="{93A0B5F1-7827-1D88-E5D2-31D6518260F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04589" y="2837532"/>
            <a:ext cx="317019" cy="317019"/>
          </a:xfrm>
          <a:prstGeom prst="rect">
            <a:avLst/>
          </a:prstGeom>
        </p:spPr>
      </p:pic>
      <p:pic>
        <p:nvPicPr>
          <p:cNvPr id="2054" name="Afbeelding 2053">
            <a:extLst>
              <a:ext uri="{FF2B5EF4-FFF2-40B4-BE49-F238E27FC236}">
                <a16:creationId xmlns:a16="http://schemas.microsoft.com/office/drawing/2014/main" id="{3295C863-1E42-2372-FC75-501457B6D8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01540" y="2847087"/>
            <a:ext cx="317019" cy="317019"/>
          </a:xfrm>
          <a:prstGeom prst="rect">
            <a:avLst/>
          </a:prstGeom>
        </p:spPr>
      </p:pic>
      <p:pic>
        <p:nvPicPr>
          <p:cNvPr id="2055" name="Afbeelding 2054">
            <a:extLst>
              <a:ext uri="{FF2B5EF4-FFF2-40B4-BE49-F238E27FC236}">
                <a16:creationId xmlns:a16="http://schemas.microsoft.com/office/drawing/2014/main" id="{4503990E-0BC5-866F-3631-748D96E550B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36097" y="2266796"/>
            <a:ext cx="317019" cy="317019"/>
          </a:xfrm>
          <a:prstGeom prst="rect">
            <a:avLst/>
          </a:prstGeom>
        </p:spPr>
      </p:pic>
      <p:pic>
        <p:nvPicPr>
          <p:cNvPr id="2056" name="Afbeelding 2055">
            <a:extLst>
              <a:ext uri="{FF2B5EF4-FFF2-40B4-BE49-F238E27FC236}">
                <a16:creationId xmlns:a16="http://schemas.microsoft.com/office/drawing/2014/main" id="{4D7935D1-C9D4-232E-BDC8-993B6637C11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07638" y="2855218"/>
            <a:ext cx="317019" cy="317019"/>
          </a:xfrm>
          <a:prstGeom prst="rect">
            <a:avLst/>
          </a:prstGeom>
        </p:spPr>
      </p:pic>
      <p:pic>
        <p:nvPicPr>
          <p:cNvPr id="2057" name="Afbeelding 2056">
            <a:extLst>
              <a:ext uri="{FF2B5EF4-FFF2-40B4-BE49-F238E27FC236}">
                <a16:creationId xmlns:a16="http://schemas.microsoft.com/office/drawing/2014/main" id="{870A5AFF-2A44-BA6D-E3BF-C3F1EC7CEB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05269" y="3427378"/>
            <a:ext cx="317019" cy="317019"/>
          </a:xfrm>
          <a:prstGeom prst="rect">
            <a:avLst/>
          </a:prstGeom>
        </p:spPr>
      </p:pic>
      <p:pic>
        <p:nvPicPr>
          <p:cNvPr id="2058" name="Afbeelding 2057">
            <a:extLst>
              <a:ext uri="{FF2B5EF4-FFF2-40B4-BE49-F238E27FC236}">
                <a16:creationId xmlns:a16="http://schemas.microsoft.com/office/drawing/2014/main" id="{6201CC97-8519-2382-4C51-4BD1F19704E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04588" y="3442424"/>
            <a:ext cx="317019" cy="317019"/>
          </a:xfrm>
          <a:prstGeom prst="rect">
            <a:avLst/>
          </a:prstGeom>
        </p:spPr>
      </p:pic>
      <p:pic>
        <p:nvPicPr>
          <p:cNvPr id="2059" name="Afbeelding 2058">
            <a:extLst>
              <a:ext uri="{FF2B5EF4-FFF2-40B4-BE49-F238E27FC236}">
                <a16:creationId xmlns:a16="http://schemas.microsoft.com/office/drawing/2014/main" id="{0F21420A-DF98-DECC-37A1-7666AAA190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44521" y="3481541"/>
            <a:ext cx="317019" cy="317019"/>
          </a:xfrm>
          <a:prstGeom prst="rect">
            <a:avLst/>
          </a:prstGeom>
        </p:spPr>
      </p:pic>
      <p:pic>
        <p:nvPicPr>
          <p:cNvPr id="2065" name="Afbeelding 2064" descr="Afbeelding met verbruiksartikelen voor kantoor, grond&#10;&#10;Automatisch gegenereerde beschrijving">
            <a:extLst>
              <a:ext uri="{FF2B5EF4-FFF2-40B4-BE49-F238E27FC236}">
                <a16:creationId xmlns:a16="http://schemas.microsoft.com/office/drawing/2014/main" id="{DCE65F35-225C-5929-4172-CBD9115FA21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89499" y="2633323"/>
            <a:ext cx="2770332" cy="1894465"/>
          </a:xfrm>
          <a:prstGeom prst="rect">
            <a:avLst/>
          </a:prstGeom>
        </p:spPr>
      </p:pic>
      <p:pic>
        <p:nvPicPr>
          <p:cNvPr id="2061" name="Afbeelding 2060">
            <a:extLst>
              <a:ext uri="{FF2B5EF4-FFF2-40B4-BE49-F238E27FC236}">
                <a16:creationId xmlns:a16="http://schemas.microsoft.com/office/drawing/2014/main" id="{C42CDD54-BCCF-BAAD-FF5E-4EAE703349D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875243" y="2120156"/>
            <a:ext cx="2962301" cy="1026333"/>
          </a:xfrm>
          <a:prstGeom prst="rect">
            <a:avLst/>
          </a:prstGeom>
        </p:spPr>
      </p:pic>
      <p:sp>
        <p:nvSpPr>
          <p:cNvPr id="2066" name="Ovaal 2065">
            <a:extLst>
              <a:ext uri="{FF2B5EF4-FFF2-40B4-BE49-F238E27FC236}">
                <a16:creationId xmlns:a16="http://schemas.microsoft.com/office/drawing/2014/main" id="{B88899E8-A627-3A17-8029-F50936E581CF}"/>
              </a:ext>
            </a:extLst>
          </p:cNvPr>
          <p:cNvSpPr/>
          <p:nvPr/>
        </p:nvSpPr>
        <p:spPr>
          <a:xfrm>
            <a:off x="1176623" y="3710441"/>
            <a:ext cx="250466" cy="2177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69" name="Ovaal 2068">
            <a:extLst>
              <a:ext uri="{FF2B5EF4-FFF2-40B4-BE49-F238E27FC236}">
                <a16:creationId xmlns:a16="http://schemas.microsoft.com/office/drawing/2014/main" id="{B43D0BB8-EFA7-8B44-F793-E96DB1A35D60}"/>
              </a:ext>
            </a:extLst>
          </p:cNvPr>
          <p:cNvSpPr/>
          <p:nvPr/>
        </p:nvSpPr>
        <p:spPr>
          <a:xfrm>
            <a:off x="1561017" y="3703487"/>
            <a:ext cx="216981" cy="20719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70" name="Afbeelding 2069">
            <a:extLst>
              <a:ext uri="{FF2B5EF4-FFF2-40B4-BE49-F238E27FC236}">
                <a16:creationId xmlns:a16="http://schemas.microsoft.com/office/drawing/2014/main" id="{A8A3E39B-731E-ACDE-717C-79AD5118931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381171" y="3703487"/>
            <a:ext cx="243861" cy="231668"/>
          </a:xfrm>
          <a:prstGeom prst="rect">
            <a:avLst/>
          </a:prstGeom>
        </p:spPr>
      </p:pic>
      <p:pic>
        <p:nvPicPr>
          <p:cNvPr id="2071" name="Afbeelding 2070">
            <a:extLst>
              <a:ext uri="{FF2B5EF4-FFF2-40B4-BE49-F238E27FC236}">
                <a16:creationId xmlns:a16="http://schemas.microsoft.com/office/drawing/2014/main" id="{414049F8-9868-1B31-3996-6345AABB246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735054" y="3692736"/>
            <a:ext cx="244615" cy="232384"/>
          </a:xfrm>
          <a:prstGeom prst="rect">
            <a:avLst/>
          </a:prstGeom>
        </p:spPr>
      </p:pic>
      <p:pic>
        <p:nvPicPr>
          <p:cNvPr id="2072" name="Afbeelding 2071">
            <a:extLst>
              <a:ext uri="{FF2B5EF4-FFF2-40B4-BE49-F238E27FC236}">
                <a16:creationId xmlns:a16="http://schemas.microsoft.com/office/drawing/2014/main" id="{725404E2-1187-4C8C-7040-1CE1670041A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29019" y="3691251"/>
            <a:ext cx="243861" cy="231668"/>
          </a:xfrm>
          <a:prstGeom prst="rect">
            <a:avLst/>
          </a:prstGeom>
        </p:spPr>
      </p:pic>
      <p:pic>
        <p:nvPicPr>
          <p:cNvPr id="2073" name="Afbeelding 2072">
            <a:extLst>
              <a:ext uri="{FF2B5EF4-FFF2-40B4-BE49-F238E27FC236}">
                <a16:creationId xmlns:a16="http://schemas.microsoft.com/office/drawing/2014/main" id="{243FDCDE-73BE-F966-A4A8-45B3638B38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95278" y="3744397"/>
            <a:ext cx="243861" cy="231668"/>
          </a:xfrm>
          <a:prstGeom prst="rect">
            <a:avLst/>
          </a:prstGeom>
        </p:spPr>
      </p:pic>
    </p:spTree>
    <p:extLst>
      <p:ext uri="{BB962C8B-B14F-4D97-AF65-F5344CB8AC3E}">
        <p14:creationId xmlns:p14="http://schemas.microsoft.com/office/powerpoint/2010/main" val="315342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27584" y="476672"/>
            <a:ext cx="4841449"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839028" y="397322"/>
            <a:ext cx="4680520" cy="432048"/>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monument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beeld</a:t>
            </a: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442043" y="3861048"/>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861985"/>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huis</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861048"/>
            <a:ext cx="26113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861049"/>
            <a:ext cx="2700316"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kasteel</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6" name="Afbeelding 15"/>
          <p:cNvPicPr/>
          <p:nvPr/>
        </p:nvPicPr>
        <p:blipFill>
          <a:blip r:embed="rId4" cstate="email">
            <a:extLst>
              <a:ext uri="{28A0092B-C50C-407E-A947-70E740481C1C}">
                <a14:useLocalDpi xmlns:a14="http://schemas.microsoft.com/office/drawing/2010/main"/>
              </a:ext>
            </a:extLst>
          </a:blip>
          <a:stretch>
            <a:fillRect/>
          </a:stretch>
        </p:blipFill>
        <p:spPr>
          <a:xfrm rot="21235644">
            <a:off x="3874867" y="3428441"/>
            <a:ext cx="152772" cy="441929"/>
          </a:xfrm>
          <a:prstGeom prst="rect">
            <a:avLst/>
          </a:prstGeom>
        </p:spPr>
      </p:pic>
      <p:sp>
        <p:nvSpPr>
          <p:cNvPr id="13" name="Text Box 14"/>
          <p:cNvSpPr txBox="1"/>
          <p:nvPr/>
        </p:nvSpPr>
        <p:spPr>
          <a:xfrm>
            <a:off x="5669033" y="476671"/>
            <a:ext cx="3079431" cy="23042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669033" y="491187"/>
            <a:ext cx="3062627" cy="21944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beeld of het gebouw dat je herinnert aan iets wat vroeger gebeurd is</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8D5886DB-44B9-16FB-25C8-8CD26F9FB14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36390" y="1301882"/>
            <a:ext cx="2214066" cy="1383791"/>
          </a:xfrm>
          <a:prstGeom prst="rect">
            <a:avLst/>
          </a:prstGeom>
        </p:spPr>
      </p:pic>
      <p:pic>
        <p:nvPicPr>
          <p:cNvPr id="17" name="Afbeelding 16" descr="Afbeelding met buitenshuis, hemel, boom, beeldhouwwerk&#10;&#10;Automatisch gegenereerde beschrijving">
            <a:extLst>
              <a:ext uri="{FF2B5EF4-FFF2-40B4-BE49-F238E27FC236}">
                <a16:creationId xmlns:a16="http://schemas.microsoft.com/office/drawing/2014/main" id="{612A8BDE-D46A-91F7-3F03-5F93FA0AEC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914" y="4572428"/>
            <a:ext cx="2179169" cy="1455685"/>
          </a:xfrm>
          <a:prstGeom prst="rect">
            <a:avLst/>
          </a:prstGeom>
        </p:spPr>
      </p:pic>
      <p:pic>
        <p:nvPicPr>
          <p:cNvPr id="19" name="Afbeelding 18" descr="Afbeelding met buitenshuis, gebouw, wolk, hemel&#10;&#10;Automatisch gegenereerde beschrijving">
            <a:extLst>
              <a:ext uri="{FF2B5EF4-FFF2-40B4-BE49-F238E27FC236}">
                <a16:creationId xmlns:a16="http://schemas.microsoft.com/office/drawing/2014/main" id="{1F4E871E-31B2-CFF5-E615-04D456C39DB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17194" y="4574607"/>
            <a:ext cx="2179167" cy="1451326"/>
          </a:xfrm>
          <a:prstGeom prst="rect">
            <a:avLst/>
          </a:prstGeom>
        </p:spPr>
      </p:pic>
      <p:pic>
        <p:nvPicPr>
          <p:cNvPr id="21" name="Afbeelding 20" descr="Afbeelding met buitenshuis, hemel, gebouw, boom&#10;&#10;Automatisch gegenereerde beschrijving">
            <a:extLst>
              <a:ext uri="{FF2B5EF4-FFF2-40B4-BE49-F238E27FC236}">
                <a16:creationId xmlns:a16="http://schemas.microsoft.com/office/drawing/2014/main" id="{0A291789-7EB1-532E-C409-20BE6C68BE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98418" y="4590096"/>
            <a:ext cx="2179169" cy="1455685"/>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87" y="-86063"/>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80862" y="2504861"/>
            <a:ext cx="4365560"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691680" y="2393461"/>
            <a:ext cx="443213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a:t>
            </a:r>
            <a:r>
              <a:rPr lang="nl-NL" sz="5400" b="1" dirty="0">
                <a:effectLst/>
                <a:latin typeface="Century Gothic" panose="020B0502020202020204" pitchFamily="34" charset="0"/>
                <a:ea typeface="Calibri"/>
                <a:cs typeface="Times New Roman"/>
              </a:rPr>
              <a:t>e plantage</a:t>
            </a:r>
            <a:endParaRPr lang="nl-NL" sz="5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544894" y="3212133"/>
            <a:ext cx="1380865" cy="1868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p:nvPr/>
        </p:nvCxnSpPr>
        <p:spPr>
          <a:xfrm flipH="1">
            <a:off x="4713813" y="1432346"/>
            <a:ext cx="1132205" cy="1072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2647989" cy="16870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6637440" y="4900007"/>
            <a:ext cx="211102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6637440" y="4851904"/>
            <a:ext cx="211102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oogsten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3707904" y="340253"/>
            <a:ext cx="324115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742357" y="242760"/>
            <a:ext cx="3075116" cy="68053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b="1" dirty="0">
                <a:latin typeface="Century Gothic" panose="020B0502020202020204" pitchFamily="34" charset="0"/>
                <a:ea typeface="Calibri"/>
                <a:cs typeface="Times New Roman"/>
              </a:rPr>
              <a:t>verbouwen</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1956516" y="5016493"/>
            <a:ext cx="222620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1928236" y="4987154"/>
            <a:ext cx="2226208" cy="45526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zaaien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3685" y="3212133"/>
            <a:ext cx="6180523" cy="120680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85568" y="3156598"/>
            <a:ext cx="6276315" cy="968693"/>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een groot stuk grond in een warm land (om bijvoorbeeld thee of rijst op te laten groeien)</a:t>
            </a:r>
            <a:endParaRPr lang="nl-NL" sz="1100" dirty="0">
              <a:effectLst/>
              <a:latin typeface="Century Gothic" panose="020B0502020202020204" pitchFamily="34" charset="0"/>
              <a:ea typeface="Calibri"/>
              <a:cs typeface="Times New Roman"/>
            </a:endParaRPr>
          </a:p>
        </p:txBody>
      </p:sp>
      <p:pic>
        <p:nvPicPr>
          <p:cNvPr id="3" name="Afbeelding 2" descr="Afbeelding met persoon, grond, hand, buitenshuis&#10;&#10;Automatisch gegenereerde beschrijving">
            <a:extLst>
              <a:ext uri="{FF2B5EF4-FFF2-40B4-BE49-F238E27FC236}">
                <a16:creationId xmlns:a16="http://schemas.microsoft.com/office/drawing/2014/main" id="{876A9691-9D7C-9B9D-7FAA-DC0DF59DB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5208" y="4639599"/>
            <a:ext cx="1665286" cy="1112411"/>
          </a:xfrm>
          <a:prstGeom prst="rect">
            <a:avLst/>
          </a:prstGeom>
        </p:spPr>
      </p:pic>
      <p:pic>
        <p:nvPicPr>
          <p:cNvPr id="6" name="Afbeelding 5" descr="Afbeelding met groente, produceren, Natuurlijke voeding, Veganistische voeding&#10;&#10;Automatisch gegenereerde beschrijving">
            <a:extLst>
              <a:ext uri="{FF2B5EF4-FFF2-40B4-BE49-F238E27FC236}">
                <a16:creationId xmlns:a16="http://schemas.microsoft.com/office/drawing/2014/main" id="{D39FCAA0-3643-7736-8A8C-F2A453DE70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1" y="4533870"/>
            <a:ext cx="1953830" cy="1301250"/>
          </a:xfrm>
          <a:prstGeom prst="rect">
            <a:avLst/>
          </a:prstGeom>
        </p:spPr>
      </p:pic>
      <p:pic>
        <p:nvPicPr>
          <p:cNvPr id="22" name="Afbeelding 21" descr="Afbeelding met gras, buitenshuis, landschap, hemel&#10;&#10;Automatisch gegenereerde beschrijving">
            <a:extLst>
              <a:ext uri="{FF2B5EF4-FFF2-40B4-BE49-F238E27FC236}">
                <a16:creationId xmlns:a16="http://schemas.microsoft.com/office/drawing/2014/main" id="{DE3B72CC-1999-56AF-E93C-19288B1872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28159" y="351609"/>
            <a:ext cx="2680457" cy="1715492"/>
          </a:xfrm>
          <a:prstGeom prst="rect">
            <a:avLst/>
          </a:prstGeom>
        </p:spPr>
      </p:pic>
      <p:pic>
        <p:nvPicPr>
          <p:cNvPr id="2" name="Afbeelding 1">
            <a:extLst>
              <a:ext uri="{FF2B5EF4-FFF2-40B4-BE49-F238E27FC236}">
                <a16:creationId xmlns:a16="http://schemas.microsoft.com/office/drawing/2014/main" id="{9D679F0D-2C3A-4950-AE65-67C1E110F4F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49058" y="2277863"/>
            <a:ext cx="1692354" cy="1696881"/>
          </a:xfrm>
          <a:prstGeom prst="rect">
            <a:avLst/>
          </a:prstGeom>
        </p:spPr>
      </p:pic>
      <p:sp>
        <p:nvSpPr>
          <p:cNvPr id="19" name="Text Box 14">
            <a:extLst>
              <a:ext uri="{FF2B5EF4-FFF2-40B4-BE49-F238E27FC236}">
                <a16:creationId xmlns:a16="http://schemas.microsoft.com/office/drawing/2014/main" id="{553F3999-44F9-652D-73F0-214478264D2B}"/>
              </a:ext>
            </a:extLst>
          </p:cNvPr>
          <p:cNvSpPr txBox="1"/>
          <p:nvPr/>
        </p:nvSpPr>
        <p:spPr>
          <a:xfrm>
            <a:off x="3707904" y="951976"/>
            <a:ext cx="4896544" cy="82006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4" name="Tekstvak 2">
            <a:extLst>
              <a:ext uri="{FF2B5EF4-FFF2-40B4-BE49-F238E27FC236}">
                <a16:creationId xmlns:a16="http://schemas.microsoft.com/office/drawing/2014/main" id="{39ED10EC-18E3-E1A3-8FCC-2640D7826B7F}"/>
              </a:ext>
            </a:extLst>
          </p:cNvPr>
          <p:cNvSpPr txBox="1">
            <a:spLocks noChangeArrowheads="1"/>
          </p:cNvSpPr>
          <p:nvPr/>
        </p:nvSpPr>
        <p:spPr bwMode="auto">
          <a:xfrm>
            <a:off x="3693314" y="915387"/>
            <a:ext cx="5055149" cy="65964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planten op het land laten groeien en oogsten</a:t>
            </a:r>
            <a:endParaRPr lang="nl-NL" sz="1100" dirty="0">
              <a:effectLst/>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330486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6186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977512" y="1699035"/>
            <a:ext cx="6558541" cy="13021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410815" y="1658442"/>
            <a:ext cx="767411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a:t>
            </a:r>
            <a:r>
              <a:rPr lang="nl-NL" sz="4800" b="1" dirty="0">
                <a:effectLst/>
                <a:latin typeface="Century Gothic" panose="020B0502020202020204" pitchFamily="34" charset="0"/>
                <a:ea typeface="Calibri"/>
                <a:cs typeface="Times New Roman"/>
              </a:rPr>
              <a:t>e zwarte bladzijde</a:t>
            </a:r>
            <a:endParaRPr lang="nl-NL" sz="11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475656" y="3111780"/>
            <a:ext cx="1605689" cy="1354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a:endCxn id="5" idx="0"/>
          </p:cNvCxnSpPr>
          <p:nvPr/>
        </p:nvCxnSpPr>
        <p:spPr>
          <a:xfrm flipH="1">
            <a:off x="4256783" y="1175846"/>
            <a:ext cx="808327" cy="5231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080257" y="3571102"/>
            <a:ext cx="1705202" cy="12760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329257" y="5126844"/>
            <a:ext cx="4250358" cy="70976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191808" y="5212881"/>
            <a:ext cx="4428233" cy="645634"/>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11 september 2001</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603586" y="559307"/>
            <a:ext cx="40175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538291" y="564121"/>
            <a:ext cx="416350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slavenhandel</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5631228" y="4851323"/>
            <a:ext cx="3240360" cy="107236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454650" y="4959634"/>
            <a:ext cx="3497542" cy="115212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r>
              <a:rPr lang="nl-NL" sz="3400" dirty="0">
                <a:effectLst/>
                <a:latin typeface="Century Gothic" panose="020B0502020202020204" pitchFamily="34" charset="0"/>
                <a:ea typeface="Calibri"/>
                <a:cs typeface="Times New Roman"/>
              </a:rPr>
              <a:t>de Tweede Wereldoorlog</a:t>
            </a: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492374" y="2982677"/>
            <a:ext cx="8211613" cy="64563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96371" y="3001183"/>
            <a:ext cx="8166488" cy="56819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periode waarin erge dingen zijn gebeurd</a:t>
            </a:r>
            <a:endParaRPr lang="nl-NL" sz="1100" dirty="0">
              <a:effectLst/>
              <a:latin typeface="Century Gothic" panose="020B0502020202020204" pitchFamily="34" charset="0"/>
              <a:ea typeface="Calibri"/>
              <a:cs typeface="Times New Roman"/>
            </a:endParaRPr>
          </a:p>
        </p:txBody>
      </p:sp>
      <p:sp>
        <p:nvSpPr>
          <p:cNvPr id="2" name="Text Box 14">
            <a:extLst>
              <a:ext uri="{FF2B5EF4-FFF2-40B4-BE49-F238E27FC236}">
                <a16:creationId xmlns:a16="http://schemas.microsoft.com/office/drawing/2014/main" id="{0FAD6719-EA92-44EC-800B-2B83AF4AC55F}"/>
              </a:ext>
            </a:extLst>
          </p:cNvPr>
          <p:cNvSpPr txBox="1"/>
          <p:nvPr/>
        </p:nvSpPr>
        <p:spPr>
          <a:xfrm>
            <a:off x="492374" y="2209583"/>
            <a:ext cx="767411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uit</a:t>
            </a:r>
            <a:r>
              <a:rPr lang="nl-NL" sz="4800" b="1" dirty="0">
                <a:effectLst/>
                <a:latin typeface="Century Gothic" panose="020B0502020202020204" pitchFamily="34" charset="0"/>
                <a:ea typeface="Calibri"/>
                <a:cs typeface="Times New Roman"/>
              </a:rPr>
              <a:t> de geschiedenis</a:t>
            </a:r>
            <a:endParaRPr lang="nl-NL" sz="1100" dirty="0">
              <a:effectLst/>
              <a:latin typeface="Century Gothic" panose="020B0502020202020204" pitchFamily="34" charset="0"/>
              <a:ea typeface="Calibri"/>
              <a:cs typeface="Times New Roman"/>
            </a:endParaRPr>
          </a:p>
        </p:txBody>
      </p:sp>
      <p:pic>
        <p:nvPicPr>
          <p:cNvPr id="23" name="Afbeelding 22">
            <a:extLst>
              <a:ext uri="{FF2B5EF4-FFF2-40B4-BE49-F238E27FC236}">
                <a16:creationId xmlns:a16="http://schemas.microsoft.com/office/drawing/2014/main" id="{A61AC31E-B175-A067-D3BD-ABB3BF66B989}"/>
              </a:ext>
            </a:extLst>
          </p:cNvPr>
          <p:cNvPicPr>
            <a:picLocks noChangeAspect="1"/>
          </p:cNvPicPr>
          <p:nvPr/>
        </p:nvPicPr>
        <p:blipFill>
          <a:blip r:embed="rId4"/>
          <a:stretch>
            <a:fillRect/>
          </a:stretch>
        </p:blipFill>
        <p:spPr>
          <a:xfrm>
            <a:off x="704039" y="379667"/>
            <a:ext cx="1866900" cy="1276350"/>
          </a:xfrm>
          <a:prstGeom prst="rect">
            <a:avLst/>
          </a:prstGeom>
        </p:spPr>
      </p:pic>
      <p:pic>
        <p:nvPicPr>
          <p:cNvPr id="25" name="Afbeelding 24">
            <a:extLst>
              <a:ext uri="{FF2B5EF4-FFF2-40B4-BE49-F238E27FC236}">
                <a16:creationId xmlns:a16="http://schemas.microsoft.com/office/drawing/2014/main" id="{F415CDF9-383D-895C-223F-A7E088171E54}"/>
              </a:ext>
            </a:extLst>
          </p:cNvPr>
          <p:cNvPicPr>
            <a:picLocks noChangeAspect="1"/>
          </p:cNvPicPr>
          <p:nvPr/>
        </p:nvPicPr>
        <p:blipFill>
          <a:blip r:embed="rId5"/>
          <a:stretch>
            <a:fillRect/>
          </a:stretch>
        </p:blipFill>
        <p:spPr>
          <a:xfrm>
            <a:off x="7036363" y="3734964"/>
            <a:ext cx="1584321" cy="1112225"/>
          </a:xfrm>
          <a:prstGeom prst="rect">
            <a:avLst/>
          </a:prstGeom>
        </p:spPr>
      </p:pic>
      <p:pic>
        <p:nvPicPr>
          <p:cNvPr id="27" name="Afbeelding 26">
            <a:extLst>
              <a:ext uri="{FF2B5EF4-FFF2-40B4-BE49-F238E27FC236}">
                <a16:creationId xmlns:a16="http://schemas.microsoft.com/office/drawing/2014/main" id="{B9538815-F333-EE7F-BF15-D9818265202E}"/>
              </a:ext>
            </a:extLst>
          </p:cNvPr>
          <p:cNvPicPr>
            <a:picLocks noChangeAspect="1"/>
          </p:cNvPicPr>
          <p:nvPr/>
        </p:nvPicPr>
        <p:blipFill>
          <a:blip r:embed="rId6"/>
          <a:stretch>
            <a:fillRect/>
          </a:stretch>
        </p:blipFill>
        <p:spPr>
          <a:xfrm>
            <a:off x="440013" y="3719871"/>
            <a:ext cx="1389059" cy="1323261"/>
          </a:xfrm>
          <a:prstGeom prst="rect">
            <a:avLst/>
          </a:prstGeom>
        </p:spPr>
      </p:pic>
    </p:spTree>
    <p:extLst>
      <p:ext uri="{BB962C8B-B14F-4D97-AF65-F5344CB8AC3E}">
        <p14:creationId xmlns:p14="http://schemas.microsoft.com/office/powerpoint/2010/main" val="275494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26  –  </a:t>
            </a:r>
            <a:r>
              <a:rPr lang="nl-NL">
                <a:solidFill>
                  <a:srgbClr val="C00000"/>
                </a:solidFill>
                <a:latin typeface="Century Gothic" panose="020B0502020202020204" pitchFamily="34" charset="0"/>
              </a:rPr>
              <a:t>25 juni </a:t>
            </a:r>
            <a:r>
              <a:rPr lang="nl-NL" dirty="0">
                <a:solidFill>
                  <a:srgbClr val="C00000"/>
                </a:solidFill>
                <a:latin typeface="Century Gothic" panose="020B0502020202020204" pitchFamily="34" charset="0"/>
              </a:rPr>
              <a:t>2024</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154867"/>
            <a:ext cx="9180512" cy="1200329"/>
          </a:xfrm>
          <a:prstGeom prst="rect">
            <a:avLst/>
          </a:prstGeom>
          <a:noFill/>
        </p:spPr>
        <p:txBody>
          <a:bodyPr wrap="square" rtlCol="0">
            <a:spAutoFit/>
          </a:bodyPr>
          <a:lstStyle/>
          <a:p>
            <a:r>
              <a:rPr lang="nl-NL" sz="7200" b="1" u="sng" dirty="0">
                <a:latin typeface="Century Gothic" panose="020B0502020202020204" pitchFamily="34" charset="0"/>
              </a:rPr>
              <a:t>afschaffen</a:t>
            </a:r>
          </a:p>
        </p:txBody>
      </p:sp>
      <p:pic>
        <p:nvPicPr>
          <p:cNvPr id="3" name="Afbeelding 2" descr="Afbeelding met persoon, Menselijk gezicht, kleding, boek&#10;&#10;Automatisch gegenereerde beschrijving">
            <a:extLst>
              <a:ext uri="{FF2B5EF4-FFF2-40B4-BE49-F238E27FC236}">
                <a16:creationId xmlns:a16="http://schemas.microsoft.com/office/drawing/2014/main" id="{1141FD72-B7C6-FA9B-31F1-C174329B8F7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59632" y="1256853"/>
            <a:ext cx="7052174" cy="5176295"/>
          </a:xfrm>
          <a:prstGeom prst="rect">
            <a:avLst/>
          </a:prstGeom>
        </p:spPr>
      </p:pic>
      <p:sp>
        <p:nvSpPr>
          <p:cNvPr id="4" name="Gedachtewolkje: wolk 3">
            <a:extLst>
              <a:ext uri="{FF2B5EF4-FFF2-40B4-BE49-F238E27FC236}">
                <a16:creationId xmlns:a16="http://schemas.microsoft.com/office/drawing/2014/main" id="{2BF91814-E7C9-DFCC-80B5-A4A2D96EB564}"/>
              </a:ext>
            </a:extLst>
          </p:cNvPr>
          <p:cNvSpPr/>
          <p:nvPr/>
        </p:nvSpPr>
        <p:spPr>
          <a:xfrm>
            <a:off x="5724128" y="300133"/>
            <a:ext cx="3024336" cy="1852020"/>
          </a:xfrm>
          <a:prstGeom prst="cloudCallout">
            <a:avLst>
              <a:gd name="adj1" fmla="val -48908"/>
              <a:gd name="adj2" fmla="val 62501"/>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29CEF0DB-ED87-7C6D-2408-430944BD727F}"/>
              </a:ext>
            </a:extLst>
          </p:cNvPr>
          <p:cNvSpPr txBox="1"/>
          <p:nvPr/>
        </p:nvSpPr>
        <p:spPr>
          <a:xfrm>
            <a:off x="6228184" y="445298"/>
            <a:ext cx="2232248" cy="1477328"/>
          </a:xfrm>
          <a:prstGeom prst="rect">
            <a:avLst/>
          </a:prstGeom>
          <a:noFill/>
        </p:spPr>
        <p:txBody>
          <a:bodyPr wrap="square" rtlCol="0">
            <a:spAutoFit/>
          </a:bodyPr>
          <a:lstStyle/>
          <a:p>
            <a:r>
              <a:rPr lang="nl-NL" dirty="0">
                <a:latin typeface="Century Gothic" panose="020B0502020202020204" pitchFamily="34" charset="0"/>
              </a:rPr>
              <a:t>Waarom moeten we eigen lezen? Laten we er gewoon mee stoppen!</a:t>
            </a:r>
          </a:p>
        </p:txBody>
      </p:sp>
    </p:spTree>
    <p:extLst>
      <p:ext uri="{BB962C8B-B14F-4D97-AF65-F5344CB8AC3E}">
        <p14:creationId xmlns:p14="http://schemas.microsoft.com/office/powerpoint/2010/main" val="3852907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jaarlijks</a:t>
            </a:r>
          </a:p>
        </p:txBody>
      </p:sp>
      <p:pic>
        <p:nvPicPr>
          <p:cNvPr id="5" name="Afbeelding 4" descr="Afbeelding met tekst, agenda, Algemene voorraad&#10;&#10;Automatisch gegenereerde beschrijving">
            <a:extLst>
              <a:ext uri="{FF2B5EF4-FFF2-40B4-BE49-F238E27FC236}">
                <a16:creationId xmlns:a16="http://schemas.microsoft.com/office/drawing/2014/main" id="{5B241086-8308-24BF-4D2F-86392D55EE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036" y="2685420"/>
            <a:ext cx="2676128" cy="2007096"/>
          </a:xfrm>
          <a:prstGeom prst="rect">
            <a:avLst/>
          </a:prstGeom>
        </p:spPr>
      </p:pic>
      <p:pic>
        <p:nvPicPr>
          <p:cNvPr id="8" name="Afbeelding 7" descr="Afbeelding met tekst, agenda, nummer, rekenmachine&#10;&#10;Automatisch gegenereerde beschrijving">
            <a:extLst>
              <a:ext uri="{FF2B5EF4-FFF2-40B4-BE49-F238E27FC236}">
                <a16:creationId xmlns:a16="http://schemas.microsoft.com/office/drawing/2014/main" id="{C78E4EA5-6181-4615-7F83-0341A33A08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80730" y="2609821"/>
            <a:ext cx="3282280" cy="2192563"/>
          </a:xfrm>
          <a:prstGeom prst="rect">
            <a:avLst/>
          </a:prstGeom>
        </p:spPr>
      </p:pic>
      <p:pic>
        <p:nvPicPr>
          <p:cNvPr id="14" name="Afbeelding 13" descr="Afbeelding met verbruiksartikelen voor kantoor, grond&#10;&#10;Automatisch gegenereerde beschrijving">
            <a:extLst>
              <a:ext uri="{FF2B5EF4-FFF2-40B4-BE49-F238E27FC236}">
                <a16:creationId xmlns:a16="http://schemas.microsoft.com/office/drawing/2014/main" id="{45C8F184-42AB-82E5-0B2E-B1D28E02BB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06697" y="2805827"/>
            <a:ext cx="2695439" cy="1800553"/>
          </a:xfrm>
          <a:prstGeom prst="rect">
            <a:avLst/>
          </a:prstGeom>
        </p:spPr>
      </p:pic>
      <p:sp>
        <p:nvSpPr>
          <p:cNvPr id="15" name="Ovaal 14">
            <a:extLst>
              <a:ext uri="{FF2B5EF4-FFF2-40B4-BE49-F238E27FC236}">
                <a16:creationId xmlns:a16="http://schemas.microsoft.com/office/drawing/2014/main" id="{9B0FA4D2-E5F5-7DCE-5F1C-ED81547469BC}"/>
              </a:ext>
            </a:extLst>
          </p:cNvPr>
          <p:cNvSpPr/>
          <p:nvPr/>
        </p:nvSpPr>
        <p:spPr>
          <a:xfrm rot="20872372">
            <a:off x="497105" y="3681929"/>
            <a:ext cx="2304256" cy="3871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6" name="Afbeelding 15">
            <a:extLst>
              <a:ext uri="{FF2B5EF4-FFF2-40B4-BE49-F238E27FC236}">
                <a16:creationId xmlns:a16="http://schemas.microsoft.com/office/drawing/2014/main" id="{906CC9BB-099D-68A8-7235-63E32ECDC0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10645" y="3469672"/>
            <a:ext cx="2286198" cy="646232"/>
          </a:xfrm>
          <a:prstGeom prst="rect">
            <a:avLst/>
          </a:prstGeom>
        </p:spPr>
      </p:pic>
      <p:sp>
        <p:nvSpPr>
          <p:cNvPr id="17" name="Ovaal 16">
            <a:extLst>
              <a:ext uri="{FF2B5EF4-FFF2-40B4-BE49-F238E27FC236}">
                <a16:creationId xmlns:a16="http://schemas.microsoft.com/office/drawing/2014/main" id="{16FC4C76-A3F7-5D90-7D62-BD876F703812}"/>
              </a:ext>
            </a:extLst>
          </p:cNvPr>
          <p:cNvSpPr/>
          <p:nvPr/>
        </p:nvSpPr>
        <p:spPr>
          <a:xfrm rot="21300561" flipV="1">
            <a:off x="6388431" y="3861281"/>
            <a:ext cx="1931970" cy="25905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veroveren</a:t>
            </a:r>
          </a:p>
        </p:txBody>
      </p:sp>
      <p:pic>
        <p:nvPicPr>
          <p:cNvPr id="3" name="Afbeelding 2" descr="Afbeelding met brief, overdekt, boek, tekst&#10;&#10;Automatisch gegenereerde beschrijving">
            <a:extLst>
              <a:ext uri="{FF2B5EF4-FFF2-40B4-BE49-F238E27FC236}">
                <a16:creationId xmlns:a16="http://schemas.microsoft.com/office/drawing/2014/main" id="{6F5C19E3-3D47-E1B2-CB5C-928598A8871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226144"/>
            <a:ext cx="7795819" cy="5207608"/>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monument</a:t>
            </a:r>
          </a:p>
        </p:txBody>
      </p:sp>
      <p:pic>
        <p:nvPicPr>
          <p:cNvPr id="3" name="Afbeelding 2" descr="Afbeelding met boek, hemel, boom, buitenshuis&#10;&#10;Automatisch gegenereerde beschrijving">
            <a:extLst>
              <a:ext uri="{FF2B5EF4-FFF2-40B4-BE49-F238E27FC236}">
                <a16:creationId xmlns:a16="http://schemas.microsoft.com/office/drawing/2014/main" id="{90CB398D-ED58-3411-03C8-166FCB29D9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3324" y="1302085"/>
            <a:ext cx="7560840" cy="5050641"/>
          </a:xfrm>
          <a:prstGeom prst="rect">
            <a:avLst/>
          </a:prstGeom>
        </p:spPr>
      </p:pic>
      <p:sp>
        <p:nvSpPr>
          <p:cNvPr id="4" name="Tekstvak 3">
            <a:extLst>
              <a:ext uri="{FF2B5EF4-FFF2-40B4-BE49-F238E27FC236}">
                <a16:creationId xmlns:a16="http://schemas.microsoft.com/office/drawing/2014/main" id="{A003955A-0E8B-A147-44C0-3E9E435DD031}"/>
              </a:ext>
            </a:extLst>
          </p:cNvPr>
          <p:cNvSpPr txBox="1"/>
          <p:nvPr/>
        </p:nvSpPr>
        <p:spPr>
          <a:xfrm>
            <a:off x="1403648" y="5186583"/>
            <a:ext cx="6930516" cy="369332"/>
          </a:xfrm>
          <a:prstGeom prst="rect">
            <a:avLst/>
          </a:prstGeom>
          <a:noFill/>
        </p:spPr>
        <p:txBody>
          <a:bodyPr wrap="square" rtlCol="0">
            <a:spAutoFit/>
          </a:bodyPr>
          <a:lstStyle/>
          <a:p>
            <a:r>
              <a:rPr lang="nl-NL" b="1" dirty="0">
                <a:solidFill>
                  <a:schemeClr val="bg1"/>
                </a:solidFill>
                <a:latin typeface="Alasassy Caps" panose="020F0502020204030204" pitchFamily="2" charset="0"/>
              </a:rPr>
              <a:t>Voor alle ouders die hun kinderen leren om van boeken te houden</a:t>
            </a:r>
            <a:r>
              <a:rPr lang="nl-NL" dirty="0">
                <a:solidFill>
                  <a:schemeClr val="bg1"/>
                </a:solidFill>
              </a:rPr>
              <a:t>.</a:t>
            </a:r>
          </a:p>
        </p:txBody>
      </p:sp>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dirty="0">
                <a:latin typeface="Century Gothic" panose="020B0502020202020204" pitchFamily="34" charset="0"/>
              </a:rPr>
              <a:t>de zwarte bladzijde uit de geschiedenis</a:t>
            </a:r>
          </a:p>
        </p:txBody>
      </p:sp>
      <p:pic>
        <p:nvPicPr>
          <p:cNvPr id="5" name="Afbeelding 4" descr="Afbeelding met kleding, vrouw, verven, schets&#10;&#10;Automatisch gegenereerde beschrijving">
            <a:extLst>
              <a:ext uri="{FF2B5EF4-FFF2-40B4-BE49-F238E27FC236}">
                <a16:creationId xmlns:a16="http://schemas.microsoft.com/office/drawing/2014/main" id="{48FFDBA8-11CA-0788-02DE-AAA792C79A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2334138"/>
            <a:ext cx="6105872" cy="4299552"/>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plantage</a:t>
            </a:r>
          </a:p>
        </p:txBody>
      </p:sp>
      <p:pic>
        <p:nvPicPr>
          <p:cNvPr id="3" name="Afbeelding 2" descr="Afbeelding met buitenshuis, hemel, katoen, natuur&#10;&#10;Automatisch gegenereerde beschrijving">
            <a:extLst>
              <a:ext uri="{FF2B5EF4-FFF2-40B4-BE49-F238E27FC236}">
                <a16:creationId xmlns:a16="http://schemas.microsoft.com/office/drawing/2014/main" id="{AA81F2BD-8FC8-DD6A-48AB-F259FDA8701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910" y="1484784"/>
            <a:ext cx="8040180" cy="4872351"/>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tot slaaf maken</a:t>
            </a:r>
          </a:p>
        </p:txBody>
      </p:sp>
      <p:pic>
        <p:nvPicPr>
          <p:cNvPr id="3" name="Afbeelding 2" descr="Afbeelding met kleding, verven, Menselijk gezicht, tekening&#10;&#10;Automatisch gegenereerde beschrijving">
            <a:extLst>
              <a:ext uri="{FF2B5EF4-FFF2-40B4-BE49-F238E27FC236}">
                <a16:creationId xmlns:a16="http://schemas.microsoft.com/office/drawing/2014/main" id="{A0CEE1CF-E899-8482-AD07-7183655729C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1760" y="1215839"/>
            <a:ext cx="4067012" cy="4949465"/>
          </a:xfrm>
          <a:prstGeom prst="rect">
            <a:avLst/>
          </a:prstGeom>
        </p:spPr>
      </p:pic>
      <p:sp>
        <p:nvSpPr>
          <p:cNvPr id="8" name="Tekstvak 7">
            <a:extLst>
              <a:ext uri="{FF2B5EF4-FFF2-40B4-BE49-F238E27FC236}">
                <a16:creationId xmlns:a16="http://schemas.microsoft.com/office/drawing/2014/main" id="{AE21BDF1-B095-084E-0ECC-83E48245D650}"/>
              </a:ext>
            </a:extLst>
          </p:cNvPr>
          <p:cNvSpPr txBox="1"/>
          <p:nvPr/>
        </p:nvSpPr>
        <p:spPr>
          <a:xfrm>
            <a:off x="1835696" y="6200947"/>
            <a:ext cx="4820194" cy="923330"/>
          </a:xfrm>
          <a:prstGeom prst="rect">
            <a:avLst/>
          </a:prstGeom>
          <a:noFill/>
        </p:spPr>
        <p:txBody>
          <a:bodyPr wrap="square">
            <a:spAutoFit/>
          </a:bodyPr>
          <a:lstStyle/>
          <a:p>
            <a:r>
              <a:rPr lang="nl-NL" dirty="0">
                <a:hlinkClick r:id="rId4"/>
              </a:rPr>
              <a:t>https://leesbevorderingindeklas.nl/book-review/op-de-rug-van-bigi-kayman/</a:t>
            </a:r>
            <a:endParaRPr lang="nl-NL" dirty="0"/>
          </a:p>
          <a:p>
            <a:endParaRPr lang="nl-NL" dirty="0"/>
          </a:p>
        </p:txBody>
      </p:sp>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2356</TotalTime>
  <Words>816</Words>
  <Application>Microsoft Office PowerPoint</Application>
  <PresentationFormat>Diavoorstelling (4:3)</PresentationFormat>
  <Paragraphs>165</Paragraphs>
  <Slides>17</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Alasassy Caps</vt: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492</cp:revision>
  <dcterms:created xsi:type="dcterms:W3CDTF">2021-06-08T06:13:59Z</dcterms:created>
  <dcterms:modified xsi:type="dcterms:W3CDTF">2024-06-25T08:03:41Z</dcterms:modified>
</cp:coreProperties>
</file>