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5" r:id="rId5"/>
    <p:sldId id="1477" r:id="rId6"/>
    <p:sldId id="1478" r:id="rId7"/>
    <p:sldId id="1476" r:id="rId8"/>
    <p:sldId id="1479" r:id="rId9"/>
    <p:sldId id="1480" r:id="rId10"/>
    <p:sldId id="934" r:id="rId11"/>
    <p:sldId id="263" r:id="rId12"/>
    <p:sldId id="1486" r:id="rId13"/>
    <p:sldId id="1487" r:id="rId14"/>
    <p:sldId id="259" r:id="rId15"/>
    <p:sldId id="1484" r:id="rId16"/>
    <p:sldId id="1485" r:id="rId17"/>
    <p:sldId id="1488"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7"/>
            <p14:sldId id="1478"/>
            <p14:sldId id="1476"/>
            <p14:sldId id="1479"/>
            <p14:sldId id="1480"/>
            <p14:sldId id="934"/>
            <p14:sldId id="263"/>
            <p14:sldId id="1486"/>
            <p14:sldId id="1487"/>
            <p14:sldId id="259"/>
            <p14:sldId id="1484"/>
            <p14:sldId id="1485"/>
            <p14:sldId id="14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3B9"/>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974" autoAdjust="0"/>
  </p:normalViewPr>
  <p:slideViewPr>
    <p:cSldViewPr>
      <p:cViewPr varScale="1">
        <p:scale>
          <a:sx n="70" d="100"/>
          <a:sy n="70" d="100"/>
        </p:scale>
        <p:origin x="141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11-6-2024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11-6-2024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coach: </a:t>
            </a:r>
            <a:r>
              <a:rPr lang="nl-NL" sz="1200" kern="1200" dirty="0">
                <a:solidFill>
                  <a:schemeClr val="tx1"/>
                </a:solidFill>
                <a:effectLst/>
                <a:latin typeface="+mn-lt"/>
                <a:ea typeface="+mn-ea"/>
                <a:cs typeface="+mn-cs"/>
              </a:rPr>
              <a:t>iemand die sporters helpt om beter te worden</a:t>
            </a:r>
          </a:p>
          <a:p>
            <a:pPr fontAlgn="t"/>
            <a:r>
              <a:rPr lang="nl-NL" sz="1200" b="1" kern="1200" dirty="0">
                <a:solidFill>
                  <a:schemeClr val="tx1"/>
                </a:solidFill>
                <a:effectLst/>
                <a:latin typeface="+mn-lt"/>
                <a:ea typeface="+mn-ea"/>
                <a:cs typeface="+mn-cs"/>
              </a:rPr>
              <a:t>deelnemen: </a:t>
            </a:r>
            <a:r>
              <a:rPr lang="nl-NL" sz="1200" kern="1200" dirty="0">
                <a:solidFill>
                  <a:schemeClr val="tx1"/>
                </a:solidFill>
                <a:effectLst/>
                <a:latin typeface="+mn-lt"/>
                <a:ea typeface="+mn-ea"/>
                <a:cs typeface="+mn-cs"/>
              </a:rPr>
              <a:t>meedoen</a:t>
            </a:r>
          </a:p>
          <a:p>
            <a:pPr fontAlgn="t"/>
            <a:r>
              <a:rPr lang="nl-NL" sz="1200" b="1" kern="1200" dirty="0">
                <a:solidFill>
                  <a:schemeClr val="tx1"/>
                </a:solidFill>
                <a:effectLst/>
                <a:latin typeface="+mn-lt"/>
                <a:ea typeface="+mn-ea"/>
                <a:cs typeface="+mn-cs"/>
              </a:rPr>
              <a:t>de favoriet: </a:t>
            </a:r>
            <a:r>
              <a:rPr lang="nl-NL" sz="1200" kern="1200" dirty="0">
                <a:solidFill>
                  <a:schemeClr val="tx1"/>
                </a:solidFill>
                <a:effectLst/>
                <a:latin typeface="+mn-lt"/>
                <a:ea typeface="+mn-ea"/>
                <a:cs typeface="+mn-cs"/>
              </a:rPr>
              <a:t>de speler of spelers met de meeste kans om te winnen</a:t>
            </a:r>
          </a:p>
          <a:p>
            <a:pPr fontAlgn="t"/>
            <a:r>
              <a:rPr lang="nl-NL" sz="1200" b="1" kern="1200" dirty="0">
                <a:solidFill>
                  <a:schemeClr val="tx1"/>
                </a:solidFill>
                <a:effectLst/>
                <a:latin typeface="+mn-lt"/>
                <a:ea typeface="+mn-ea"/>
                <a:cs typeface="+mn-cs"/>
              </a:rPr>
              <a:t>verspreid over: </a:t>
            </a:r>
            <a:r>
              <a:rPr lang="nl-NL" sz="1200" kern="1200" dirty="0">
                <a:solidFill>
                  <a:schemeClr val="tx1"/>
                </a:solidFill>
                <a:effectLst/>
                <a:latin typeface="+mn-lt"/>
                <a:ea typeface="+mn-ea"/>
                <a:cs typeface="+mn-cs"/>
              </a:rPr>
              <a:t>verdeeld over</a:t>
            </a:r>
          </a:p>
          <a:p>
            <a:pPr fontAlgn="t"/>
            <a:r>
              <a:rPr lang="nl-NL" sz="1200" b="1" kern="1200" dirty="0">
                <a:solidFill>
                  <a:schemeClr val="tx1"/>
                </a:solidFill>
                <a:effectLst/>
                <a:latin typeface="+mn-lt"/>
                <a:ea typeface="+mn-ea"/>
                <a:cs typeface="+mn-cs"/>
              </a:rPr>
              <a:t>de tribune: </a:t>
            </a:r>
            <a:r>
              <a:rPr lang="nl-NL" sz="1200" kern="1200" dirty="0">
                <a:solidFill>
                  <a:schemeClr val="tx1"/>
                </a:solidFill>
                <a:effectLst/>
                <a:latin typeface="+mn-lt"/>
                <a:ea typeface="+mn-ea"/>
                <a:cs typeface="+mn-cs"/>
              </a:rPr>
              <a:t>de rijen met stoelen boven elkaar voor mensen die naar iets komen kijken</a:t>
            </a:r>
          </a:p>
          <a:p>
            <a:pPr fontAlgn="t"/>
            <a:r>
              <a:rPr lang="nl-NL" sz="1200" b="1" kern="1200" dirty="0">
                <a:solidFill>
                  <a:schemeClr val="tx1"/>
                </a:solidFill>
                <a:effectLst/>
                <a:latin typeface="+mn-lt"/>
                <a:ea typeface="+mn-ea"/>
                <a:cs typeface="+mn-cs"/>
              </a:rPr>
              <a:t>het artikel: </a:t>
            </a:r>
            <a:r>
              <a:rPr lang="nl-NL" sz="1200" kern="1200" dirty="0">
                <a:solidFill>
                  <a:schemeClr val="tx1"/>
                </a:solidFill>
                <a:effectLst/>
                <a:latin typeface="+mn-lt"/>
                <a:ea typeface="+mn-ea"/>
                <a:cs typeface="+mn-cs"/>
              </a:rPr>
              <a:t>het ding dat je kunt kopen</a:t>
            </a:r>
          </a:p>
          <a:p>
            <a:pPr fontAlgn="t"/>
            <a:r>
              <a:rPr lang="nl-NL" sz="1200" b="1" kern="1200" dirty="0">
                <a:solidFill>
                  <a:schemeClr val="tx1"/>
                </a:solidFill>
                <a:effectLst/>
                <a:latin typeface="+mn-lt"/>
                <a:ea typeface="+mn-ea"/>
                <a:cs typeface="+mn-cs"/>
              </a:rPr>
              <a:t>versieren: </a:t>
            </a:r>
            <a:r>
              <a:rPr lang="nl-NL" sz="1200" kern="1200" dirty="0">
                <a:solidFill>
                  <a:schemeClr val="tx1"/>
                </a:solidFill>
                <a:effectLst/>
                <a:latin typeface="+mn-lt"/>
                <a:ea typeface="+mn-ea"/>
                <a:cs typeface="+mn-cs"/>
              </a:rPr>
              <a:t>mooi maken met vrolijke dingen, zoals slingers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47658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11-6-2024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hyperlink" Target="https://www.youtube.com/watch?v=ohYzOjEn6l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Mijn buurmeisje vertelde me gisteren over haar nieuwe hobby: hobbyhorsing! Ik had daar nog nooit eerder van gehoord. Jullie wel? Nou, ik leg het even uit: Bij hobbyhorsing doe je aan paardrijden, maar dan zonder paard. Je ‘zit’ hierbij op een stokpaardje. Toen ik dat hoorde moest ik er wel een beetje om lachen, maar ze vertelde dat je er écht veel voor moet kunnen. Je moet bijvoorbeeld heel hard kunnen lopen en je moet echt hoog kunnen springen. Als je er meer over wilt weten kun je tussen 5 en 7 juli het hobbyhorsing festival op Ameland bezoeken. Er is daar dan een echte </a:t>
            </a:r>
            <a:r>
              <a:rPr lang="nl-NL" sz="2000" b="1" u="sng" dirty="0">
                <a:ea typeface="Times New Roman" panose="02020603050405020304" pitchFamily="18" charset="0"/>
                <a:cs typeface="Arial" panose="020B0604020202020204" pitchFamily="34" charset="0"/>
              </a:rPr>
              <a:t>coach</a:t>
            </a:r>
            <a:r>
              <a:rPr lang="nl-NL" sz="2000" dirty="0">
                <a:ea typeface="Times New Roman" panose="02020603050405020304" pitchFamily="18" charset="0"/>
                <a:cs typeface="Arial" panose="020B0604020202020204" pitchFamily="34" charset="0"/>
              </a:rPr>
              <a:t> aanwezig. Dat is </a:t>
            </a:r>
            <a:r>
              <a:rPr lang="nl-NL" sz="2000" b="1" i="1" dirty="0">
                <a:ea typeface="Times New Roman" panose="02020603050405020304" pitchFamily="18" charset="0"/>
                <a:cs typeface="Arial" panose="020B0604020202020204" pitchFamily="34" charset="0"/>
              </a:rPr>
              <a:t>iemand die sporters helpt om beter te worden</a:t>
            </a:r>
            <a:r>
              <a:rPr lang="nl-NL" sz="2000" dirty="0">
                <a:ea typeface="Times New Roman" panose="02020603050405020304" pitchFamily="18" charset="0"/>
                <a:cs typeface="Arial" panose="020B0604020202020204" pitchFamily="34" charset="0"/>
              </a:rPr>
              <a:t>. En ook kun je </a:t>
            </a:r>
            <a:r>
              <a:rPr lang="nl-NL" sz="2000" b="1" u="sng" dirty="0">
                <a:ea typeface="Times New Roman" panose="02020603050405020304" pitchFamily="18" charset="0"/>
                <a:cs typeface="Arial" panose="020B0604020202020204" pitchFamily="34" charset="0"/>
              </a:rPr>
              <a:t>deelnemen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meedoen</a:t>
            </a:r>
            <a:r>
              <a:rPr lang="nl-NL" sz="2000" dirty="0">
                <a:ea typeface="Times New Roman" panose="02020603050405020304" pitchFamily="18" charset="0"/>
                <a:cs typeface="Arial" panose="020B0604020202020204" pitchFamily="34" charset="0"/>
              </a:rPr>
              <a:t> aan verschillende wedstrijden. Hobbyhorsing is ontstaan in Finland. De afgelopen jaren heeft het zich </a:t>
            </a:r>
            <a:r>
              <a:rPr lang="nl-NL" sz="2000" b="1" u="sng" dirty="0">
                <a:ea typeface="Times New Roman" panose="02020603050405020304" pitchFamily="18" charset="0"/>
                <a:cs typeface="Arial" panose="020B0604020202020204" pitchFamily="34" charset="0"/>
              </a:rPr>
              <a:t>verspreid over</a:t>
            </a:r>
            <a:r>
              <a:rPr lang="nl-NL" sz="2000" i="1"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heeft het zich verdeeld</a:t>
            </a:r>
            <a:r>
              <a:rPr lang="nl-NL" sz="2000" i="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over</a:t>
            </a:r>
            <a:r>
              <a:rPr lang="nl-NL" sz="2000" dirty="0">
                <a:ea typeface="Times New Roman" panose="02020603050405020304" pitchFamily="18" charset="0"/>
                <a:cs typeface="Arial" panose="020B0604020202020204" pitchFamily="34" charset="0"/>
              </a:rPr>
              <a:t> veel meer landen in Europa. Het is heel populair geworden. Bij wedstrijden in Finland komt vaak veel publiek kijken. De hele </a:t>
            </a:r>
            <a:r>
              <a:rPr lang="nl-NL" sz="2000" b="1" u="sng" dirty="0">
                <a:ea typeface="Times New Roman" panose="02020603050405020304" pitchFamily="18" charset="0"/>
                <a:cs typeface="Arial" panose="020B0604020202020204" pitchFamily="34" charset="0"/>
              </a:rPr>
              <a:t>tribune</a:t>
            </a:r>
            <a:r>
              <a:rPr lang="nl-NL" sz="2000" dirty="0">
                <a:ea typeface="Times New Roman" panose="02020603050405020304" pitchFamily="18" charset="0"/>
                <a:cs typeface="Arial" panose="020B0604020202020204" pitchFamily="34" charset="0"/>
              </a:rPr>
              <a:t> zit dan vol. De tribune bestaat uit </a:t>
            </a:r>
            <a:r>
              <a:rPr lang="nl-NL" sz="2000" b="1" i="1" dirty="0">
                <a:ea typeface="Times New Roman" panose="02020603050405020304" pitchFamily="18" charset="0"/>
                <a:cs typeface="Arial" panose="020B0604020202020204" pitchFamily="34" charset="0"/>
              </a:rPr>
              <a:t>rijen met stoelen boven elkaar voor mensen die naar iets komen kijken</a:t>
            </a:r>
            <a:r>
              <a:rPr lang="nl-NL" sz="2000" dirty="0">
                <a:ea typeface="Times New Roman" panose="02020603050405020304" pitchFamily="18" charset="0"/>
                <a:cs typeface="Arial" panose="020B0604020202020204" pitchFamily="34" charset="0"/>
              </a:rPr>
              <a:t>. Bij elke wedstrijd is er wel een </a:t>
            </a:r>
            <a:r>
              <a:rPr lang="nl-NL" sz="2000" b="1" u="sng" dirty="0">
                <a:ea typeface="Times New Roman" panose="02020603050405020304" pitchFamily="18" charset="0"/>
                <a:cs typeface="Arial" panose="020B0604020202020204" pitchFamily="34" charset="0"/>
              </a:rPr>
              <a:t>favoriet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noemen we </a:t>
            </a:r>
            <a:r>
              <a:rPr lang="nl-NL" sz="2000" b="1" i="1" dirty="0">
                <a:ea typeface="Times New Roman" panose="02020603050405020304" pitchFamily="18" charset="0"/>
                <a:cs typeface="Arial" panose="020B0604020202020204" pitchFamily="34" charset="0"/>
              </a:rPr>
              <a:t>de speler of spelers met de meeste kans om te winnen</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Ook in Nederland zijn het vooral steeds meer kinderen die aan hobbyhorsing doen. Ze maken vaak hun eigen stokpaardje. En via het internet zijn allerlei spullen te koop die je daarvoor nodig hebt. Je kunt daar ook veel </a:t>
            </a:r>
            <a:r>
              <a:rPr lang="nl-NL" sz="2000" b="1" u="sng" dirty="0">
                <a:ea typeface="Times New Roman" panose="02020603050405020304" pitchFamily="18" charset="0"/>
                <a:cs typeface="Arial" panose="020B0604020202020204" pitchFamily="34" charset="0"/>
              </a:rPr>
              <a:t>artikelen</a:t>
            </a:r>
            <a:r>
              <a:rPr lang="nl-NL" sz="2000" dirty="0">
                <a:ea typeface="Times New Roman" panose="02020603050405020304" pitchFamily="18" charset="0"/>
                <a:cs typeface="Arial" panose="020B0604020202020204" pitchFamily="34" charset="0"/>
              </a:rPr>
              <a:t> vinden, </a:t>
            </a:r>
            <a:r>
              <a:rPr lang="nl-NL" sz="2000" b="1" i="1" dirty="0">
                <a:ea typeface="Times New Roman" panose="02020603050405020304" pitchFamily="18" charset="0"/>
                <a:cs typeface="Arial" panose="020B0604020202020204" pitchFamily="34" charset="0"/>
              </a:rPr>
              <a:t>dingen die je kunt kopen</a:t>
            </a:r>
            <a:r>
              <a:rPr lang="nl-NL" sz="2000" dirty="0">
                <a:ea typeface="Times New Roman" panose="02020603050405020304" pitchFamily="18" charset="0"/>
                <a:cs typeface="Arial" panose="020B0604020202020204" pitchFamily="34" charset="0"/>
              </a:rPr>
              <a:t>,  waarmee je je stokpaardje mooi kunt </a:t>
            </a:r>
            <a:r>
              <a:rPr lang="nl-NL" sz="2000" b="1" u="sng" dirty="0">
                <a:ea typeface="Times New Roman" panose="02020603050405020304" pitchFamily="18" charset="0"/>
                <a:cs typeface="Arial" panose="020B0604020202020204" pitchFamily="34" charset="0"/>
              </a:rPr>
              <a:t>versieren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 je </a:t>
            </a:r>
            <a:r>
              <a:rPr lang="nl-NL" sz="2000" b="1" i="1" dirty="0">
                <a:ea typeface="Times New Roman" panose="02020603050405020304" pitchFamily="18" charset="0"/>
                <a:cs typeface="Arial" panose="020B0604020202020204" pitchFamily="34" charset="0"/>
              </a:rPr>
              <a:t>mooi maken met vrolijke dingen</a:t>
            </a:r>
            <a:r>
              <a:rPr lang="nl-NL" sz="2000" dirty="0">
                <a:ea typeface="Times New Roman" panose="02020603050405020304" pitchFamily="18" charset="0"/>
                <a:cs typeface="Arial" panose="020B0604020202020204" pitchFamily="34" charset="0"/>
              </a:rPr>
              <a:t>, zoals een roze dekentje, een halster of eenhoorn-oren.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zou ook wel op hobbyhorsing willen?</a:t>
            </a:r>
            <a:br>
              <a:rPr lang="nl-NL" sz="2000" dirty="0">
                <a:ea typeface="Times New Roman" panose="02020603050405020304" pitchFamily="18" charset="0"/>
                <a:cs typeface="Arial" panose="020B0604020202020204" pitchFamily="34" charset="0"/>
              </a:rPr>
            </a:br>
            <a:r>
              <a:rPr lang="nl-NL" sz="2000" dirty="0">
                <a:solidFill>
                  <a:srgbClr val="00B050"/>
                </a:solidFill>
                <a:ea typeface="Times New Roman" panose="02020603050405020304" pitchFamily="18" charset="0"/>
                <a:cs typeface="Arial" panose="020B0604020202020204" pitchFamily="34" charset="0"/>
              </a:rPr>
              <a:t>In de laatste dia vind je de link naar een filmpje over hobbyhorsing.</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deelnemen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a:t>
            </a:r>
            <a:r>
              <a:rPr lang="nl-NL" sz="5900" b="1" dirty="0">
                <a:solidFill>
                  <a:srgbClr val="387038"/>
                </a:solidFill>
                <a:effectLst/>
                <a:latin typeface="Century Gothic" panose="020B0502020202020204" pitchFamily="34" charset="0"/>
                <a:ea typeface="Calibri"/>
                <a:cs typeface="Times New Roman"/>
              </a:rPr>
              <a:t>fzien van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meedoen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meisje mag al </a:t>
            </a:r>
            <a:r>
              <a:rPr lang="nl-NL" sz="2400" i="1" u="sng" dirty="0">
                <a:solidFill>
                  <a:srgbClr val="387038"/>
                </a:solidFill>
                <a:latin typeface="Century Gothic" panose="020B0502020202020204" pitchFamily="34" charset="0"/>
                <a:ea typeface="Calibri"/>
                <a:cs typeface="Times New Roman"/>
              </a:rPr>
              <a:t>deelnemen</a:t>
            </a:r>
            <a:r>
              <a:rPr lang="nl-NL" sz="2400" i="1" dirty="0">
                <a:solidFill>
                  <a:srgbClr val="387038"/>
                </a:solidFill>
                <a:latin typeface="Century Gothic" panose="020B0502020202020204" pitchFamily="34" charset="0"/>
                <a:ea typeface="Calibri"/>
                <a:cs typeface="Times New Roman"/>
              </a:rPr>
              <a:t> aan wedstrijden.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55295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Dit meisje heeft een zere voet. Ze moet </a:t>
            </a:r>
            <a:r>
              <a:rPr lang="nl-NL" sz="2400" i="1" u="sng" dirty="0">
                <a:solidFill>
                  <a:srgbClr val="387038"/>
                </a:solidFill>
                <a:effectLst/>
                <a:latin typeface="Century Gothic" panose="020B0502020202020204" pitchFamily="34" charset="0"/>
                <a:ea typeface="Calibri"/>
                <a:cs typeface="Times New Roman"/>
              </a:rPr>
              <a:t>afzien van </a:t>
            </a:r>
            <a:r>
              <a:rPr lang="nl-NL" sz="2400" i="1" dirty="0">
                <a:solidFill>
                  <a:srgbClr val="387038"/>
                </a:solidFill>
                <a:effectLst/>
                <a:latin typeface="Century Gothic" panose="020B0502020202020204" pitchFamily="34" charset="0"/>
                <a:ea typeface="Calibri"/>
                <a:cs typeface="Times New Roman"/>
              </a:rPr>
              <a:t>deelname.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persoon, speeltuin, kleding&#10;&#10;Automatisch gegenereerde beschrijving">
            <a:extLst>
              <a:ext uri="{FF2B5EF4-FFF2-40B4-BE49-F238E27FC236}">
                <a16:creationId xmlns:a16="http://schemas.microsoft.com/office/drawing/2014/main" id="{6CA92346-5380-7D71-334A-1082D7FEC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294" y="2276872"/>
            <a:ext cx="3816424" cy="2557004"/>
          </a:xfrm>
          <a:prstGeom prst="rect">
            <a:avLst/>
          </a:prstGeom>
        </p:spPr>
      </p:pic>
      <p:pic>
        <p:nvPicPr>
          <p:cNvPr id="5" name="Afbeelding 4" descr="Afbeelding met kleding, persoon, denim, Informele kleding&#10;&#10;Automatisch gegenereerde beschrijving">
            <a:extLst>
              <a:ext uri="{FF2B5EF4-FFF2-40B4-BE49-F238E27FC236}">
                <a16:creationId xmlns:a16="http://schemas.microsoft.com/office/drawing/2014/main" id="{B9C57E81-DBD4-D199-90B9-0E85FED3D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8363" y="2135761"/>
            <a:ext cx="2084701" cy="2586478"/>
          </a:xfrm>
          <a:prstGeom prst="rect">
            <a:avLst/>
          </a:prstGeom>
        </p:spPr>
      </p:pic>
      <p:pic>
        <p:nvPicPr>
          <p:cNvPr id="8" name="Afbeelding 7" descr="Afbeelding met speelgoed, tekenfilm&#10;&#10;Automatisch gegenereerde beschrijving">
            <a:extLst>
              <a:ext uri="{FF2B5EF4-FFF2-40B4-BE49-F238E27FC236}">
                <a16:creationId xmlns:a16="http://schemas.microsoft.com/office/drawing/2014/main" id="{E6ED0E72-ACA1-9846-628B-5EB882AA041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4273971" flipH="1">
            <a:off x="6039488" y="2939526"/>
            <a:ext cx="1122540" cy="152400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71119"/>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de favoriet</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47965" y="403433"/>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a:t>
            </a:r>
            <a:r>
              <a:rPr lang="nl-NL" sz="4800" b="1" dirty="0">
                <a:solidFill>
                  <a:srgbClr val="387038"/>
                </a:solidFill>
                <a:effectLst/>
                <a:latin typeface="Century Gothic" panose="020B0502020202020204" pitchFamily="34" charset="0"/>
                <a:ea typeface="Calibri"/>
                <a:cs typeface="Times New Roman"/>
              </a:rPr>
              <a:t>e underdog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speler of spelers met de meeste kans om te winnen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Het blonde meisje is </a:t>
            </a:r>
            <a:r>
              <a:rPr lang="nl-NL" sz="2400" i="1" u="sng" dirty="0">
                <a:solidFill>
                  <a:srgbClr val="387038"/>
                </a:solidFill>
                <a:latin typeface="Century Gothic" panose="020B0502020202020204" pitchFamily="34" charset="0"/>
                <a:ea typeface="Calibri"/>
                <a:cs typeface="Times New Roman"/>
              </a:rPr>
              <a:t>de favoriet</a:t>
            </a:r>
            <a:r>
              <a:rPr lang="nl-NL" sz="2400" i="1" dirty="0">
                <a:solidFill>
                  <a:srgbClr val="387038"/>
                </a:solidFill>
                <a:latin typeface="Century Gothic" panose="020B0502020202020204" pitchFamily="34" charset="0"/>
                <a:ea typeface="Calibri"/>
                <a:cs typeface="Times New Roman"/>
              </a:rPr>
              <a:t> voor de overwinning.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geen kans maakt om te winnen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a:t>
            </a:r>
            <a:r>
              <a:rPr lang="nl-NL" sz="2400" i="1" dirty="0">
                <a:solidFill>
                  <a:srgbClr val="387038"/>
                </a:solidFill>
                <a:latin typeface="Century Gothic" panose="020B0502020202020204" pitchFamily="34" charset="0"/>
                <a:ea typeface="Calibri"/>
                <a:cs typeface="Times New Roman"/>
              </a:rPr>
              <a:t>jongste</a:t>
            </a:r>
            <a:r>
              <a:rPr lang="nl-NL" sz="2400" i="1" dirty="0">
                <a:solidFill>
                  <a:srgbClr val="387038"/>
                </a:solidFill>
                <a:effectLst/>
                <a:latin typeface="Century Gothic" panose="020B0502020202020204" pitchFamily="34" charset="0"/>
                <a:ea typeface="Calibri"/>
                <a:cs typeface="Times New Roman"/>
              </a:rPr>
              <a:t> meisje maakt geen kans om te winnen. Zij is </a:t>
            </a:r>
            <a:r>
              <a:rPr lang="nl-NL" sz="2400" i="1" u="sng" dirty="0">
                <a:solidFill>
                  <a:srgbClr val="387038"/>
                </a:solidFill>
                <a:effectLst/>
                <a:latin typeface="Century Gothic" panose="020B0502020202020204" pitchFamily="34" charset="0"/>
                <a:ea typeface="Calibri"/>
                <a:cs typeface="Times New Roman"/>
              </a:rPr>
              <a:t>de underdog</a:t>
            </a: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kleding, persoon, buitenshuis, gras&#10;&#10;Automatisch gegenereerde beschrijving">
            <a:extLst>
              <a:ext uri="{FF2B5EF4-FFF2-40B4-BE49-F238E27FC236}">
                <a16:creationId xmlns:a16="http://schemas.microsoft.com/office/drawing/2014/main" id="{AAD952F0-A178-66D1-829A-11B07DB3E8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3086225"/>
            <a:ext cx="2555169" cy="1706853"/>
          </a:xfrm>
          <a:prstGeom prst="rect">
            <a:avLst/>
          </a:prstGeom>
        </p:spPr>
      </p:pic>
      <p:pic>
        <p:nvPicPr>
          <p:cNvPr id="8" name="Afbeelding 7">
            <a:extLst>
              <a:ext uri="{FF2B5EF4-FFF2-40B4-BE49-F238E27FC236}">
                <a16:creationId xmlns:a16="http://schemas.microsoft.com/office/drawing/2014/main" id="{3AD4EE03-AC8F-4FA1-FDCC-79A6515048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0969" y="3893059"/>
            <a:ext cx="319343" cy="312490"/>
          </a:xfrm>
          <a:prstGeom prst="rect">
            <a:avLst/>
          </a:prstGeom>
        </p:spPr>
      </p:pic>
      <p:pic>
        <p:nvPicPr>
          <p:cNvPr id="17" name="Afbeelding 16" descr="Afbeelding met kleding, persoon, buitenshuis, gras&#10;&#10;Automatisch gegenereerde beschrijving">
            <a:extLst>
              <a:ext uri="{FF2B5EF4-FFF2-40B4-BE49-F238E27FC236}">
                <a16:creationId xmlns:a16="http://schemas.microsoft.com/office/drawing/2014/main" id="{E51BC265-7827-1A25-106C-F07EECB834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08" y="3064687"/>
            <a:ext cx="2699185" cy="1728391"/>
          </a:xfrm>
          <a:prstGeom prst="rect">
            <a:avLst/>
          </a:prstGeom>
        </p:spPr>
      </p:pic>
      <p:pic>
        <p:nvPicPr>
          <p:cNvPr id="2" name="Afbeelding 1">
            <a:extLst>
              <a:ext uri="{FF2B5EF4-FFF2-40B4-BE49-F238E27FC236}">
                <a16:creationId xmlns:a16="http://schemas.microsoft.com/office/drawing/2014/main" id="{96040D1F-0A13-94DB-3D0D-A357DB3648C4}"/>
              </a:ext>
            </a:extLst>
          </p:cNvPr>
          <p:cNvPicPr>
            <a:picLocks noChangeAspect="1"/>
          </p:cNvPicPr>
          <p:nvPr/>
        </p:nvPicPr>
        <p:blipFill>
          <a:blip r:embed="rId7"/>
          <a:stretch>
            <a:fillRect/>
          </a:stretch>
        </p:blipFill>
        <p:spPr>
          <a:xfrm>
            <a:off x="1403648" y="3595848"/>
            <a:ext cx="602913" cy="594421"/>
          </a:xfrm>
          <a:prstGeom prst="rect">
            <a:avLst/>
          </a:prstGeom>
        </p:spPr>
      </p:pic>
    </p:spTree>
    <p:extLst>
      <p:ext uri="{BB962C8B-B14F-4D97-AF65-F5344CB8AC3E}">
        <p14:creationId xmlns:p14="http://schemas.microsoft.com/office/powerpoint/2010/main" val="184458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7667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verspreid over</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19971" y="48910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b</a:t>
            </a:r>
            <a:r>
              <a:rPr lang="nl-NL" sz="4400" b="1" dirty="0">
                <a:solidFill>
                  <a:srgbClr val="387038"/>
                </a:solidFill>
                <a:effectLst/>
                <a:latin typeface="Century Gothic" panose="020B0502020202020204" pitchFamily="34" charset="0"/>
                <a:ea typeface="Calibri"/>
                <a:cs typeface="Times New Roman"/>
              </a:rPr>
              <a:t>eperkt tot</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396494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verdeeld over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Hobbyhorsing is een succes. De sport is</a:t>
            </a:r>
            <a:r>
              <a:rPr lang="nl-NL" sz="2400" i="1" u="sng" dirty="0">
                <a:solidFill>
                  <a:srgbClr val="387038"/>
                </a:solidFill>
                <a:effectLst/>
                <a:latin typeface="Century Gothic" panose="020B0502020202020204" pitchFamily="34" charset="0"/>
                <a:ea typeface="Calibri"/>
                <a:cs typeface="Times New Roman"/>
              </a:rPr>
              <a:t> verspreid over</a:t>
            </a:r>
            <a:r>
              <a:rPr lang="nl-NL" sz="2400" i="1" dirty="0">
                <a:solidFill>
                  <a:srgbClr val="387038"/>
                </a:solidFill>
                <a:effectLst/>
                <a:latin typeface="Century Gothic" panose="020B0502020202020204" pitchFamily="34" charset="0"/>
                <a:ea typeface="Calibri"/>
                <a:cs typeface="Times New Roman"/>
              </a:rPr>
              <a:t> meer landen in </a:t>
            </a:r>
            <a:r>
              <a:rPr lang="nl-NL" sz="2400" i="1" dirty="0">
                <a:solidFill>
                  <a:srgbClr val="387038"/>
                </a:solidFill>
                <a:latin typeface="Century Gothic" panose="020B0502020202020204" pitchFamily="34" charset="0"/>
                <a:ea typeface="Calibri"/>
                <a:cs typeface="Times New Roman"/>
              </a:rPr>
              <a:t>Europa</a:t>
            </a:r>
            <a:r>
              <a:rPr lang="nl-NL" sz="28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begrensd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eten van rendiervlees </a:t>
            </a:r>
            <a:r>
              <a:rPr lang="nl-NL" sz="2400" i="1" dirty="0">
                <a:solidFill>
                  <a:srgbClr val="387038"/>
                </a:solidFill>
                <a:effectLst/>
                <a:latin typeface="Century Gothic" panose="020B0502020202020204" pitchFamily="34" charset="0"/>
                <a:ea typeface="Calibri"/>
                <a:cs typeface="Times New Roman"/>
              </a:rPr>
              <a:t>is </a:t>
            </a:r>
            <a:r>
              <a:rPr lang="nl-NL" sz="2400" i="1" u="sng" dirty="0">
                <a:solidFill>
                  <a:srgbClr val="387038"/>
                </a:solidFill>
                <a:effectLst/>
                <a:latin typeface="Century Gothic" panose="020B0502020202020204" pitchFamily="34" charset="0"/>
                <a:ea typeface="Calibri"/>
                <a:cs typeface="Times New Roman"/>
              </a:rPr>
              <a:t>beperkt tot</a:t>
            </a:r>
            <a:r>
              <a:rPr lang="nl-NL" sz="2400" i="1" dirty="0">
                <a:solidFill>
                  <a:srgbClr val="387038"/>
                </a:solidFill>
                <a:effectLst/>
                <a:latin typeface="Century Gothic" panose="020B0502020202020204" pitchFamily="34" charset="0"/>
                <a:ea typeface="Calibri"/>
                <a:cs typeface="Times New Roman"/>
              </a:rPr>
              <a:t> Finland.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5F382B3-C3A8-DE91-0A1E-08AF305F00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2363836"/>
            <a:ext cx="2250222" cy="1956914"/>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6CB853F0-5C37-70BA-9844-C08E992DBB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2363836"/>
            <a:ext cx="2942642" cy="2618953"/>
          </a:xfrm>
          <a:prstGeom prst="rect">
            <a:avLst/>
          </a:prstGeom>
        </p:spPr>
      </p:pic>
      <p:sp>
        <p:nvSpPr>
          <p:cNvPr id="6" name="Ovaal 5">
            <a:extLst>
              <a:ext uri="{FF2B5EF4-FFF2-40B4-BE49-F238E27FC236}">
                <a16:creationId xmlns:a16="http://schemas.microsoft.com/office/drawing/2014/main" id="{034F3FC7-E200-1D2C-B53D-8B203E41E71A}"/>
              </a:ext>
            </a:extLst>
          </p:cNvPr>
          <p:cNvSpPr/>
          <p:nvPr/>
        </p:nvSpPr>
        <p:spPr>
          <a:xfrm rot="21302189">
            <a:off x="6744830" y="2385138"/>
            <a:ext cx="531084" cy="8927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797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95" y="17257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artikel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halster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217495"/>
            <a:ext cx="2444750" cy="13276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8877" y="3140968"/>
            <a:ext cx="2671082" cy="5715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42955" y="3836151"/>
            <a:ext cx="2360999" cy="6222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ballon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dat je kunt kopen</a:t>
            </a:r>
            <a:endParaRPr lang="nl-NL" sz="1100" dirty="0">
              <a:effectLst/>
              <a:latin typeface="Century Gothic" panose="020B0502020202020204" pitchFamily="34" charset="0"/>
              <a:ea typeface="Calibri"/>
              <a:cs typeface="Times New Roman"/>
            </a:endParaRPr>
          </a:p>
        </p:txBody>
      </p:sp>
      <p:pic>
        <p:nvPicPr>
          <p:cNvPr id="3" name="Afbeelding 2" descr="Afbeelding met handkar, transport, boodschappenkar, kar&#10;&#10;Automatisch gegenereerde beschrijving">
            <a:extLst>
              <a:ext uri="{FF2B5EF4-FFF2-40B4-BE49-F238E27FC236}">
                <a16:creationId xmlns:a16="http://schemas.microsoft.com/office/drawing/2014/main" id="{E1105DE2-090D-0508-8F59-C365CD253A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2401" y="1052735"/>
            <a:ext cx="1667351" cy="1804719"/>
          </a:xfrm>
          <a:prstGeom prst="rect">
            <a:avLst/>
          </a:prstGeom>
        </p:spPr>
      </p:pic>
      <p:pic>
        <p:nvPicPr>
          <p:cNvPr id="18" name="Afbeelding 17">
            <a:extLst>
              <a:ext uri="{FF2B5EF4-FFF2-40B4-BE49-F238E27FC236}">
                <a16:creationId xmlns:a16="http://schemas.microsoft.com/office/drawing/2014/main" id="{F01B279C-0CEE-34A9-5354-EB484BC24C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23543" y="1074170"/>
            <a:ext cx="110304" cy="969753"/>
          </a:xfrm>
          <a:prstGeom prst="rect">
            <a:avLst/>
          </a:prstGeom>
        </p:spPr>
      </p:pic>
      <p:pic>
        <p:nvPicPr>
          <p:cNvPr id="19" name="Afbeelding 18">
            <a:extLst>
              <a:ext uri="{FF2B5EF4-FFF2-40B4-BE49-F238E27FC236}">
                <a16:creationId xmlns:a16="http://schemas.microsoft.com/office/drawing/2014/main" id="{E513BD6E-7418-2932-A0E8-C5FBA561B0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1072179" y="4181350"/>
            <a:ext cx="1476312" cy="2275867"/>
          </a:xfrm>
          <a:prstGeom prst="rect">
            <a:avLst/>
          </a:prstGeom>
        </p:spPr>
      </p:pic>
      <p:pic>
        <p:nvPicPr>
          <p:cNvPr id="21" name="Afbeelding 20" descr="Afbeelding met lamp, licht&#10;&#10;Automatisch gegenereerde beschrijving">
            <a:extLst>
              <a:ext uri="{FF2B5EF4-FFF2-40B4-BE49-F238E27FC236}">
                <a16:creationId xmlns:a16="http://schemas.microsoft.com/office/drawing/2014/main" id="{F28CAB16-8F55-C544-EA3A-C2C1234749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42135" y="4638442"/>
            <a:ext cx="2044566" cy="1361681"/>
          </a:xfrm>
          <a:prstGeom prst="rect">
            <a:avLst/>
          </a:prstGeom>
        </p:spPr>
      </p:pic>
      <p:pic>
        <p:nvPicPr>
          <p:cNvPr id="23" name="Afbeelding 22" descr="Afbeelding met ballon&#10;&#10;Automatisch gegenereerde beschrijving">
            <a:extLst>
              <a:ext uri="{FF2B5EF4-FFF2-40B4-BE49-F238E27FC236}">
                <a16:creationId xmlns:a16="http://schemas.microsoft.com/office/drawing/2014/main" id="{BF46AC59-6DB0-0F30-EAFF-7233A220CB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88224" y="4590359"/>
            <a:ext cx="2044565" cy="1365769"/>
          </a:xfrm>
          <a:prstGeom prst="rect">
            <a:avLst/>
          </a:prstGeom>
        </p:spPr>
      </p:pic>
      <p:sp>
        <p:nvSpPr>
          <p:cNvPr id="2" name="Tekstvak 2">
            <a:extLst>
              <a:ext uri="{FF2B5EF4-FFF2-40B4-BE49-F238E27FC236}">
                <a16:creationId xmlns:a16="http://schemas.microsoft.com/office/drawing/2014/main" id="{EF884F8D-8E50-10CB-E6A8-D813909A4E03}"/>
              </a:ext>
            </a:extLst>
          </p:cNvPr>
          <p:cNvSpPr txBox="1">
            <a:spLocks noChangeArrowheads="1"/>
          </p:cNvSpPr>
          <p:nvPr/>
        </p:nvSpPr>
        <p:spPr bwMode="auto">
          <a:xfrm>
            <a:off x="3341078" y="3505527"/>
            <a:ext cx="2671082" cy="5715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bureau-</a:t>
            </a:r>
            <a:endParaRPr lang="nl-NL" sz="36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AD1BC22F-C4A2-9277-2E5C-908514FB8350}"/>
              </a:ext>
            </a:extLst>
          </p:cNvPr>
          <p:cNvSpPr txBox="1">
            <a:spLocks noChangeArrowheads="1"/>
          </p:cNvSpPr>
          <p:nvPr/>
        </p:nvSpPr>
        <p:spPr bwMode="auto">
          <a:xfrm>
            <a:off x="3419872" y="3937575"/>
            <a:ext cx="2352405" cy="5715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lamp</a:t>
            </a:r>
            <a:endParaRPr lang="nl-NL" sz="36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a:t>
            </a:r>
            <a:r>
              <a:rPr lang="nl-NL" sz="4400" dirty="0">
                <a:effectLst/>
                <a:latin typeface="Century Gothic" panose="020B0502020202020204" pitchFamily="34" charset="0"/>
                <a:ea typeface="Calibri"/>
                <a:cs typeface="Times New Roman"/>
              </a:rPr>
              <a:t>e stoel</a:t>
            </a:r>
          </a:p>
        </p:txBody>
      </p:sp>
      <p:sp>
        <p:nvSpPr>
          <p:cNvPr id="9" name="Text Box 14"/>
          <p:cNvSpPr txBox="1"/>
          <p:nvPr/>
        </p:nvSpPr>
        <p:spPr>
          <a:xfrm>
            <a:off x="2778933" y="3971406"/>
            <a:ext cx="340560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a:t>
            </a:r>
            <a:r>
              <a:rPr lang="nl-NL" sz="4400" dirty="0">
                <a:effectLst/>
                <a:latin typeface="Century Gothic" panose="020B0502020202020204" pitchFamily="34" charset="0"/>
                <a:ea typeface="Calibri"/>
                <a:cs typeface="Times New Roman"/>
              </a:rPr>
              <a:t>e tribune</a:t>
            </a:r>
          </a:p>
        </p:txBody>
      </p:sp>
      <p:sp>
        <p:nvSpPr>
          <p:cNvPr id="10" name="Text Box 14"/>
          <p:cNvSpPr txBox="1"/>
          <p:nvPr/>
        </p:nvSpPr>
        <p:spPr>
          <a:xfrm>
            <a:off x="5508105" y="3379700"/>
            <a:ext cx="388335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200" dirty="0">
                <a:latin typeface="Century Gothic" panose="020B0502020202020204" pitchFamily="34" charset="0"/>
                <a:ea typeface="Calibri"/>
                <a:cs typeface="Times New Roman"/>
              </a:rPr>
              <a:t>h</a:t>
            </a:r>
            <a:r>
              <a:rPr lang="nl-NL" sz="4200" dirty="0">
                <a:effectLst/>
                <a:latin typeface="Century Gothic" panose="020B0502020202020204" pitchFamily="34" charset="0"/>
                <a:ea typeface="Calibri"/>
                <a:cs typeface="Times New Roman"/>
              </a:rPr>
              <a:t>et stadion</a:t>
            </a:r>
          </a:p>
        </p:txBody>
      </p:sp>
      <p:sp>
        <p:nvSpPr>
          <p:cNvPr id="11" name="Text Box 14"/>
          <p:cNvSpPr txBox="1"/>
          <p:nvPr/>
        </p:nvSpPr>
        <p:spPr>
          <a:xfrm>
            <a:off x="392024" y="524848"/>
            <a:ext cx="655624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In Finland kijken veel mensen naar hobbyhorsing. </a:t>
            </a:r>
            <a:r>
              <a:rPr lang="nl-NL" sz="2000" i="1" u="sng" dirty="0">
                <a:solidFill>
                  <a:srgbClr val="387038"/>
                </a:solidFill>
                <a:effectLst/>
                <a:latin typeface="Century Gothic" panose="020B0502020202020204" pitchFamily="34" charset="0"/>
                <a:ea typeface="Calibri"/>
                <a:cs typeface="Times New Roman"/>
              </a:rPr>
              <a:t>De tribune</a:t>
            </a:r>
            <a:r>
              <a:rPr lang="nl-NL" sz="2000" i="1" dirty="0">
                <a:solidFill>
                  <a:srgbClr val="387038"/>
                </a:solidFill>
                <a:effectLst/>
                <a:latin typeface="Century Gothic" panose="020B0502020202020204" pitchFamily="34" charset="0"/>
                <a:ea typeface="Calibri"/>
                <a:cs typeface="Times New Roman"/>
              </a:rPr>
              <a:t> is straks helemaal vol!</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69"/>
            <a:ext cx="5164303"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516430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rijen met stoelen boven elkaar voor mensen die naar iets komen kijken</a:t>
            </a:r>
            <a:endParaRPr lang="nl-NL" sz="1100" dirty="0">
              <a:effectLst/>
              <a:latin typeface="Century Gothic" panose="020B0502020202020204" pitchFamily="34" charset="0"/>
              <a:ea typeface="Calibri"/>
              <a:cs typeface="Times New Roman"/>
            </a:endParaRPr>
          </a:p>
        </p:txBody>
      </p:sp>
      <p:pic>
        <p:nvPicPr>
          <p:cNvPr id="3" name="Afbeelding 2" descr="Afbeelding met gebouw, overdekt, plafond, blauw&#10;&#10;Automatisch gegenereerde beschrijving">
            <a:extLst>
              <a:ext uri="{FF2B5EF4-FFF2-40B4-BE49-F238E27FC236}">
                <a16:creationId xmlns:a16="http://schemas.microsoft.com/office/drawing/2014/main" id="{8FC8DC1F-AA3A-949A-5DA3-4FC5A49745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2113" y="2126483"/>
            <a:ext cx="2726100" cy="1821035"/>
          </a:xfrm>
          <a:prstGeom prst="rect">
            <a:avLst/>
          </a:prstGeom>
        </p:spPr>
      </p:pic>
      <p:pic>
        <p:nvPicPr>
          <p:cNvPr id="19" name="Afbeelding 18" descr="Afbeelding met meubels, blauw, stoel, zitten&#10;&#10;Automatisch gegenereerde beschrijving">
            <a:extLst>
              <a:ext uri="{FF2B5EF4-FFF2-40B4-BE49-F238E27FC236}">
                <a16:creationId xmlns:a16="http://schemas.microsoft.com/office/drawing/2014/main" id="{3C375EC4-02BF-9A11-3AE0-97EC2A039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66" y="2701682"/>
            <a:ext cx="2737099" cy="1828382"/>
          </a:xfrm>
          <a:prstGeom prst="rect">
            <a:avLst/>
          </a:prstGeom>
        </p:spPr>
      </p:pic>
      <p:sp>
        <p:nvSpPr>
          <p:cNvPr id="20" name="Ovaal 19">
            <a:extLst>
              <a:ext uri="{FF2B5EF4-FFF2-40B4-BE49-F238E27FC236}">
                <a16:creationId xmlns:a16="http://schemas.microsoft.com/office/drawing/2014/main" id="{9556D2EE-9C3F-ED46-DCE9-9E0BD2E7B241}"/>
              </a:ext>
            </a:extLst>
          </p:cNvPr>
          <p:cNvSpPr/>
          <p:nvPr/>
        </p:nvSpPr>
        <p:spPr>
          <a:xfrm>
            <a:off x="1135417" y="3392099"/>
            <a:ext cx="1008112" cy="10454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Afbeelding met stadion, gebouw, wolk, hemel&#10;&#10;Automatisch gegenereerde beschrijving">
            <a:extLst>
              <a:ext uri="{FF2B5EF4-FFF2-40B4-BE49-F238E27FC236}">
                <a16:creationId xmlns:a16="http://schemas.microsoft.com/office/drawing/2014/main" id="{380B986F-4E6C-79F3-28BB-263E5DDCF6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093" y="1568389"/>
            <a:ext cx="2726099" cy="1821034"/>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 y="-8725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60129" y="2259303"/>
            <a:ext cx="4320479" cy="8780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772096" y="2127155"/>
            <a:ext cx="489654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a:t>
            </a:r>
            <a:r>
              <a:rPr lang="nl-NL" sz="6600" b="1" dirty="0">
                <a:effectLst/>
                <a:latin typeface="Century Gothic" panose="020B0502020202020204" pitchFamily="34" charset="0"/>
                <a:ea typeface="Calibri"/>
                <a:cs typeface="Times New Roman"/>
              </a:rPr>
              <a:t>e coach</a:t>
            </a:r>
            <a:endParaRPr lang="nl-NL" sz="6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972543" y="842885"/>
            <a:ext cx="1129292" cy="1424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6062615" y="4043706"/>
            <a:ext cx="961108" cy="1514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101835" y="5555775"/>
            <a:ext cx="26484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868144" y="5498389"/>
            <a:ext cx="297676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 het trainen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31823" y="311819"/>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11960" y="327834"/>
            <a:ext cx="40324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wedstrijd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5768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4503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hindernis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045102" y="3128159"/>
            <a:ext cx="4833258" cy="8780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11097" y="3071605"/>
            <a:ext cx="483325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sporters helpt om beter te worden</a:t>
            </a:r>
            <a:endParaRPr lang="nl-NL" sz="1100" dirty="0">
              <a:effectLst/>
              <a:latin typeface="Century Gothic" panose="020B0502020202020204" pitchFamily="34" charset="0"/>
              <a:ea typeface="Calibri"/>
              <a:cs typeface="Times New Roman"/>
            </a:endParaRPr>
          </a:p>
        </p:txBody>
      </p:sp>
      <p:pic>
        <p:nvPicPr>
          <p:cNvPr id="19" name="Afbeelding 18" descr="Afbeelding met kleding, persoon, schouder, Broek&#10;&#10;Automatisch gegenereerde beschrijving">
            <a:extLst>
              <a:ext uri="{FF2B5EF4-FFF2-40B4-BE49-F238E27FC236}">
                <a16:creationId xmlns:a16="http://schemas.microsoft.com/office/drawing/2014/main" id="{40FB463B-0FE9-0BCA-5600-C1B767EF44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732" y="1502639"/>
            <a:ext cx="1630766" cy="2617452"/>
          </a:xfrm>
          <a:prstGeom prst="rect">
            <a:avLst/>
          </a:prstGeom>
        </p:spPr>
      </p:pic>
      <p:pic>
        <p:nvPicPr>
          <p:cNvPr id="21" name="Afbeelding 20" descr="Afbeelding met buitenshuis, gras, persoon, kleding&#10;&#10;Automatisch gegenereerde beschrijving">
            <a:extLst>
              <a:ext uri="{FF2B5EF4-FFF2-40B4-BE49-F238E27FC236}">
                <a16:creationId xmlns:a16="http://schemas.microsoft.com/office/drawing/2014/main" id="{50655977-D77C-F872-6C60-A380D553FA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5914" y="3071605"/>
            <a:ext cx="1634354" cy="2446637"/>
          </a:xfrm>
          <a:prstGeom prst="rect">
            <a:avLst/>
          </a:prstGeom>
        </p:spPr>
      </p:pic>
      <p:pic>
        <p:nvPicPr>
          <p:cNvPr id="25" name="Afbeelding 24" descr="Afbeelding met buitenshuis, gras, persoon, hemel&#10;&#10;Automatisch gegenereerde beschrijving">
            <a:extLst>
              <a:ext uri="{FF2B5EF4-FFF2-40B4-BE49-F238E27FC236}">
                <a16:creationId xmlns:a16="http://schemas.microsoft.com/office/drawing/2014/main" id="{539AF0CD-5477-EC92-AAF4-6F9DD99B49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04774" y="329752"/>
            <a:ext cx="2665810" cy="1780761"/>
          </a:xfrm>
          <a:prstGeom prst="rect">
            <a:avLst/>
          </a:prstGeom>
        </p:spPr>
      </p:pic>
      <p:pic>
        <p:nvPicPr>
          <p:cNvPr id="27" name="Afbeelding 26" descr="Afbeelding met gras, buitenshuis, zoogdier, speeltuin&#10;&#10;Automatisch gegenereerde beschrijving">
            <a:extLst>
              <a:ext uri="{FF2B5EF4-FFF2-40B4-BE49-F238E27FC236}">
                <a16:creationId xmlns:a16="http://schemas.microsoft.com/office/drawing/2014/main" id="{9D83F9CA-156A-01F5-327B-14DB770571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839" y="5016589"/>
            <a:ext cx="2571522" cy="171777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752938" y="2346273"/>
            <a:ext cx="4320479" cy="83035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872227" y="2194603"/>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effectLst/>
                <a:latin typeface="Century Gothic" panose="020B0502020202020204" pitchFamily="34" charset="0"/>
                <a:ea typeface="Calibri"/>
                <a:cs typeface="Times New Roman"/>
              </a:rPr>
              <a:t>versieren</a:t>
            </a:r>
            <a:endParaRPr lang="nl-NL" sz="66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630627" y="4132574"/>
            <a:ext cx="1293301" cy="1596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61703" cy="2484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10913" y="5694471"/>
            <a:ext cx="239047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670674" y="5722543"/>
            <a:ext cx="2808312" cy="2972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feest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383783" y="361862"/>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479090" y="33008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slinger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74323" y="5387413"/>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40628" y="533140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ballon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77666" y="3212976"/>
            <a:ext cx="4801320"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609401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mooi maken met vrolijke dingen, zoals slingers</a:t>
            </a:r>
            <a:endParaRPr lang="nl-NL" sz="1100" dirty="0">
              <a:effectLst/>
              <a:latin typeface="Century Gothic" panose="020B0502020202020204" pitchFamily="34" charset="0"/>
              <a:ea typeface="Calibri"/>
              <a:cs typeface="Times New Roman"/>
            </a:endParaRPr>
          </a:p>
        </p:txBody>
      </p:sp>
      <p:pic>
        <p:nvPicPr>
          <p:cNvPr id="4" name="Afbeelding 3" descr="Afbeelding met ballon&#10;&#10;Automatisch gegenereerde beschrijving">
            <a:extLst>
              <a:ext uri="{FF2B5EF4-FFF2-40B4-BE49-F238E27FC236}">
                <a16:creationId xmlns:a16="http://schemas.microsoft.com/office/drawing/2014/main" id="{103430BA-4A22-64DD-2166-ED6C5B2269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966" y="3158959"/>
            <a:ext cx="2266054" cy="2164433"/>
          </a:xfrm>
          <a:prstGeom prst="rect">
            <a:avLst/>
          </a:prstGeom>
        </p:spPr>
      </p:pic>
      <p:pic>
        <p:nvPicPr>
          <p:cNvPr id="20" name="Afbeelding 19" descr="Afbeelding met kleding, ballon, meisje, Feestartikelen&#10;&#10;Automatisch gegenereerde beschrijving">
            <a:extLst>
              <a:ext uri="{FF2B5EF4-FFF2-40B4-BE49-F238E27FC236}">
                <a16:creationId xmlns:a16="http://schemas.microsoft.com/office/drawing/2014/main" id="{B01A9F30-060E-7CDB-7160-90B01DEAFF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7401" y="4237028"/>
            <a:ext cx="2147788" cy="1393114"/>
          </a:xfrm>
          <a:prstGeom prst="rect">
            <a:avLst/>
          </a:prstGeom>
        </p:spPr>
      </p:pic>
      <p:pic>
        <p:nvPicPr>
          <p:cNvPr id="22" name="Afbeelding 21" descr="Afbeelding met vlag, ontwerp&#10;&#10;Automatisch gegenereerde beschrijving">
            <a:extLst>
              <a:ext uri="{FF2B5EF4-FFF2-40B4-BE49-F238E27FC236}">
                <a16:creationId xmlns:a16="http://schemas.microsoft.com/office/drawing/2014/main" id="{29517696-F2BC-3712-189D-140DEDB888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2227" y="1025901"/>
            <a:ext cx="3887150" cy="1295717"/>
          </a:xfrm>
          <a:prstGeom prst="rect">
            <a:avLst/>
          </a:prstGeom>
        </p:spPr>
      </p:pic>
      <p:cxnSp>
        <p:nvCxnSpPr>
          <p:cNvPr id="9" name="Rechte verbindingslijn 8"/>
          <p:cNvCxnSpPr>
            <a:cxnSpLocks/>
          </p:cNvCxnSpPr>
          <p:nvPr/>
        </p:nvCxnSpPr>
        <p:spPr>
          <a:xfrm>
            <a:off x="3426442" y="980468"/>
            <a:ext cx="1244232" cy="1393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8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11 juni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coach</a:t>
            </a:r>
          </a:p>
        </p:txBody>
      </p:sp>
      <p:pic>
        <p:nvPicPr>
          <p:cNvPr id="3" name="Afbeelding 2" descr="Afbeelding met kleding, persoon, schouder, Broek&#10;&#10;Automatisch gegenereerde beschrijving">
            <a:extLst>
              <a:ext uri="{FF2B5EF4-FFF2-40B4-BE49-F238E27FC236}">
                <a16:creationId xmlns:a16="http://schemas.microsoft.com/office/drawing/2014/main" id="{689CB3DC-20EE-7483-38E0-091DE7891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6955" y="836712"/>
            <a:ext cx="3089949" cy="4625672"/>
          </a:xfrm>
          <a:prstGeom prst="rect">
            <a:avLst/>
          </a:prstGeom>
        </p:spPr>
      </p:pic>
      <p:pic>
        <p:nvPicPr>
          <p:cNvPr id="8" name="Afbeelding 7" descr="Afbeelding met buitenshuis, persoon, boom, kleding&#10;&#10;Automatisch gegenereerde beschrijving">
            <a:extLst>
              <a:ext uri="{FF2B5EF4-FFF2-40B4-BE49-F238E27FC236}">
                <a16:creationId xmlns:a16="http://schemas.microsoft.com/office/drawing/2014/main" id="{896FA5F0-BA65-F671-8F19-39C09F110A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512" y="1916832"/>
            <a:ext cx="6424545" cy="4625672"/>
          </a:xfrm>
          <a:prstGeom prst="rect">
            <a:avLst/>
          </a:prstGeom>
        </p:spPr>
      </p:pic>
      <p:sp>
        <p:nvSpPr>
          <p:cNvPr id="9" name="Tekstballon: ovaal 8">
            <a:extLst>
              <a:ext uri="{FF2B5EF4-FFF2-40B4-BE49-F238E27FC236}">
                <a16:creationId xmlns:a16="http://schemas.microsoft.com/office/drawing/2014/main" id="{329526FC-757D-545E-97BD-8455AED3644B}"/>
              </a:ext>
            </a:extLst>
          </p:cNvPr>
          <p:cNvSpPr/>
          <p:nvPr/>
        </p:nvSpPr>
        <p:spPr>
          <a:xfrm>
            <a:off x="5004048" y="371158"/>
            <a:ext cx="2016224" cy="1473666"/>
          </a:xfrm>
          <a:prstGeom prst="wedgeEllipseCallout">
            <a:avLst>
              <a:gd name="adj1" fmla="val 65941"/>
              <a:gd name="adj2" fmla="val 2999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F40ED150-0DED-1C85-9A98-B0BF2BA37E28}"/>
              </a:ext>
            </a:extLst>
          </p:cNvPr>
          <p:cNvSpPr txBox="1"/>
          <p:nvPr/>
        </p:nvSpPr>
        <p:spPr>
          <a:xfrm>
            <a:off x="5162859" y="612154"/>
            <a:ext cx="1728192" cy="923330"/>
          </a:xfrm>
          <a:prstGeom prst="rect">
            <a:avLst/>
          </a:prstGeom>
          <a:noFill/>
        </p:spPr>
        <p:txBody>
          <a:bodyPr wrap="square" rtlCol="0">
            <a:spAutoFit/>
          </a:bodyPr>
          <a:lstStyle/>
          <a:p>
            <a:r>
              <a:rPr lang="nl-NL" dirty="0"/>
              <a:t>“Goed afzetten en je benen hoog optillen”</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deelnemen</a:t>
            </a:r>
          </a:p>
        </p:txBody>
      </p:sp>
      <p:pic>
        <p:nvPicPr>
          <p:cNvPr id="3" name="Afbeelding 2" descr="Afbeelding met buitenshuis, persoon, speeltuin, kleding&#10;&#10;Automatisch gegenereerde beschrijving">
            <a:extLst>
              <a:ext uri="{FF2B5EF4-FFF2-40B4-BE49-F238E27FC236}">
                <a16:creationId xmlns:a16="http://schemas.microsoft.com/office/drawing/2014/main" id="{A4AE84FA-6AB4-E0F2-AA0F-B54F82869B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00444"/>
            <a:ext cx="7776864" cy="521049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verspreid over</a:t>
            </a:r>
          </a:p>
        </p:txBody>
      </p:sp>
      <p:pic>
        <p:nvPicPr>
          <p:cNvPr id="3" name="Afbeelding 2" descr="Afbeelding met kaart&#10;&#10;Automatisch gegenereerde beschrijving">
            <a:extLst>
              <a:ext uri="{FF2B5EF4-FFF2-40B4-BE49-F238E27FC236}">
                <a16:creationId xmlns:a16="http://schemas.microsoft.com/office/drawing/2014/main" id="{7B5D7388-47C2-1091-73D7-9684E6A218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1680" y="1238735"/>
            <a:ext cx="5760640" cy="5126970"/>
          </a:xfrm>
          <a:prstGeom prst="rect">
            <a:avLst/>
          </a:prstGeom>
        </p:spPr>
      </p:pic>
      <p:cxnSp>
        <p:nvCxnSpPr>
          <p:cNvPr id="15" name="Rechte verbindingslijn met pijl 14">
            <a:extLst>
              <a:ext uri="{FF2B5EF4-FFF2-40B4-BE49-F238E27FC236}">
                <a16:creationId xmlns:a16="http://schemas.microsoft.com/office/drawing/2014/main" id="{9601AFFF-11BA-50F1-E88E-10F2BF3C16ED}"/>
              </a:ext>
            </a:extLst>
          </p:cNvPr>
          <p:cNvCxnSpPr>
            <a:cxnSpLocks/>
          </p:cNvCxnSpPr>
          <p:nvPr/>
        </p:nvCxnSpPr>
        <p:spPr>
          <a:xfrm>
            <a:off x="5055868" y="1709144"/>
            <a:ext cx="1244324" cy="8879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7" name="Afbeelding 16">
            <a:extLst>
              <a:ext uri="{FF2B5EF4-FFF2-40B4-BE49-F238E27FC236}">
                <a16:creationId xmlns:a16="http://schemas.microsoft.com/office/drawing/2014/main" id="{2F022F62-FAE4-7E13-29CD-5CF09C235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312254" y="1935819"/>
            <a:ext cx="1450974" cy="1103472"/>
          </a:xfrm>
          <a:prstGeom prst="rect">
            <a:avLst/>
          </a:prstGeom>
        </p:spPr>
      </p:pic>
      <p:pic>
        <p:nvPicPr>
          <p:cNvPr id="18" name="Afbeelding 17">
            <a:extLst>
              <a:ext uri="{FF2B5EF4-FFF2-40B4-BE49-F238E27FC236}">
                <a16:creationId xmlns:a16="http://schemas.microsoft.com/office/drawing/2014/main" id="{D8D53283-5B56-84A0-1355-DCD9194F9D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911" y="2589077"/>
            <a:ext cx="1450974" cy="1103472"/>
          </a:xfrm>
          <a:prstGeom prst="rect">
            <a:avLst/>
          </a:prstGeom>
        </p:spPr>
      </p:pic>
      <p:pic>
        <p:nvPicPr>
          <p:cNvPr id="19" name="Afbeelding 18">
            <a:extLst>
              <a:ext uri="{FF2B5EF4-FFF2-40B4-BE49-F238E27FC236}">
                <a16:creationId xmlns:a16="http://schemas.microsoft.com/office/drawing/2014/main" id="{D63D6393-DC6E-FAEF-3FC7-70398270CF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17297" y="2877264"/>
            <a:ext cx="1450974" cy="1103472"/>
          </a:xfrm>
          <a:prstGeom prst="rect">
            <a:avLst/>
          </a:prstGeom>
        </p:spPr>
      </p:pic>
      <p:pic>
        <p:nvPicPr>
          <p:cNvPr id="20" name="Afbeelding 19">
            <a:extLst>
              <a:ext uri="{FF2B5EF4-FFF2-40B4-BE49-F238E27FC236}">
                <a16:creationId xmlns:a16="http://schemas.microsoft.com/office/drawing/2014/main" id="{B1E1B3A0-DF88-D2AD-1C49-CE2273CD83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9718">
            <a:off x="4610260" y="3069821"/>
            <a:ext cx="1132960" cy="86162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tribune</a:t>
            </a:r>
          </a:p>
        </p:txBody>
      </p:sp>
      <p:pic>
        <p:nvPicPr>
          <p:cNvPr id="3" name="Afbeelding 2" descr="Afbeelding met gebouw, overdekt, plafond, blauw&#10;&#10;Automatisch gegenereerde beschrijving">
            <a:extLst>
              <a:ext uri="{FF2B5EF4-FFF2-40B4-BE49-F238E27FC236}">
                <a16:creationId xmlns:a16="http://schemas.microsoft.com/office/drawing/2014/main" id="{DC32D7B2-D2CF-CD3E-3A37-AD76B1C76B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084" y="1345374"/>
            <a:ext cx="7848872" cy="524304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5760" y="-83373"/>
            <a:ext cx="9180512" cy="1200329"/>
          </a:xfrm>
          <a:prstGeom prst="rect">
            <a:avLst/>
          </a:prstGeom>
          <a:noFill/>
        </p:spPr>
        <p:txBody>
          <a:bodyPr wrap="square" rtlCol="0">
            <a:spAutoFit/>
          </a:bodyPr>
          <a:lstStyle/>
          <a:p>
            <a:r>
              <a:rPr lang="nl-NL" sz="7200" b="1" u="sng" dirty="0">
                <a:latin typeface="Century Gothic" panose="020B0502020202020204" pitchFamily="34" charset="0"/>
              </a:rPr>
              <a:t>de favoriet</a:t>
            </a:r>
          </a:p>
        </p:txBody>
      </p:sp>
      <p:pic>
        <p:nvPicPr>
          <p:cNvPr id="3" name="Afbeelding 2" descr="Afbeelding met kleding, persoon, buitenshuis, gras&#10;&#10;Automatisch gegenereerde beschrijving">
            <a:extLst>
              <a:ext uri="{FF2B5EF4-FFF2-40B4-BE49-F238E27FC236}">
                <a16:creationId xmlns:a16="http://schemas.microsoft.com/office/drawing/2014/main" id="{BC4128E8-C37D-C479-4F0D-8F086D9892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574" y="1412776"/>
            <a:ext cx="7668852" cy="5122794"/>
          </a:xfrm>
          <a:prstGeom prst="rect">
            <a:avLst/>
          </a:prstGeom>
        </p:spPr>
      </p:pic>
      <p:pic>
        <p:nvPicPr>
          <p:cNvPr id="9" name="Afbeelding 8">
            <a:extLst>
              <a:ext uri="{FF2B5EF4-FFF2-40B4-BE49-F238E27FC236}">
                <a16:creationId xmlns:a16="http://schemas.microsoft.com/office/drawing/2014/main" id="{4460AEDC-EF46-1E84-5D83-564CF1362A6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95736" y="3284984"/>
            <a:ext cx="864096" cy="85320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0"/>
            <a:ext cx="9180512" cy="1200329"/>
          </a:xfrm>
          <a:prstGeom prst="rect">
            <a:avLst/>
          </a:prstGeom>
          <a:noFill/>
        </p:spPr>
        <p:txBody>
          <a:bodyPr wrap="square" rtlCol="0">
            <a:spAutoFit/>
          </a:bodyPr>
          <a:lstStyle/>
          <a:p>
            <a:r>
              <a:rPr lang="nl-NL" sz="7200" b="1" u="sng" dirty="0">
                <a:latin typeface="Century Gothic" panose="020B0502020202020204" pitchFamily="34" charset="0"/>
              </a:rPr>
              <a:t>het artikel</a:t>
            </a:r>
          </a:p>
        </p:txBody>
      </p:sp>
      <p:pic>
        <p:nvPicPr>
          <p:cNvPr id="3" name="Afbeelding 2" descr="Afbeelding met handkar, transport, boodschappenkar, kar&#10;&#10;Automatisch gegenereerde beschrijving">
            <a:extLst>
              <a:ext uri="{FF2B5EF4-FFF2-40B4-BE49-F238E27FC236}">
                <a16:creationId xmlns:a16="http://schemas.microsoft.com/office/drawing/2014/main" id="{05BD2FF5-9FC3-BCF6-A99D-AE3DFB053A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34519"/>
            <a:ext cx="5400600" cy="5400600"/>
          </a:xfrm>
          <a:prstGeom prst="rect">
            <a:avLst/>
          </a:prstGeom>
        </p:spPr>
      </p:pic>
      <p:pic>
        <p:nvPicPr>
          <p:cNvPr id="4" name="Afbeelding 3">
            <a:extLst>
              <a:ext uri="{FF2B5EF4-FFF2-40B4-BE49-F238E27FC236}">
                <a16:creationId xmlns:a16="http://schemas.microsoft.com/office/drawing/2014/main" id="{273B2859-E415-42B7-99A0-48F0B3BE433B}"/>
              </a:ext>
            </a:extLst>
          </p:cNvPr>
          <p:cNvPicPr>
            <a:picLocks noChangeAspect="1"/>
          </p:cNvPicPr>
          <p:nvPr/>
        </p:nvPicPr>
        <p:blipFill>
          <a:blip r:embed="rId4"/>
          <a:stretch>
            <a:fillRect/>
          </a:stretch>
        </p:blipFill>
        <p:spPr>
          <a:xfrm>
            <a:off x="4139146" y="3002243"/>
            <a:ext cx="865707" cy="853514"/>
          </a:xfrm>
          <a:prstGeom prst="rect">
            <a:avLst/>
          </a:prstGeom>
        </p:spPr>
      </p:pic>
      <p:sp>
        <p:nvSpPr>
          <p:cNvPr id="5" name="Pijl: omlaag 4">
            <a:extLst>
              <a:ext uri="{FF2B5EF4-FFF2-40B4-BE49-F238E27FC236}">
                <a16:creationId xmlns:a16="http://schemas.microsoft.com/office/drawing/2014/main" id="{23CC3B9F-161C-C594-642B-D1B2B3E203AB}"/>
              </a:ext>
            </a:extLst>
          </p:cNvPr>
          <p:cNvSpPr/>
          <p:nvPr/>
        </p:nvSpPr>
        <p:spPr>
          <a:xfrm rot="5400000">
            <a:off x="6595825" y="2307905"/>
            <a:ext cx="432048" cy="13886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descr="Afbeelding met verjaardagstaart, Modeaccessoire, roze, bloem&#10;&#10;Automatisch gegenereerde beschrijving">
            <a:extLst>
              <a:ext uri="{FF2B5EF4-FFF2-40B4-BE49-F238E27FC236}">
                <a16:creationId xmlns:a16="http://schemas.microsoft.com/office/drawing/2014/main" id="{9999A96D-3087-2251-C810-10F4094A97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3292767"/>
            <a:ext cx="2061115" cy="3094767"/>
          </a:xfrm>
          <a:prstGeom prst="rect">
            <a:avLst/>
          </a:prstGeom>
        </p:spPr>
      </p:pic>
      <p:sp>
        <p:nvSpPr>
          <p:cNvPr id="6" name="Tekstvak 5"/>
          <p:cNvSpPr txBox="1"/>
          <p:nvPr/>
        </p:nvSpPr>
        <p:spPr>
          <a:xfrm>
            <a:off x="135774" y="-135930"/>
            <a:ext cx="9180512" cy="1200329"/>
          </a:xfrm>
          <a:prstGeom prst="rect">
            <a:avLst/>
          </a:prstGeom>
          <a:noFill/>
        </p:spPr>
        <p:txBody>
          <a:bodyPr wrap="square" rtlCol="0">
            <a:spAutoFit/>
          </a:bodyPr>
          <a:lstStyle/>
          <a:p>
            <a:r>
              <a:rPr lang="nl-NL" sz="7200" b="1" u="sng" dirty="0">
                <a:latin typeface="Century Gothic" panose="020B0502020202020204" pitchFamily="34" charset="0"/>
              </a:rPr>
              <a:t>versieren</a:t>
            </a:r>
          </a:p>
        </p:txBody>
      </p:sp>
      <p:pic>
        <p:nvPicPr>
          <p:cNvPr id="3" name="Afbeelding 2" descr="Afbeelding met speelgoed, boom, zoogdier, paard&#10;&#10;Automatisch gegenereerde beschrijving">
            <a:extLst>
              <a:ext uri="{FF2B5EF4-FFF2-40B4-BE49-F238E27FC236}">
                <a16:creationId xmlns:a16="http://schemas.microsoft.com/office/drawing/2014/main" id="{B3550771-7D6A-8A3B-7162-CA291D06B6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0710" y="1077657"/>
            <a:ext cx="3511398" cy="5256584"/>
          </a:xfrm>
          <a:prstGeom prst="rect">
            <a:avLst/>
          </a:prstGeom>
        </p:spPr>
      </p:pic>
      <p:pic>
        <p:nvPicPr>
          <p:cNvPr id="5" name="Afbeelding 4" descr="Afbeelding met riem&#10;&#10;Automatisch gegenereerde beschrijving">
            <a:extLst>
              <a:ext uri="{FF2B5EF4-FFF2-40B4-BE49-F238E27FC236}">
                <a16:creationId xmlns:a16="http://schemas.microsoft.com/office/drawing/2014/main" id="{56BCB940-8976-B890-733F-FABFC68D89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311580" y="1837118"/>
            <a:ext cx="2694910" cy="1800200"/>
          </a:xfrm>
          <a:prstGeom prst="rect">
            <a:avLst/>
          </a:prstGeom>
        </p:spPr>
      </p:pic>
      <p:sp>
        <p:nvSpPr>
          <p:cNvPr id="14" name="Pijl: gekromd rechts 13">
            <a:extLst>
              <a:ext uri="{FF2B5EF4-FFF2-40B4-BE49-F238E27FC236}">
                <a16:creationId xmlns:a16="http://schemas.microsoft.com/office/drawing/2014/main" id="{96F9637D-293E-1FC4-A5C2-B689BC01F1D8}"/>
              </a:ext>
            </a:extLst>
          </p:cNvPr>
          <p:cNvSpPr/>
          <p:nvPr/>
        </p:nvSpPr>
        <p:spPr>
          <a:xfrm rot="3774090">
            <a:off x="5054397" y="-71613"/>
            <a:ext cx="432048" cy="2893348"/>
          </a:xfrm>
          <a:prstGeom prst="curvedRightArrow">
            <a:avLst/>
          </a:prstGeom>
          <a:solidFill>
            <a:srgbClr val="D933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5" name="Afbeelding 14">
            <a:extLst>
              <a:ext uri="{FF2B5EF4-FFF2-40B4-BE49-F238E27FC236}">
                <a16:creationId xmlns:a16="http://schemas.microsoft.com/office/drawing/2014/main" id="{E9C2872F-1910-D871-F88D-AEB16F7A03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495370">
            <a:off x="5137651" y="2732094"/>
            <a:ext cx="2591025" cy="1383912"/>
          </a:xfrm>
          <a:prstGeom prst="rect">
            <a:avLst/>
          </a:prstGeom>
        </p:spPr>
      </p:pic>
      <p:pic>
        <p:nvPicPr>
          <p:cNvPr id="16" name="Afbeelding 15">
            <a:extLst>
              <a:ext uri="{FF2B5EF4-FFF2-40B4-BE49-F238E27FC236}">
                <a16:creationId xmlns:a16="http://schemas.microsoft.com/office/drawing/2014/main" id="{AFD6E07C-05CE-6FB2-95A3-61F85C4D63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45623" flipH="1">
            <a:off x="1332286" y="1371277"/>
            <a:ext cx="2555271" cy="1483787"/>
          </a:xfrm>
          <a:prstGeom prst="rect">
            <a:avLst/>
          </a:prstGeom>
        </p:spPr>
      </p:pic>
      <p:sp>
        <p:nvSpPr>
          <p:cNvPr id="18" name="Tekstvak 17">
            <a:extLst>
              <a:ext uri="{FF2B5EF4-FFF2-40B4-BE49-F238E27FC236}">
                <a16:creationId xmlns:a16="http://schemas.microsoft.com/office/drawing/2014/main" id="{C151938C-223A-7372-42BA-5728491A64A0}"/>
              </a:ext>
            </a:extLst>
          </p:cNvPr>
          <p:cNvSpPr txBox="1"/>
          <p:nvPr/>
        </p:nvSpPr>
        <p:spPr>
          <a:xfrm>
            <a:off x="135774" y="6370968"/>
            <a:ext cx="5236464" cy="646331"/>
          </a:xfrm>
          <a:prstGeom prst="rect">
            <a:avLst/>
          </a:prstGeom>
          <a:noFill/>
        </p:spPr>
        <p:txBody>
          <a:bodyPr wrap="square">
            <a:spAutoFit/>
          </a:bodyPr>
          <a:lstStyle/>
          <a:p>
            <a:r>
              <a:rPr lang="nl-NL" dirty="0">
                <a:hlinkClick r:id="rId7"/>
              </a:rPr>
              <a:t>https://www.youtube.com/watch?v=ohYzOjEn6lo</a:t>
            </a:r>
            <a:endParaRPr lang="nl-NL" dirty="0"/>
          </a:p>
          <a:p>
            <a:endParaRPr lang="nl-NL" dirty="0"/>
          </a:p>
        </p:txBody>
      </p:sp>
      <p:pic>
        <p:nvPicPr>
          <p:cNvPr id="20" name="Afbeelding 19" descr="Afbeelding met stof, handdoek&#10;&#10;Automatisch gegenereerde beschrijving">
            <a:extLst>
              <a:ext uri="{FF2B5EF4-FFF2-40B4-BE49-F238E27FC236}">
                <a16:creationId xmlns:a16="http://schemas.microsoft.com/office/drawing/2014/main" id="{76BA6ACD-1473-7CF7-FB70-3B13903F1B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01188" y="818853"/>
            <a:ext cx="2272978" cy="1486527"/>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TotalTime>
  <Words>749</Words>
  <Application>Microsoft Office PowerPoint</Application>
  <PresentationFormat>Diavoorstelling (4:3)</PresentationFormat>
  <Paragraphs>163</Paragraphs>
  <Slides>17</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490</cp:revision>
  <dcterms:created xsi:type="dcterms:W3CDTF">2021-06-08T06:13:59Z</dcterms:created>
  <dcterms:modified xsi:type="dcterms:W3CDTF">2024-06-11T08:26:16Z</dcterms:modified>
</cp:coreProperties>
</file>