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60" r:id="rId4"/>
    <p:sldId id="1475" r:id="rId5"/>
    <p:sldId id="1476" r:id="rId6"/>
    <p:sldId id="1478" r:id="rId7"/>
    <p:sldId id="1479" r:id="rId8"/>
    <p:sldId id="1480" r:id="rId9"/>
    <p:sldId id="1477" r:id="rId10"/>
    <p:sldId id="934" r:id="rId11"/>
    <p:sldId id="263" r:id="rId12"/>
    <p:sldId id="1486" r:id="rId13"/>
    <p:sldId id="1487" r:id="rId14"/>
    <p:sldId id="259" r:id="rId15"/>
    <p:sldId id="1489" r:id="rId16"/>
    <p:sldId id="1485" r:id="rId17"/>
    <p:sldId id="1490" r:id="rId18"/>
    <p:sldId id="1491"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8"/>
            <p14:sldId id="1479"/>
            <p14:sldId id="1480"/>
            <p14:sldId id="1477"/>
            <p14:sldId id="934"/>
            <p14:sldId id="263"/>
            <p14:sldId id="1486"/>
            <p14:sldId id="1487"/>
            <p14:sldId id="259"/>
            <p14:sldId id="1489"/>
            <p14:sldId id="1485"/>
            <p14:sldId id="1490"/>
            <p14:sldId id="1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2876" autoAdjust="0"/>
  </p:normalViewPr>
  <p:slideViewPr>
    <p:cSldViewPr>
      <p:cViewPr varScale="1">
        <p:scale>
          <a:sx n="72" d="100"/>
          <a:sy n="72" d="100"/>
        </p:scale>
        <p:origin x="136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4-6-2024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4-6-2024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200" b="1" dirty="0">
                <a:solidFill>
                  <a:srgbClr val="4F4F4F"/>
                </a:solidFill>
                <a:effectLst/>
                <a:latin typeface="Verdana" panose="020B0604030504040204" pitchFamily="34" charset="0"/>
              </a:rPr>
              <a:t>Woordenoverzicht</a:t>
            </a:r>
          </a:p>
          <a:p>
            <a:endParaRPr lang="nl-NL" dirty="0"/>
          </a:p>
          <a:p>
            <a:r>
              <a:rPr lang="nl-NL" b="1" dirty="0"/>
              <a:t>het lid: </a:t>
            </a:r>
            <a:r>
              <a:rPr lang="nl-NL" dirty="0"/>
              <a:t>iemand die bij een groep hoort</a:t>
            </a:r>
          </a:p>
          <a:p>
            <a:r>
              <a:rPr lang="nl-NL" b="1" dirty="0"/>
              <a:t>minimaal: </a:t>
            </a:r>
            <a:r>
              <a:rPr lang="nl-NL" dirty="0"/>
              <a:t>niet minder dan</a:t>
            </a:r>
          </a:p>
          <a:p>
            <a:r>
              <a:rPr lang="nl-NL" b="1" dirty="0"/>
              <a:t>samenwerken: </a:t>
            </a:r>
            <a:r>
              <a:rPr lang="nl-NL" dirty="0"/>
              <a:t>met elkaar aan dezelfde taken werken</a:t>
            </a:r>
          </a:p>
          <a:p>
            <a:r>
              <a:rPr lang="nl-NL" b="1" dirty="0"/>
              <a:t>op dit moment: </a:t>
            </a:r>
            <a:r>
              <a:rPr lang="nl-NL" dirty="0"/>
              <a:t>nu</a:t>
            </a:r>
          </a:p>
          <a:p>
            <a:r>
              <a:rPr lang="nl-NL" b="1" dirty="0"/>
              <a:t>de politicus: </a:t>
            </a:r>
            <a:r>
              <a:rPr lang="nl-NL" dirty="0"/>
              <a:t>iemand die samen met anderen beslist wat er in een land of gebied gebeurt (zoals Nederland of Europa)</a:t>
            </a:r>
          </a:p>
          <a:p>
            <a:r>
              <a:rPr lang="nl-NL" b="1" dirty="0"/>
              <a:t>de mening: </a:t>
            </a:r>
            <a:r>
              <a:rPr lang="nl-NL" dirty="0"/>
              <a:t>wat je vindt van iets of iemand</a:t>
            </a:r>
          </a:p>
          <a:p>
            <a:r>
              <a:rPr lang="nl-NL" b="1" dirty="0"/>
              <a:t>er samen uitkomen: </a:t>
            </a:r>
            <a:r>
              <a:rPr lang="nl-NL" dirty="0"/>
              <a:t>het eens worden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4-6-2024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jp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7" name="Tekstvak 6">
            <a:extLst>
              <a:ext uri="{FF2B5EF4-FFF2-40B4-BE49-F238E27FC236}">
                <a16:creationId xmlns:a16="http://schemas.microsoft.com/office/drawing/2014/main" id="{F6550BD5-0CBD-0CBA-C2B1-67A8F6C15211}"/>
              </a:ext>
            </a:extLst>
          </p:cNvPr>
          <p:cNvSpPr txBox="1"/>
          <p:nvPr/>
        </p:nvSpPr>
        <p:spPr>
          <a:xfrm>
            <a:off x="-36512" y="397188"/>
            <a:ext cx="9144000" cy="6394058"/>
          </a:xfrm>
          <a:prstGeom prst="rect">
            <a:avLst/>
          </a:prstGeom>
          <a:noFill/>
        </p:spPr>
        <p:txBody>
          <a:bodyPr wrap="square">
            <a:spAutoFit/>
          </a:bodyPr>
          <a:lstStyle/>
          <a:p>
            <a:r>
              <a:rPr lang="nl-NL" sz="1950" dirty="0"/>
              <a:t>Op basisschool De Regenboog is de leerlingenraad een belangrijk onderdeel van de school. Elk </a:t>
            </a:r>
            <a:r>
              <a:rPr lang="nl-NL" sz="1950" b="1" u="sng" dirty="0"/>
              <a:t>lid</a:t>
            </a:r>
            <a:r>
              <a:rPr lang="nl-NL" sz="1950" dirty="0"/>
              <a:t> van de raad, zo noemen we </a:t>
            </a:r>
            <a:r>
              <a:rPr lang="nl-NL" sz="1950" b="1" i="1" dirty="0"/>
              <a:t>iemand die bij een groep hoort</a:t>
            </a:r>
            <a:r>
              <a:rPr lang="nl-NL" sz="1950" dirty="0"/>
              <a:t>,</a:t>
            </a:r>
            <a:r>
              <a:rPr lang="nl-NL" sz="1950" b="1" i="1" dirty="0"/>
              <a:t> </a:t>
            </a:r>
            <a:r>
              <a:rPr lang="nl-NL" sz="1950" dirty="0"/>
              <a:t>heeft een taak om ervoor te zorgen dat de school een fijne plek is voor iedereen. Een tijd geleden hadden ze een groot probleem om op te lossen: het speelplein was saai en iedereen wou graag nieuwe speeltoestellen. Ze hadden </a:t>
            </a:r>
            <a:r>
              <a:rPr lang="nl-NL" sz="1950" b="1" u="sng" dirty="0"/>
              <a:t>minimaal</a:t>
            </a:r>
            <a:r>
              <a:rPr lang="nl-NL" sz="1950" dirty="0"/>
              <a:t>,</a:t>
            </a:r>
            <a:r>
              <a:rPr lang="nl-NL" sz="1950" b="1" i="1" dirty="0"/>
              <a:t> niet minder dan </a:t>
            </a:r>
            <a:r>
              <a:rPr lang="nl-NL" sz="1950" dirty="0"/>
              <a:t>drie nieuwe toestellen nodig om het plein leuk te maken, vonden ze. De voorzitter van de leerlingenraad, Lisa, had daarom een vergadering gehouden. "We moeten </a:t>
            </a:r>
            <a:r>
              <a:rPr lang="nl-NL" sz="1950" b="1" u="sng" dirty="0"/>
              <a:t>samenwerken</a:t>
            </a:r>
            <a:r>
              <a:rPr lang="nl-NL" sz="1950" dirty="0"/>
              <a:t>, we moeten </a:t>
            </a:r>
            <a:r>
              <a:rPr lang="nl-NL" sz="1950" b="1" i="1" dirty="0"/>
              <a:t>met elkaar aan dezelfde taken werken</a:t>
            </a:r>
            <a:r>
              <a:rPr lang="nl-NL" sz="1950" dirty="0"/>
              <a:t>, om dit voor elkaar te krijgen," zei ze. "Heeft iemand een idee?“ Tim, een van de leden, stelde voor om een sponsorloop te organiseren. Iedereen vond dat een goed plan. "Maar hoe overtuigen we de directeur?" vroeg Emma. "We hebben een soort </a:t>
            </a:r>
            <a:r>
              <a:rPr lang="nl-NL" sz="1950" b="1" u="sng" dirty="0"/>
              <a:t>politicus</a:t>
            </a:r>
            <a:r>
              <a:rPr lang="nl-NL" sz="1950" dirty="0"/>
              <a:t> nodig, </a:t>
            </a:r>
            <a:r>
              <a:rPr lang="nl-NL" sz="1950" b="1" i="1" dirty="0"/>
              <a:t>iemand die samen met anderen beslist wat er in een land of gebied </a:t>
            </a:r>
            <a:r>
              <a:rPr lang="nl-NL" sz="1950" dirty="0"/>
              <a:t>(of op een school)</a:t>
            </a:r>
            <a:r>
              <a:rPr lang="nl-NL" sz="1950" b="1" i="1" dirty="0"/>
              <a:t> gebeurt</a:t>
            </a:r>
            <a:r>
              <a:rPr lang="nl-NL" sz="1950" dirty="0"/>
              <a:t>.“ Ze besloten dat Tim, die zijn </a:t>
            </a:r>
            <a:r>
              <a:rPr lang="nl-NL" sz="1950" b="1" u="sng" dirty="0"/>
              <a:t>mening</a:t>
            </a:r>
            <a:r>
              <a:rPr lang="nl-NL" sz="1950" dirty="0"/>
              <a:t> goed kan verwoorden, die goed kon vertellen </a:t>
            </a:r>
            <a:r>
              <a:rPr lang="nl-NL" sz="1950" b="1" i="1" dirty="0"/>
              <a:t>wat hij vindt van iets of iemand</a:t>
            </a:r>
            <a:r>
              <a:rPr lang="nl-NL" sz="1950" dirty="0"/>
              <a:t>, met de directeur zou praten. De rest van de leerlingenraad werkte hard aan het plannen van de sponsorloop. Op de dag van de sponsorloop deden alle leerlingen mee. Ze renden rondjes om geld in te zamelen voor de nieuwe speeltoestellen. Bij de volgende vergadering vertelde Tim trots dat de directeur akkoord was gegaan. "We hebben laten zien dat we </a:t>
            </a:r>
            <a:r>
              <a:rPr lang="nl-NL" sz="1950" b="1" u="sng" dirty="0"/>
              <a:t>er samen uit kunnen komen</a:t>
            </a:r>
            <a:r>
              <a:rPr lang="nl-NL" sz="1950" dirty="0"/>
              <a:t>, dat we </a:t>
            </a:r>
            <a:r>
              <a:rPr lang="nl-NL" sz="1950" b="1" i="1" dirty="0"/>
              <a:t>het eens worden </a:t>
            </a:r>
            <a:r>
              <a:rPr lang="nl-NL" sz="1950" dirty="0"/>
              <a:t>als we samenwerken," zei Lisa blij. De leerlingenraad heeft het doel bereikt en het speelplein is </a:t>
            </a:r>
            <a:r>
              <a:rPr lang="nl-NL" sz="1950" b="1" u="sng" dirty="0"/>
              <a:t>op dit moment</a:t>
            </a:r>
            <a:r>
              <a:rPr lang="nl-NL" sz="1950" dirty="0"/>
              <a:t>, </a:t>
            </a:r>
            <a:r>
              <a:rPr lang="nl-NL" sz="1950" b="1" i="1" dirty="0"/>
              <a:t>nu</a:t>
            </a:r>
            <a:r>
              <a:rPr lang="nl-NL" sz="1950" dirty="0"/>
              <a:t> een geweldige plek geworden om te spelen.</a:t>
            </a:r>
          </a:p>
          <a:p>
            <a:r>
              <a:rPr lang="nl-NL" sz="1950" dirty="0"/>
              <a:t>Hebben jullie eigenlijk ook een leerlingenraad op school?</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minimaal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maximaal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minder dan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Op het plein moeten </a:t>
            </a:r>
            <a:r>
              <a:rPr lang="nl-NL" sz="2400" i="1" u="sng" dirty="0">
                <a:solidFill>
                  <a:srgbClr val="387038"/>
                </a:solidFill>
                <a:latin typeface="Century Gothic" panose="020B0502020202020204" pitchFamily="34" charset="0"/>
                <a:ea typeface="Calibri"/>
                <a:cs typeface="Times New Roman"/>
              </a:rPr>
              <a:t>minimaal</a:t>
            </a:r>
            <a:r>
              <a:rPr lang="nl-NL" sz="2400" i="1" dirty="0">
                <a:solidFill>
                  <a:srgbClr val="387038"/>
                </a:solidFill>
                <a:latin typeface="Century Gothic" panose="020B0502020202020204" pitchFamily="34" charset="0"/>
                <a:ea typeface="Calibri"/>
                <a:cs typeface="Times New Roman"/>
              </a:rPr>
              <a:t> 3 nieuwe speeltoestellen komen.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meer dan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deze speeltuin passen </a:t>
            </a:r>
            <a:r>
              <a:rPr lang="nl-NL" sz="2400" i="1" u="sng" dirty="0">
                <a:solidFill>
                  <a:srgbClr val="387038"/>
                </a:solidFill>
                <a:effectLst/>
                <a:latin typeface="Century Gothic" panose="020B0502020202020204" pitchFamily="34" charset="0"/>
                <a:ea typeface="Calibri"/>
                <a:cs typeface="Times New Roman"/>
              </a:rPr>
              <a:t>maximaal</a:t>
            </a:r>
            <a:r>
              <a:rPr lang="nl-NL" sz="2400" i="1" dirty="0">
                <a:solidFill>
                  <a:srgbClr val="387038"/>
                </a:solidFill>
                <a:effectLst/>
                <a:latin typeface="Century Gothic" panose="020B0502020202020204" pitchFamily="34" charset="0"/>
                <a:ea typeface="Calibri"/>
                <a:cs typeface="Times New Roman"/>
              </a:rPr>
              <a:t> 2 toestellen.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900631EB-E04B-EDCC-48B4-4E59BF8D3A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736" y="2564904"/>
            <a:ext cx="3490913" cy="2114550"/>
          </a:xfrm>
          <a:prstGeom prst="rect">
            <a:avLst/>
          </a:prstGeom>
        </p:spPr>
      </p:pic>
      <p:pic>
        <p:nvPicPr>
          <p:cNvPr id="8" name="Afbeelding 7" descr="Afbeelding met buitenshuis, grond, Buitenspeeltoestellen, boom&#10;&#10;Automatisch gegenereerde beschrijving">
            <a:extLst>
              <a:ext uri="{FF2B5EF4-FFF2-40B4-BE49-F238E27FC236}">
                <a16:creationId xmlns:a16="http://schemas.microsoft.com/office/drawing/2014/main" id="{1C1060E8-E0C5-3736-9E8C-5C05F6B1BD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564904"/>
            <a:ext cx="3384376" cy="2260764"/>
          </a:xfrm>
          <a:prstGeom prst="rect">
            <a:avLst/>
          </a:prstGeom>
        </p:spPr>
      </p:pic>
      <p:sp>
        <p:nvSpPr>
          <p:cNvPr id="9" name="Ovaal 8">
            <a:extLst>
              <a:ext uri="{FF2B5EF4-FFF2-40B4-BE49-F238E27FC236}">
                <a16:creationId xmlns:a16="http://schemas.microsoft.com/office/drawing/2014/main" id="{AF398D74-903F-A36C-D0A1-F0F603D7887A}"/>
              </a:ext>
            </a:extLst>
          </p:cNvPr>
          <p:cNvSpPr/>
          <p:nvPr/>
        </p:nvSpPr>
        <p:spPr>
          <a:xfrm>
            <a:off x="5652120" y="3348449"/>
            <a:ext cx="504056" cy="4461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A29D60B4-40F7-101E-874C-BD27D1C584F6}"/>
              </a:ext>
            </a:extLst>
          </p:cNvPr>
          <p:cNvSpPr/>
          <p:nvPr/>
        </p:nvSpPr>
        <p:spPr>
          <a:xfrm>
            <a:off x="7596336" y="3794644"/>
            <a:ext cx="432048" cy="47670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96F5265B-7DEA-500C-3D2E-2BA005C3AF6D}"/>
              </a:ext>
            </a:extLst>
          </p:cNvPr>
          <p:cNvSpPr txBox="1"/>
          <p:nvPr/>
        </p:nvSpPr>
        <p:spPr>
          <a:xfrm>
            <a:off x="5760134" y="3348450"/>
            <a:ext cx="288031" cy="369332"/>
          </a:xfrm>
          <a:prstGeom prst="rect">
            <a:avLst/>
          </a:prstGeom>
          <a:noFill/>
        </p:spPr>
        <p:txBody>
          <a:bodyPr wrap="square" rtlCol="0">
            <a:spAutoFit/>
          </a:bodyPr>
          <a:lstStyle/>
          <a:p>
            <a:r>
              <a:rPr lang="nl-NL" b="1" dirty="0"/>
              <a:t>1</a:t>
            </a:r>
          </a:p>
        </p:txBody>
      </p:sp>
      <p:sp>
        <p:nvSpPr>
          <p:cNvPr id="17" name="Tekstvak 16">
            <a:extLst>
              <a:ext uri="{FF2B5EF4-FFF2-40B4-BE49-F238E27FC236}">
                <a16:creationId xmlns:a16="http://schemas.microsoft.com/office/drawing/2014/main" id="{B1E9B84A-8B2D-DE95-8A29-91B13AA93410}"/>
              </a:ext>
            </a:extLst>
          </p:cNvPr>
          <p:cNvSpPr txBox="1"/>
          <p:nvPr/>
        </p:nvSpPr>
        <p:spPr>
          <a:xfrm>
            <a:off x="7668344" y="3768373"/>
            <a:ext cx="360040" cy="369332"/>
          </a:xfrm>
          <a:prstGeom prst="rect">
            <a:avLst/>
          </a:prstGeom>
          <a:noFill/>
        </p:spPr>
        <p:txBody>
          <a:bodyPr wrap="square" rtlCol="0">
            <a:spAutoFit/>
          </a:bodyPr>
          <a:lstStyle/>
          <a:p>
            <a:r>
              <a:rPr lang="nl-NL" b="1" dirty="0"/>
              <a:t>2</a:t>
            </a:r>
          </a:p>
        </p:txBody>
      </p:sp>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op dit moment</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75540" y="4493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effectLst/>
                <a:latin typeface="Century Gothic" panose="020B0502020202020204" pitchFamily="34" charset="0"/>
                <a:ea typeface="Calibri"/>
                <a:cs typeface="Times New Roman"/>
              </a:rPr>
              <a:t>binnenkort</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nu</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Op dit moment</a:t>
            </a:r>
            <a:r>
              <a:rPr lang="nl-NL" sz="2400" i="1" dirty="0">
                <a:solidFill>
                  <a:srgbClr val="387038"/>
                </a:solidFill>
                <a:latin typeface="Century Gothic" panose="020B0502020202020204" pitchFamily="34" charset="0"/>
                <a:ea typeface="Calibri"/>
                <a:cs typeface="Times New Roman"/>
              </a:rPr>
              <a:t> is het 4 juni 2024.</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straks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Binnenkort</a:t>
            </a:r>
            <a:r>
              <a:rPr lang="nl-NL" sz="2400" i="1" dirty="0">
                <a:solidFill>
                  <a:srgbClr val="387038"/>
                </a:solidFill>
                <a:effectLst/>
                <a:latin typeface="Century Gothic" panose="020B0502020202020204" pitchFamily="34" charset="0"/>
                <a:ea typeface="Calibri"/>
                <a:cs typeface="Times New Roman"/>
              </a:rPr>
              <a:t> is het 7 juni 2024.</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B06F21C7-C86A-0750-C522-C45594DD50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580" y="2502399"/>
            <a:ext cx="2641224" cy="2516113"/>
          </a:xfrm>
          <a:prstGeom prst="rect">
            <a:avLst/>
          </a:prstGeom>
        </p:spPr>
      </p:pic>
      <p:pic>
        <p:nvPicPr>
          <p:cNvPr id="5" name="Afbeelding 4" descr="Afbeelding met tekst, rekenmachine, Lettertype, nummer&#10;&#10;Automatisch gegenereerde beschrijving">
            <a:extLst>
              <a:ext uri="{FF2B5EF4-FFF2-40B4-BE49-F238E27FC236}">
                <a16:creationId xmlns:a16="http://schemas.microsoft.com/office/drawing/2014/main" id="{B41A41B5-8E24-2326-7EC5-2E5A92B30C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0882" y="2369991"/>
            <a:ext cx="2780928" cy="2780928"/>
          </a:xfrm>
          <a:prstGeom prst="rect">
            <a:avLst/>
          </a:prstGeom>
        </p:spPr>
      </p:pic>
      <p:sp>
        <p:nvSpPr>
          <p:cNvPr id="6" name="Ovaal 5">
            <a:extLst>
              <a:ext uri="{FF2B5EF4-FFF2-40B4-BE49-F238E27FC236}">
                <a16:creationId xmlns:a16="http://schemas.microsoft.com/office/drawing/2014/main" id="{1AF3A28C-8953-EDF4-D2FF-F7B67C6C5D9C}"/>
              </a:ext>
            </a:extLst>
          </p:cNvPr>
          <p:cNvSpPr/>
          <p:nvPr/>
        </p:nvSpPr>
        <p:spPr>
          <a:xfrm>
            <a:off x="6840253" y="3760455"/>
            <a:ext cx="252027" cy="2446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A7F948A-6747-6ABC-BF86-D9C90327EF9D}"/>
              </a:ext>
            </a:extLst>
          </p:cNvPr>
          <p:cNvSpPr/>
          <p:nvPr/>
        </p:nvSpPr>
        <p:spPr>
          <a:xfrm>
            <a:off x="6228184" y="3025413"/>
            <a:ext cx="180020" cy="20827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B6449FC7-7B3D-095E-E86A-326990ED303D}"/>
              </a:ext>
            </a:extLst>
          </p:cNvPr>
          <p:cNvSpPr txBox="1"/>
          <p:nvPr/>
        </p:nvSpPr>
        <p:spPr>
          <a:xfrm>
            <a:off x="6185577" y="2902509"/>
            <a:ext cx="216024" cy="400110"/>
          </a:xfrm>
          <a:prstGeom prst="rect">
            <a:avLst/>
          </a:prstGeom>
          <a:noFill/>
        </p:spPr>
        <p:txBody>
          <a:bodyPr wrap="square" rtlCol="0">
            <a:spAutoFit/>
          </a:bodyPr>
          <a:lstStyle/>
          <a:p>
            <a:r>
              <a:rPr lang="nl-NL" sz="2000" dirty="0">
                <a:solidFill>
                  <a:schemeClr val="bg1"/>
                </a:solidFill>
              </a:rPr>
              <a:t>i</a:t>
            </a:r>
          </a:p>
        </p:txBody>
      </p:sp>
    </p:spTree>
    <p:extLst>
      <p:ext uri="{BB962C8B-B14F-4D97-AF65-F5344CB8AC3E}">
        <p14:creationId xmlns:p14="http://schemas.microsoft.com/office/powerpoint/2010/main" val="154127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27664" y="28543"/>
            <a:ext cx="4275584" cy="85758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er samen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8596" y="90628"/>
            <a:ext cx="4788025" cy="85758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het o</a:t>
            </a:r>
            <a:r>
              <a:rPr lang="nl-NL" sz="5400" b="1" dirty="0">
                <a:solidFill>
                  <a:srgbClr val="387038"/>
                </a:solidFill>
                <a:effectLst/>
                <a:latin typeface="Century Gothic" panose="020B0502020202020204" pitchFamily="34" charset="0"/>
                <a:ea typeface="Calibri"/>
                <a:cs typeface="Times New Roman"/>
              </a:rPr>
              <a:t>neens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eens worden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kinderen kunnen goed overleggen. Ze </a:t>
            </a:r>
            <a:r>
              <a:rPr lang="nl-NL" sz="2400" i="1" u="sng" dirty="0">
                <a:solidFill>
                  <a:srgbClr val="387038"/>
                </a:solidFill>
                <a:latin typeface="Century Gothic" panose="020B0502020202020204" pitchFamily="34" charset="0"/>
                <a:ea typeface="Calibri"/>
                <a:cs typeface="Times New Roman"/>
              </a:rPr>
              <a:t>zijn er samen uitgekomen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een andere mening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3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kinderen </a:t>
            </a:r>
            <a:r>
              <a:rPr lang="nl-NL" sz="2400" i="1" u="sng" dirty="0">
                <a:solidFill>
                  <a:srgbClr val="387038"/>
                </a:solidFill>
                <a:effectLst/>
                <a:latin typeface="Century Gothic" panose="020B0502020202020204" pitchFamily="34" charset="0"/>
                <a:ea typeface="Calibri"/>
                <a:cs typeface="Times New Roman"/>
              </a:rPr>
              <a:t>zijn het oneens</a:t>
            </a:r>
            <a:r>
              <a:rPr lang="nl-NL" sz="2400" i="1" dirty="0">
                <a:solidFill>
                  <a:srgbClr val="387038"/>
                </a:solidFill>
                <a:effectLst/>
                <a:latin typeface="Century Gothic" panose="020B0502020202020204" pitchFamily="34" charset="0"/>
                <a:ea typeface="Calibri"/>
                <a:cs typeface="Times New Roman"/>
              </a:rPr>
              <a:t>. Ze kunnen het probleem niet oplossen.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Menselijk gezicht, kleding, persoon, glimlach&#10;&#10;Automatisch gegenereerde beschrijving">
            <a:extLst>
              <a:ext uri="{FF2B5EF4-FFF2-40B4-BE49-F238E27FC236}">
                <a16:creationId xmlns:a16="http://schemas.microsoft.com/office/drawing/2014/main" id="{200CA26A-D50E-0D05-CFED-97E4DFD0F7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492896"/>
            <a:ext cx="3311831" cy="2212304"/>
          </a:xfrm>
          <a:prstGeom prst="rect">
            <a:avLst/>
          </a:prstGeom>
        </p:spPr>
      </p:pic>
      <p:sp>
        <p:nvSpPr>
          <p:cNvPr id="6" name="Tekstvak 5">
            <a:extLst>
              <a:ext uri="{FF2B5EF4-FFF2-40B4-BE49-F238E27FC236}">
                <a16:creationId xmlns:a16="http://schemas.microsoft.com/office/drawing/2014/main" id="{BEB9C1FD-6CD7-2540-927F-ED4F406BDF3D}"/>
              </a:ext>
            </a:extLst>
          </p:cNvPr>
          <p:cNvSpPr txBox="1"/>
          <p:nvPr/>
        </p:nvSpPr>
        <p:spPr>
          <a:xfrm>
            <a:off x="819448" y="601932"/>
            <a:ext cx="4072956" cy="923330"/>
          </a:xfrm>
          <a:prstGeom prst="rect">
            <a:avLst/>
          </a:prstGeom>
          <a:noFill/>
        </p:spPr>
        <p:txBody>
          <a:bodyPr wrap="square" rtlCol="0">
            <a:spAutoFit/>
          </a:bodyPr>
          <a:lstStyle/>
          <a:p>
            <a:r>
              <a:rPr kumimoji="0" lang="nl-NL" sz="54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uitkomen</a:t>
            </a:r>
            <a:endParaRPr lang="nl-NL" sz="5400" dirty="0"/>
          </a:p>
        </p:txBody>
      </p:sp>
      <p:sp>
        <p:nvSpPr>
          <p:cNvPr id="8" name="Tekstvak 7">
            <a:extLst>
              <a:ext uri="{FF2B5EF4-FFF2-40B4-BE49-F238E27FC236}">
                <a16:creationId xmlns:a16="http://schemas.microsoft.com/office/drawing/2014/main" id="{D7664A12-21F0-FE74-8208-184B3374F6B8}"/>
              </a:ext>
            </a:extLst>
          </p:cNvPr>
          <p:cNvSpPr txBox="1"/>
          <p:nvPr/>
        </p:nvSpPr>
        <p:spPr>
          <a:xfrm>
            <a:off x="6154106" y="651628"/>
            <a:ext cx="1728192" cy="923330"/>
          </a:xfrm>
          <a:prstGeom prst="rect">
            <a:avLst/>
          </a:prstGeom>
          <a:noFill/>
        </p:spPr>
        <p:txBody>
          <a:bodyPr wrap="square" rtlCol="0">
            <a:spAutoFit/>
          </a:bodyPr>
          <a:lstStyle/>
          <a:p>
            <a:r>
              <a:rPr kumimoji="0" lang="nl-NL" sz="54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zijn</a:t>
            </a:r>
            <a:endParaRPr lang="nl-NL" dirty="0"/>
          </a:p>
        </p:txBody>
      </p:sp>
      <p:pic>
        <p:nvPicPr>
          <p:cNvPr id="10" name="Afbeelding 9" descr="Afbeelding met persoon, kleding, Menselijk gezicht, overhemd&#10;&#10;Automatisch gegenereerde beschrijving">
            <a:extLst>
              <a:ext uri="{FF2B5EF4-FFF2-40B4-BE49-F238E27FC236}">
                <a16:creationId xmlns:a16="http://schemas.microsoft.com/office/drawing/2014/main" id="{6B35166F-FEFB-B3FB-9DF0-A78EC53EE4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666867"/>
            <a:ext cx="3168352" cy="2065765"/>
          </a:xfrm>
          <a:prstGeom prst="rect">
            <a:avLst/>
          </a:prstGeom>
        </p:spPr>
      </p:pic>
    </p:spTree>
    <p:extLst>
      <p:ext uri="{BB962C8B-B14F-4D97-AF65-F5344CB8AC3E}">
        <p14:creationId xmlns:p14="http://schemas.microsoft.com/office/powerpoint/2010/main" val="266807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852" y="2233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03847" y="476672"/>
            <a:ext cx="2897233"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3152250" y="432732"/>
            <a:ext cx="3024336" cy="69088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6000" b="1" dirty="0">
                <a:solidFill>
                  <a:prstClr val="black"/>
                </a:solidFill>
                <a:latin typeface="Century Gothic" panose="020B0502020202020204" pitchFamily="34" charset="0"/>
                <a:ea typeface="Calibri"/>
                <a:cs typeface="Times New Roman"/>
              </a:rPr>
              <a:t>h</a:t>
            </a:r>
            <a:r>
              <a:rPr kumimoji="0" lang="nl-NL" sz="60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et lid</a:t>
            </a:r>
          </a:p>
        </p:txBody>
      </p:sp>
      <p:sp>
        <p:nvSpPr>
          <p:cNvPr id="7" name="Text Box 14"/>
          <p:cNvSpPr txBox="1"/>
          <p:nvPr/>
        </p:nvSpPr>
        <p:spPr>
          <a:xfrm>
            <a:off x="416822" y="3681027"/>
            <a:ext cx="2787026" cy="8640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69332" y="3663026"/>
            <a:ext cx="2682006" cy="111612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80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van een koor</a:t>
            </a:r>
            <a:endPar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9" name="Text Box 14"/>
          <p:cNvSpPr txBox="1"/>
          <p:nvPr/>
        </p:nvSpPr>
        <p:spPr>
          <a:xfrm>
            <a:off x="3442043" y="3212975"/>
            <a:ext cx="2249597" cy="13321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465674" y="3212975"/>
            <a:ext cx="2225966" cy="18002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80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van een</a:t>
            </a:r>
            <a:r>
              <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knutsel-club</a:t>
            </a:r>
          </a:p>
        </p:txBody>
      </p:sp>
      <p:sp>
        <p:nvSpPr>
          <p:cNvPr id="11" name="Text Box 14"/>
          <p:cNvSpPr txBox="1"/>
          <p:nvPr/>
        </p:nvSpPr>
        <p:spPr>
          <a:xfrm>
            <a:off x="5872281" y="3663026"/>
            <a:ext cx="2840197" cy="8820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781960" y="3644454"/>
            <a:ext cx="3020838" cy="98665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80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van een voetbalclub</a:t>
            </a:r>
            <a:endPar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iemand die bij een groep hoort</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4" name="Afbeelding 3" descr="Afbeelding met kleding, persoon, meisje, schoeisel&#10;&#10;Automatisch gegenereerde beschrijving">
            <a:extLst>
              <a:ext uri="{FF2B5EF4-FFF2-40B4-BE49-F238E27FC236}">
                <a16:creationId xmlns:a16="http://schemas.microsoft.com/office/drawing/2014/main" id="{796B90A5-A4E8-65EA-3ADF-AE55876364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332" y="4631109"/>
            <a:ext cx="2682005" cy="1688719"/>
          </a:xfrm>
          <a:prstGeom prst="rect">
            <a:avLst/>
          </a:prstGeom>
        </p:spPr>
      </p:pic>
      <p:pic>
        <p:nvPicPr>
          <p:cNvPr id="18" name="Afbeelding 17" descr="Afbeelding met persoon, hemel, buitenshuis, kleding&#10;&#10;Automatisch gegenereerde beschrijving">
            <a:extLst>
              <a:ext uri="{FF2B5EF4-FFF2-40B4-BE49-F238E27FC236}">
                <a16:creationId xmlns:a16="http://schemas.microsoft.com/office/drawing/2014/main" id="{3E173C74-B69A-6408-803E-40FA054B5E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7072" y="4585219"/>
            <a:ext cx="2566442" cy="1688719"/>
          </a:xfrm>
          <a:prstGeom prst="rect">
            <a:avLst/>
          </a:prstGeom>
        </p:spPr>
      </p:pic>
      <p:pic>
        <p:nvPicPr>
          <p:cNvPr id="20" name="Afbeelding 19" descr="Afbeelding met persoon, kleding, overdekt, jongen&#10;&#10;Automatisch gegenereerde beschrijving">
            <a:extLst>
              <a:ext uri="{FF2B5EF4-FFF2-40B4-BE49-F238E27FC236}">
                <a16:creationId xmlns:a16="http://schemas.microsoft.com/office/drawing/2014/main" id="{8B014050-342C-2EB8-2D6C-C057FA8DCC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2595" y="4614084"/>
            <a:ext cx="2456640" cy="1641036"/>
          </a:xfrm>
          <a:prstGeom prst="rect">
            <a:avLst/>
          </a:prstGeom>
        </p:spPr>
      </p:pic>
      <p:grpSp>
        <p:nvGrpSpPr>
          <p:cNvPr id="3" name="Groep 2">
            <a:extLst>
              <a:ext uri="{FF2B5EF4-FFF2-40B4-BE49-F238E27FC236}">
                <a16:creationId xmlns:a16="http://schemas.microsoft.com/office/drawing/2014/main" id="{BEC3EC23-FEC1-C4D6-0169-988AA03513DF}"/>
              </a:ext>
            </a:extLst>
          </p:cNvPr>
          <p:cNvGrpSpPr/>
          <p:nvPr/>
        </p:nvGrpSpPr>
        <p:grpSpPr>
          <a:xfrm>
            <a:off x="652583" y="491188"/>
            <a:ext cx="2344116" cy="1692754"/>
            <a:chOff x="647564" y="829554"/>
            <a:chExt cx="7848872" cy="5667898"/>
          </a:xfrm>
        </p:grpSpPr>
        <p:pic>
          <p:nvPicPr>
            <p:cNvPr id="16" name="Afbeelding 15" descr="Afbeelding met kleding, persoon, Menselijk gezicht, glimlach&#10;&#10;Automatisch gegenereerde beschrijving">
              <a:extLst>
                <a:ext uri="{FF2B5EF4-FFF2-40B4-BE49-F238E27FC236}">
                  <a16:creationId xmlns:a16="http://schemas.microsoft.com/office/drawing/2014/main" id="{1D8E5C70-0B64-7399-966F-89B95969716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7564" y="1254406"/>
              <a:ext cx="7848872" cy="5243046"/>
            </a:xfrm>
            <a:prstGeom prst="rect">
              <a:avLst/>
            </a:prstGeom>
          </p:spPr>
        </p:pic>
        <p:pic>
          <p:nvPicPr>
            <p:cNvPr id="17" name="Afbeelding 16">
              <a:extLst>
                <a:ext uri="{FF2B5EF4-FFF2-40B4-BE49-F238E27FC236}">
                  <a16:creationId xmlns:a16="http://schemas.microsoft.com/office/drawing/2014/main" id="{E18F7C78-3FCD-3F74-CE16-3E028FB8A7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04668" y="829554"/>
              <a:ext cx="347502" cy="816935"/>
            </a:xfrm>
            <a:prstGeom prst="rect">
              <a:avLst/>
            </a:prstGeom>
          </p:spPr>
        </p:pic>
      </p:grpSp>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5"/>
            <a:ext cx="9128770" cy="638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14511" y="1792133"/>
            <a:ext cx="3192797" cy="9053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170080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h</a:t>
            </a:r>
            <a:r>
              <a:rPr lang="nl-NL" sz="6600" b="1" dirty="0">
                <a:effectLst/>
                <a:latin typeface="Century Gothic" panose="020B0502020202020204" pitchFamily="34" charset="0"/>
                <a:ea typeface="Calibri"/>
                <a:cs typeface="Times New Roman"/>
              </a:rPr>
              <a:t>et lid</a:t>
            </a:r>
            <a:endParaRPr lang="nl-NL" sz="66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835696" y="3214217"/>
            <a:ext cx="1831952" cy="11106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644008" y="1065261"/>
            <a:ext cx="834058" cy="726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371012" y="3185145"/>
            <a:ext cx="693445" cy="2273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04048" y="5458376"/>
            <a:ext cx="365900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10084" y="5450927"/>
            <a:ext cx="384692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vergadering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059832" y="475757"/>
            <a:ext cx="310176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059832" y="456214"/>
            <a:ext cx="301282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voorzitter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02627" y="3952511"/>
            <a:ext cx="32739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71931" y="3929280"/>
            <a:ext cx="3535316" cy="4803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contributie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503136" y="2697522"/>
            <a:ext cx="6048744" cy="4934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29802" y="2672867"/>
            <a:ext cx="6310037" cy="388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bij een groep hoort</a:t>
            </a:r>
            <a:endParaRPr lang="nl-NL" sz="1100" dirty="0">
              <a:effectLst/>
              <a:latin typeface="Century Gothic" panose="020B0502020202020204" pitchFamily="34" charset="0"/>
              <a:ea typeface="Calibri"/>
              <a:cs typeface="Times New Roman"/>
            </a:endParaRPr>
          </a:p>
        </p:txBody>
      </p:sp>
      <p:pic>
        <p:nvPicPr>
          <p:cNvPr id="6" name="Afbeelding 5" descr="Afbeelding met persoon, kleding, overdekt, Menselijk gezicht&#10;&#10;Automatisch gegenereerde beschrijving">
            <a:extLst>
              <a:ext uri="{FF2B5EF4-FFF2-40B4-BE49-F238E27FC236}">
                <a16:creationId xmlns:a16="http://schemas.microsoft.com/office/drawing/2014/main" id="{AA03E4B1-7267-4CE2-6719-113DBC8012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4109" y="442810"/>
            <a:ext cx="2332419" cy="1558056"/>
          </a:xfrm>
          <a:prstGeom prst="rect">
            <a:avLst/>
          </a:prstGeom>
        </p:spPr>
      </p:pic>
      <p:pic>
        <p:nvPicPr>
          <p:cNvPr id="20" name="Afbeelding 19" descr="Afbeelding met Menselijk gezicht, persoon, overdekt, kleding&#10;&#10;Automatisch gegenereerde beschrijving">
            <a:extLst>
              <a:ext uri="{FF2B5EF4-FFF2-40B4-BE49-F238E27FC236}">
                <a16:creationId xmlns:a16="http://schemas.microsoft.com/office/drawing/2014/main" id="{D29DE875-ECC3-D68F-EAAF-EA391F4A52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0158" y="3864735"/>
            <a:ext cx="2321571" cy="1513664"/>
          </a:xfrm>
          <a:prstGeom prst="rect">
            <a:avLst/>
          </a:prstGeom>
        </p:spPr>
      </p:pic>
      <p:sp>
        <p:nvSpPr>
          <p:cNvPr id="21" name="Ovaal 20">
            <a:extLst>
              <a:ext uri="{FF2B5EF4-FFF2-40B4-BE49-F238E27FC236}">
                <a16:creationId xmlns:a16="http://schemas.microsoft.com/office/drawing/2014/main" id="{B1D4F182-F150-5D2B-2BAC-6A7739172CFD}"/>
              </a:ext>
            </a:extLst>
          </p:cNvPr>
          <p:cNvSpPr/>
          <p:nvPr/>
        </p:nvSpPr>
        <p:spPr>
          <a:xfrm>
            <a:off x="7084485" y="737132"/>
            <a:ext cx="845886" cy="7614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persoon, Mobiele telefoon, overdekt, vrouw&#10;&#10;Automatisch gegenereerde beschrijving">
            <a:extLst>
              <a:ext uri="{FF2B5EF4-FFF2-40B4-BE49-F238E27FC236}">
                <a16:creationId xmlns:a16="http://schemas.microsoft.com/office/drawing/2014/main" id="{9D375FF7-6C87-2D53-2E4D-0F2A3EF6AE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288" y="4669840"/>
            <a:ext cx="2155410" cy="1439814"/>
          </a:xfrm>
          <a:prstGeom prst="rect">
            <a:avLst/>
          </a:prstGeom>
        </p:spPr>
      </p:pic>
      <p:grpSp>
        <p:nvGrpSpPr>
          <p:cNvPr id="2" name="Groep 1">
            <a:extLst>
              <a:ext uri="{FF2B5EF4-FFF2-40B4-BE49-F238E27FC236}">
                <a16:creationId xmlns:a16="http://schemas.microsoft.com/office/drawing/2014/main" id="{25987CB4-C0B9-CE07-0780-2F7285AD662F}"/>
              </a:ext>
            </a:extLst>
          </p:cNvPr>
          <p:cNvGrpSpPr/>
          <p:nvPr/>
        </p:nvGrpSpPr>
        <p:grpSpPr>
          <a:xfrm>
            <a:off x="336280" y="918608"/>
            <a:ext cx="2386976" cy="1723705"/>
            <a:chOff x="647564" y="829554"/>
            <a:chExt cx="7848872" cy="5667898"/>
          </a:xfrm>
        </p:grpSpPr>
        <p:pic>
          <p:nvPicPr>
            <p:cNvPr id="4" name="Afbeelding 3" descr="Afbeelding met kleding, persoon, Menselijk gezicht, glimlach&#10;&#10;Automatisch gegenereerde beschrijving">
              <a:extLst>
                <a:ext uri="{FF2B5EF4-FFF2-40B4-BE49-F238E27FC236}">
                  <a16:creationId xmlns:a16="http://schemas.microsoft.com/office/drawing/2014/main" id="{CE2038DB-2862-8898-AF71-73218A6E95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7564" y="1254406"/>
              <a:ext cx="7848872" cy="5243046"/>
            </a:xfrm>
            <a:prstGeom prst="rect">
              <a:avLst/>
            </a:prstGeom>
          </p:spPr>
        </p:pic>
        <p:pic>
          <p:nvPicPr>
            <p:cNvPr id="19" name="Afbeelding 18">
              <a:extLst>
                <a:ext uri="{FF2B5EF4-FFF2-40B4-BE49-F238E27FC236}">
                  <a16:creationId xmlns:a16="http://schemas.microsoft.com/office/drawing/2014/main" id="{69BA8521-4CE6-CA78-CF25-BD23BD4C83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04668" y="829554"/>
              <a:ext cx="347502" cy="816935"/>
            </a:xfrm>
            <a:prstGeom prst="rect">
              <a:avLst/>
            </a:prstGeom>
          </p:spPr>
        </p:pic>
      </p:grpSp>
    </p:spTree>
    <p:extLst>
      <p:ext uri="{BB962C8B-B14F-4D97-AF65-F5344CB8AC3E}">
        <p14:creationId xmlns:p14="http://schemas.microsoft.com/office/powerpoint/2010/main" val="301199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5736" y="1857146"/>
            <a:ext cx="5126793" cy="9046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274856" y="1738439"/>
            <a:ext cx="496855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d</a:t>
            </a:r>
            <a:r>
              <a:rPr lang="nl-NL" sz="6600" b="1" dirty="0">
                <a:effectLst/>
                <a:latin typeface="Century Gothic" panose="020B0502020202020204" pitchFamily="34" charset="0"/>
                <a:ea typeface="Calibri"/>
                <a:cs typeface="Times New Roman"/>
              </a:rPr>
              <a:t>e politicus</a:t>
            </a:r>
            <a:endParaRPr lang="nl-NL" sz="6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59132" y="1012029"/>
            <a:ext cx="964996" cy="844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3874871" y="3204108"/>
            <a:ext cx="1849257" cy="2266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18998" y="5486385"/>
            <a:ext cx="341310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44036" y="5470936"/>
            <a:ext cx="329869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toespraak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232191" y="427460"/>
            <a:ext cx="374441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031206" y="382830"/>
            <a:ext cx="410445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vergadering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10920" y="4324861"/>
            <a:ext cx="420289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54766" y="4316154"/>
            <a:ext cx="435233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politieke partij </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651400" y="2811346"/>
            <a:ext cx="8058856" cy="13097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684384" y="2747666"/>
            <a:ext cx="7992887" cy="4267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samen met anderen beslist wat er in een land of gebied gebeurt, zoals Nederland of Europa </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6" name="Afbeelding 5" descr="Afbeelding met microfoon, tekenfilm&#10;&#10;Automatisch gegenereerde beschrijving">
            <a:extLst>
              <a:ext uri="{FF2B5EF4-FFF2-40B4-BE49-F238E27FC236}">
                <a16:creationId xmlns:a16="http://schemas.microsoft.com/office/drawing/2014/main" id="{F006D5D5-353A-2411-24EF-1D462A444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954" y="294543"/>
            <a:ext cx="1911943" cy="1529897"/>
          </a:xfrm>
          <a:prstGeom prst="rect">
            <a:avLst/>
          </a:prstGeom>
        </p:spPr>
      </p:pic>
      <p:pic>
        <p:nvPicPr>
          <p:cNvPr id="20" name="Afbeelding 19" descr="Afbeelding met kleding, persoon, meubels, muur&#10;&#10;Automatisch gegenereerde beschrijving">
            <a:extLst>
              <a:ext uri="{FF2B5EF4-FFF2-40B4-BE49-F238E27FC236}">
                <a16:creationId xmlns:a16="http://schemas.microsoft.com/office/drawing/2014/main" id="{D3D66274-5165-44FA-C2AF-6C496A03F4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2427" y="412287"/>
            <a:ext cx="1843153" cy="1231226"/>
          </a:xfrm>
          <a:prstGeom prst="rect">
            <a:avLst/>
          </a:prstGeom>
        </p:spPr>
      </p:pic>
      <p:pic>
        <p:nvPicPr>
          <p:cNvPr id="22" name="Afbeelding 21" descr="Afbeelding met Menselijk gezicht, kleding, persoon, tekenfilm&#10;&#10;Automatisch gegenereerde beschrijving">
            <a:extLst>
              <a:ext uri="{FF2B5EF4-FFF2-40B4-BE49-F238E27FC236}">
                <a16:creationId xmlns:a16="http://schemas.microsoft.com/office/drawing/2014/main" id="{43FCAA06-DD68-82C5-DE64-8FAEEF9DBF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0888" y="4300471"/>
            <a:ext cx="1811515" cy="1159370"/>
          </a:xfrm>
          <a:prstGeom prst="rect">
            <a:avLst/>
          </a:prstGeom>
        </p:spPr>
      </p:pic>
      <p:pic>
        <p:nvPicPr>
          <p:cNvPr id="24" name="Afbeelding 23" descr="Afbeelding met tekst, buitenshuis, boom, Reclamebord&#10;&#10;Automatisch gegenereerde beschrijving">
            <a:extLst>
              <a:ext uri="{FF2B5EF4-FFF2-40B4-BE49-F238E27FC236}">
                <a16:creationId xmlns:a16="http://schemas.microsoft.com/office/drawing/2014/main" id="{539A305C-259D-B831-AB3E-665AC45471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6966" y="5018758"/>
            <a:ext cx="2363165" cy="1578594"/>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18033"/>
            <a:ext cx="5040560" cy="894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177052"/>
            <a:ext cx="496855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d</a:t>
            </a:r>
            <a:r>
              <a:rPr lang="nl-NL" sz="6600" b="1" dirty="0">
                <a:effectLst/>
                <a:latin typeface="Century Gothic" panose="020B0502020202020204" pitchFamily="34" charset="0"/>
                <a:ea typeface="Calibri"/>
                <a:cs typeface="Times New Roman"/>
              </a:rPr>
              <a:t>e mening</a:t>
            </a:r>
            <a:endParaRPr lang="nl-NL" sz="6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30348" y="1043340"/>
            <a:ext cx="897103" cy="1274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6750981" y="3508118"/>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176625" y="4472114"/>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088814" y="4413244"/>
            <a:ext cx="29396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stemmen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481544" y="436429"/>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468960" y="416342"/>
            <a:ext cx="28884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protesteren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54005" y="4086989"/>
            <a:ext cx="299385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36463" y="4055224"/>
            <a:ext cx="30114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debatteren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124896" y="3212975"/>
            <a:ext cx="5903488" cy="55445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124896" y="3188321"/>
            <a:ext cx="6310037" cy="4267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je vindt van iets of iemand</a:t>
            </a:r>
            <a:endParaRPr lang="nl-NL" sz="1100" dirty="0">
              <a:effectLst/>
              <a:latin typeface="Century Gothic" panose="020B0502020202020204" pitchFamily="34" charset="0"/>
              <a:ea typeface="Calibri"/>
              <a:cs typeface="Times New Roman"/>
            </a:endParaRPr>
          </a:p>
        </p:txBody>
      </p:sp>
      <p:pic>
        <p:nvPicPr>
          <p:cNvPr id="4" name="Afbeelding 3" descr="Afbeelding met kleding, persoon, buitenshuis, schoeisel&#10;&#10;Automatisch gegenereerde beschrijving">
            <a:extLst>
              <a:ext uri="{FF2B5EF4-FFF2-40B4-BE49-F238E27FC236}">
                <a16:creationId xmlns:a16="http://schemas.microsoft.com/office/drawing/2014/main" id="{E93226AE-1DE2-7D69-4C11-0E58B1E949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5523" y="520210"/>
            <a:ext cx="2426086" cy="1591513"/>
          </a:xfrm>
          <a:prstGeom prst="rect">
            <a:avLst/>
          </a:prstGeom>
        </p:spPr>
      </p:pic>
      <p:pic>
        <p:nvPicPr>
          <p:cNvPr id="19" name="Afbeelding 18" descr="Afbeelding met persoon, doos, muur, ontwerp&#10;&#10;Automatisch gegenereerde beschrijving">
            <a:extLst>
              <a:ext uri="{FF2B5EF4-FFF2-40B4-BE49-F238E27FC236}">
                <a16:creationId xmlns:a16="http://schemas.microsoft.com/office/drawing/2014/main" id="{D50F5086-7DAD-A0A4-BA7F-A09039C2F0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0367" y="4273998"/>
            <a:ext cx="1769364" cy="1663202"/>
          </a:xfrm>
          <a:prstGeom prst="rect">
            <a:avLst/>
          </a:prstGeom>
        </p:spPr>
      </p:pic>
      <p:pic>
        <p:nvPicPr>
          <p:cNvPr id="21" name="Afbeelding 20" descr="Afbeelding met kleding, schoolbord, persoon, meisje&#10;&#10;Automatisch gegenereerde beschrijving">
            <a:extLst>
              <a:ext uri="{FF2B5EF4-FFF2-40B4-BE49-F238E27FC236}">
                <a16:creationId xmlns:a16="http://schemas.microsoft.com/office/drawing/2014/main" id="{FE5D0B8B-7658-8881-9438-F3886FD475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9456" y="4782971"/>
            <a:ext cx="2074815" cy="1522914"/>
          </a:xfrm>
          <a:prstGeom prst="rect">
            <a:avLst/>
          </a:prstGeom>
        </p:spPr>
      </p:pic>
      <p:pic>
        <p:nvPicPr>
          <p:cNvPr id="6" name="Afbeelding 5">
            <a:extLst>
              <a:ext uri="{FF2B5EF4-FFF2-40B4-BE49-F238E27FC236}">
                <a16:creationId xmlns:a16="http://schemas.microsoft.com/office/drawing/2014/main" id="{58CE303A-8B85-580E-6D54-2EE1760648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6674" y="323844"/>
            <a:ext cx="2599949" cy="1938532"/>
          </a:xfrm>
          <a:prstGeom prst="rect">
            <a:avLst/>
          </a:prstGeom>
        </p:spPr>
      </p:pic>
    </p:spTree>
    <p:extLst>
      <p:ext uri="{BB962C8B-B14F-4D97-AF65-F5344CB8AC3E}">
        <p14:creationId xmlns:p14="http://schemas.microsoft.com/office/powerpoint/2010/main" val="141974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15208" y="2318033"/>
            <a:ext cx="5761837" cy="894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691680" y="2254772"/>
            <a:ext cx="628783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samenwerken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999604" y="1100821"/>
            <a:ext cx="1007704" cy="1209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6228184" y="3202119"/>
            <a:ext cx="1057618" cy="17158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527587" y="4918006"/>
            <a:ext cx="226672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390253" y="4874539"/>
            <a:ext cx="274285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luisteren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600423" y="511252"/>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546104" y="515034"/>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collega</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9287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95098" y="4311095"/>
            <a:ext cx="353531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overleggen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259632" y="3212975"/>
            <a:ext cx="7236038" cy="5964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259632" y="3212196"/>
            <a:ext cx="8110238" cy="4667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elkaar aan dezelfde taken werken</a:t>
            </a:r>
            <a:endParaRPr lang="nl-NL" sz="1100" dirty="0">
              <a:effectLst/>
              <a:latin typeface="Century Gothic" panose="020B0502020202020204" pitchFamily="34" charset="0"/>
              <a:ea typeface="Calibri"/>
              <a:cs typeface="Times New Roman"/>
            </a:endParaRPr>
          </a:p>
        </p:txBody>
      </p:sp>
      <p:pic>
        <p:nvPicPr>
          <p:cNvPr id="4" name="Afbeelding 3" descr="Afbeelding met kleding, persoon, meisje, Leren&#10;&#10;Automatisch gegenereerde beschrijving">
            <a:extLst>
              <a:ext uri="{FF2B5EF4-FFF2-40B4-BE49-F238E27FC236}">
                <a16:creationId xmlns:a16="http://schemas.microsoft.com/office/drawing/2014/main" id="{39AB4810-5923-AFC3-D1D0-66C1306682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182" y="692211"/>
            <a:ext cx="2344995" cy="1566456"/>
          </a:xfrm>
          <a:prstGeom prst="rect">
            <a:avLst/>
          </a:prstGeom>
        </p:spPr>
      </p:pic>
      <p:pic>
        <p:nvPicPr>
          <p:cNvPr id="19" name="Afbeelding 18" descr="Afbeelding met persoon, kleding, Menselijk gezicht, muur&#10;&#10;Automatisch gegenereerde beschrijving">
            <a:extLst>
              <a:ext uri="{FF2B5EF4-FFF2-40B4-BE49-F238E27FC236}">
                <a16:creationId xmlns:a16="http://schemas.microsoft.com/office/drawing/2014/main" id="{629FB352-73AE-95C5-736C-BFD44678F5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8910" r="18243"/>
          <a:stretch/>
        </p:blipFill>
        <p:spPr>
          <a:xfrm>
            <a:off x="4991203" y="4348853"/>
            <a:ext cx="1424893" cy="1514527"/>
          </a:xfrm>
          <a:prstGeom prst="rect">
            <a:avLst/>
          </a:prstGeom>
        </p:spPr>
      </p:pic>
      <p:pic>
        <p:nvPicPr>
          <p:cNvPr id="21" name="Afbeelding 20" descr="Afbeelding met persoon, overdekt, kleding, Kantoorgebouw&#10;&#10;Automatisch gegenereerde beschrijving">
            <a:extLst>
              <a:ext uri="{FF2B5EF4-FFF2-40B4-BE49-F238E27FC236}">
                <a16:creationId xmlns:a16="http://schemas.microsoft.com/office/drawing/2014/main" id="{B1400F22-9DF7-41E0-4345-495D656AFA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3094" y="455931"/>
            <a:ext cx="2425730" cy="1620388"/>
          </a:xfrm>
          <a:prstGeom prst="rect">
            <a:avLst/>
          </a:prstGeom>
        </p:spPr>
      </p:pic>
      <p:pic>
        <p:nvPicPr>
          <p:cNvPr id="23" name="Afbeelding 22" descr="Afbeelding met kleding, persoon, Menselijk gezicht, raam&#10;&#10;Automatisch gegenereerde beschrijving">
            <a:extLst>
              <a:ext uri="{FF2B5EF4-FFF2-40B4-BE49-F238E27FC236}">
                <a16:creationId xmlns:a16="http://schemas.microsoft.com/office/drawing/2014/main" id="{F1DA4741-580E-FF84-B231-DDAAEBD5A5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178" y="5050321"/>
            <a:ext cx="2515987" cy="1585072"/>
          </a:xfrm>
          <a:prstGeom prst="rect">
            <a:avLst/>
          </a:prstGeom>
        </p:spPr>
      </p:pic>
    </p:spTree>
    <p:extLst>
      <p:ext uri="{BB962C8B-B14F-4D97-AF65-F5344CB8AC3E}">
        <p14:creationId xmlns:p14="http://schemas.microsoft.com/office/powerpoint/2010/main" val="308880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23  </a:t>
            </a:r>
            <a:r>
              <a:rPr lang="nl-NL" dirty="0">
                <a:solidFill>
                  <a:srgbClr val="C00000"/>
                </a:solidFill>
                <a:latin typeface="Century Gothic" panose="020B0502020202020204" pitchFamily="34" charset="0"/>
              </a:rPr>
              <a:t>–  </a:t>
            </a:r>
            <a:r>
              <a:rPr lang="nl-NL">
                <a:solidFill>
                  <a:srgbClr val="C00000"/>
                </a:solidFill>
                <a:latin typeface="Century Gothic" panose="020B0502020202020204" pitchFamily="34" charset="0"/>
              </a:rPr>
              <a:t>4 juni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40441"/>
            <a:ext cx="9180512" cy="1200329"/>
          </a:xfrm>
          <a:prstGeom prst="rect">
            <a:avLst/>
          </a:prstGeom>
          <a:noFill/>
        </p:spPr>
        <p:txBody>
          <a:bodyPr wrap="square" rtlCol="0">
            <a:spAutoFit/>
          </a:bodyPr>
          <a:lstStyle/>
          <a:p>
            <a:r>
              <a:rPr lang="nl-NL" sz="7200" b="1" u="sng" dirty="0">
                <a:latin typeface="Century Gothic" panose="020B0502020202020204" pitchFamily="34" charset="0"/>
              </a:rPr>
              <a:t>het lid</a:t>
            </a:r>
          </a:p>
        </p:txBody>
      </p:sp>
      <p:grpSp>
        <p:nvGrpSpPr>
          <p:cNvPr id="2" name="Groep 1">
            <a:extLst>
              <a:ext uri="{FF2B5EF4-FFF2-40B4-BE49-F238E27FC236}">
                <a16:creationId xmlns:a16="http://schemas.microsoft.com/office/drawing/2014/main" id="{4B1E0DBE-3A73-699D-7F60-9155940E5609}"/>
              </a:ext>
            </a:extLst>
          </p:cNvPr>
          <p:cNvGrpSpPr/>
          <p:nvPr/>
        </p:nvGrpSpPr>
        <p:grpSpPr>
          <a:xfrm>
            <a:off x="647564" y="829554"/>
            <a:ext cx="7848872" cy="5667898"/>
            <a:chOff x="647564" y="829554"/>
            <a:chExt cx="7848872" cy="5667898"/>
          </a:xfrm>
        </p:grpSpPr>
        <p:pic>
          <p:nvPicPr>
            <p:cNvPr id="3" name="Afbeelding 2" descr="Afbeelding met kleding, persoon, Menselijk gezicht, glimlach&#10;&#10;Automatisch gegenereerde beschrijving">
              <a:extLst>
                <a:ext uri="{FF2B5EF4-FFF2-40B4-BE49-F238E27FC236}">
                  <a16:creationId xmlns:a16="http://schemas.microsoft.com/office/drawing/2014/main" id="{8AC41DC5-69A8-E466-6923-E3494BA4F5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64" y="1254406"/>
              <a:ext cx="7848872" cy="5243046"/>
            </a:xfrm>
            <a:prstGeom prst="rect">
              <a:avLst/>
            </a:prstGeom>
          </p:spPr>
        </p:pic>
        <p:pic>
          <p:nvPicPr>
            <p:cNvPr id="9" name="Afbeelding 8">
              <a:extLst>
                <a:ext uri="{FF2B5EF4-FFF2-40B4-BE49-F238E27FC236}">
                  <a16:creationId xmlns:a16="http://schemas.microsoft.com/office/drawing/2014/main" id="{DC1FBCA2-287C-B3B4-E57E-3993C64563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4668" y="829554"/>
              <a:ext cx="347502" cy="816935"/>
            </a:xfrm>
            <a:prstGeom prst="rect">
              <a:avLst/>
            </a:prstGeom>
          </p:spPr>
        </p:pic>
      </p:gr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minimaal</a:t>
            </a:r>
          </a:p>
        </p:txBody>
      </p:sp>
      <p:pic>
        <p:nvPicPr>
          <p:cNvPr id="3" name="Afbeelding 2" descr="Afbeelding met buitenshuis, grond, Buitenspeeltoestellen, boom&#10;&#10;Automatisch gegenereerde beschrijving">
            <a:extLst>
              <a:ext uri="{FF2B5EF4-FFF2-40B4-BE49-F238E27FC236}">
                <a16:creationId xmlns:a16="http://schemas.microsoft.com/office/drawing/2014/main" id="{2FBC9873-6758-5710-49B3-E44279E0EF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628800"/>
            <a:ext cx="8129575" cy="4949543"/>
          </a:xfrm>
          <a:prstGeom prst="rect">
            <a:avLst/>
          </a:prstGeom>
        </p:spPr>
      </p:pic>
      <p:pic>
        <p:nvPicPr>
          <p:cNvPr id="9" name="Afbeelding 8" descr="Afbeelding met speeltuin, Buitenspeeltoestellen, Glijbaan, glijden&#10;&#10;Automatisch gegenereerde beschrijving">
            <a:extLst>
              <a:ext uri="{FF2B5EF4-FFF2-40B4-BE49-F238E27FC236}">
                <a16:creationId xmlns:a16="http://schemas.microsoft.com/office/drawing/2014/main" id="{BF8A7C18-7134-865F-C6F2-48C645A6EC1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0568" y="2420888"/>
            <a:ext cx="7056784" cy="5292588"/>
          </a:xfrm>
          <a:prstGeom prst="rect">
            <a:avLst/>
          </a:prstGeom>
        </p:spPr>
      </p:pic>
      <p:sp>
        <p:nvSpPr>
          <p:cNvPr id="10" name="Ovaal 9">
            <a:extLst>
              <a:ext uri="{FF2B5EF4-FFF2-40B4-BE49-F238E27FC236}">
                <a16:creationId xmlns:a16="http://schemas.microsoft.com/office/drawing/2014/main" id="{72E9FB66-53E9-079C-2A28-68C06A148928}"/>
              </a:ext>
            </a:extLst>
          </p:cNvPr>
          <p:cNvSpPr/>
          <p:nvPr/>
        </p:nvSpPr>
        <p:spPr>
          <a:xfrm>
            <a:off x="1619672" y="2420888"/>
            <a:ext cx="792088" cy="7920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DAC82FF2-8980-484D-F570-3BEC217FD9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5446" y="3212976"/>
            <a:ext cx="816935" cy="816935"/>
          </a:xfrm>
          <a:prstGeom prst="rect">
            <a:avLst/>
          </a:prstGeom>
        </p:spPr>
      </p:pic>
      <p:pic>
        <p:nvPicPr>
          <p:cNvPr id="12" name="Afbeelding 11">
            <a:extLst>
              <a:ext uri="{FF2B5EF4-FFF2-40B4-BE49-F238E27FC236}">
                <a16:creationId xmlns:a16="http://schemas.microsoft.com/office/drawing/2014/main" id="{D1EAB9A3-0950-FFFD-5584-0EBE7D230A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9672" y="5053462"/>
            <a:ext cx="816935" cy="816935"/>
          </a:xfrm>
          <a:prstGeom prst="rect">
            <a:avLst/>
          </a:prstGeom>
        </p:spPr>
      </p:pic>
      <p:sp>
        <p:nvSpPr>
          <p:cNvPr id="13" name="Tekstvak 12">
            <a:extLst>
              <a:ext uri="{FF2B5EF4-FFF2-40B4-BE49-F238E27FC236}">
                <a16:creationId xmlns:a16="http://schemas.microsoft.com/office/drawing/2014/main" id="{A13CA7E0-85CA-902A-6664-F4EE6A2D324B}"/>
              </a:ext>
            </a:extLst>
          </p:cNvPr>
          <p:cNvSpPr txBox="1"/>
          <p:nvPr/>
        </p:nvSpPr>
        <p:spPr>
          <a:xfrm>
            <a:off x="1763688" y="2420888"/>
            <a:ext cx="432048" cy="646331"/>
          </a:xfrm>
          <a:prstGeom prst="rect">
            <a:avLst/>
          </a:prstGeom>
          <a:noFill/>
        </p:spPr>
        <p:txBody>
          <a:bodyPr wrap="square" rtlCol="0">
            <a:spAutoFit/>
          </a:bodyPr>
          <a:lstStyle/>
          <a:p>
            <a:r>
              <a:rPr lang="nl-NL" sz="3600" b="1" dirty="0"/>
              <a:t>1</a:t>
            </a:r>
          </a:p>
        </p:txBody>
      </p:sp>
      <p:sp>
        <p:nvSpPr>
          <p:cNvPr id="14" name="Tekstvak 13">
            <a:extLst>
              <a:ext uri="{FF2B5EF4-FFF2-40B4-BE49-F238E27FC236}">
                <a16:creationId xmlns:a16="http://schemas.microsoft.com/office/drawing/2014/main" id="{4DC0DA71-AF99-3366-1F37-1E9AB73A5F90}"/>
              </a:ext>
            </a:extLst>
          </p:cNvPr>
          <p:cNvSpPr txBox="1"/>
          <p:nvPr/>
        </p:nvSpPr>
        <p:spPr>
          <a:xfrm>
            <a:off x="6084168" y="3356992"/>
            <a:ext cx="432048" cy="584775"/>
          </a:xfrm>
          <a:prstGeom prst="rect">
            <a:avLst/>
          </a:prstGeom>
          <a:noFill/>
        </p:spPr>
        <p:txBody>
          <a:bodyPr wrap="square" rtlCol="0">
            <a:spAutoFit/>
          </a:bodyPr>
          <a:lstStyle/>
          <a:p>
            <a:r>
              <a:rPr lang="nl-NL" sz="3200" b="1" dirty="0"/>
              <a:t>2</a:t>
            </a:r>
          </a:p>
        </p:txBody>
      </p:sp>
      <p:sp>
        <p:nvSpPr>
          <p:cNvPr id="15" name="Tekstvak 14">
            <a:extLst>
              <a:ext uri="{FF2B5EF4-FFF2-40B4-BE49-F238E27FC236}">
                <a16:creationId xmlns:a16="http://schemas.microsoft.com/office/drawing/2014/main" id="{52F2361E-629F-E1F0-D898-5AC14DDB99C1}"/>
              </a:ext>
            </a:extLst>
          </p:cNvPr>
          <p:cNvSpPr txBox="1"/>
          <p:nvPr/>
        </p:nvSpPr>
        <p:spPr>
          <a:xfrm>
            <a:off x="1809737" y="5067182"/>
            <a:ext cx="648072" cy="646331"/>
          </a:xfrm>
          <a:prstGeom prst="rect">
            <a:avLst/>
          </a:prstGeom>
          <a:noFill/>
        </p:spPr>
        <p:txBody>
          <a:bodyPr wrap="square" rtlCol="0">
            <a:spAutoFit/>
          </a:bodyPr>
          <a:lstStyle/>
          <a:p>
            <a:r>
              <a:rPr lang="nl-NL" sz="3600" b="1" dirty="0"/>
              <a:t>3</a:t>
            </a:r>
          </a:p>
        </p:txBody>
      </p:sp>
      <p:pic>
        <p:nvPicPr>
          <p:cNvPr id="16" name="Afbeelding 15">
            <a:extLst>
              <a:ext uri="{FF2B5EF4-FFF2-40B4-BE49-F238E27FC236}">
                <a16:creationId xmlns:a16="http://schemas.microsoft.com/office/drawing/2014/main" id="{18A2A050-2C5F-A0EE-AD01-AB44923C28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1920" y="3094651"/>
            <a:ext cx="816935" cy="816935"/>
          </a:xfrm>
          <a:prstGeom prst="rect">
            <a:avLst/>
          </a:prstGeom>
        </p:spPr>
      </p:pic>
      <p:sp>
        <p:nvSpPr>
          <p:cNvPr id="17" name="Tekstvak 16">
            <a:extLst>
              <a:ext uri="{FF2B5EF4-FFF2-40B4-BE49-F238E27FC236}">
                <a16:creationId xmlns:a16="http://schemas.microsoft.com/office/drawing/2014/main" id="{1089D7D5-9FD8-8E7C-9DC0-D345E8B47E76}"/>
              </a:ext>
            </a:extLst>
          </p:cNvPr>
          <p:cNvSpPr txBox="1"/>
          <p:nvPr/>
        </p:nvSpPr>
        <p:spPr>
          <a:xfrm>
            <a:off x="4037264" y="3080589"/>
            <a:ext cx="516480" cy="830997"/>
          </a:xfrm>
          <a:prstGeom prst="rect">
            <a:avLst/>
          </a:prstGeom>
          <a:noFill/>
        </p:spPr>
        <p:txBody>
          <a:bodyPr wrap="square" rtlCol="0">
            <a:spAutoFit/>
          </a:bodyPr>
          <a:lstStyle/>
          <a:p>
            <a:r>
              <a:rPr lang="nl-NL" sz="4800" dirty="0"/>
              <a:t>+</a:t>
            </a:r>
          </a:p>
        </p:txBody>
      </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samenwerken</a:t>
            </a:r>
          </a:p>
        </p:txBody>
      </p:sp>
      <p:pic>
        <p:nvPicPr>
          <p:cNvPr id="3" name="Afbeelding 2" descr="Afbeelding met kleding, persoon, meisje, Leren&#10;&#10;Automatisch gegenereerde beschrijving">
            <a:extLst>
              <a:ext uri="{FF2B5EF4-FFF2-40B4-BE49-F238E27FC236}">
                <a16:creationId xmlns:a16="http://schemas.microsoft.com/office/drawing/2014/main" id="{AB35A4BB-AE58-3F53-9359-2567FD5AEA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56792"/>
            <a:ext cx="7731158" cy="516441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politicus</a:t>
            </a:r>
          </a:p>
        </p:txBody>
      </p:sp>
      <p:pic>
        <p:nvPicPr>
          <p:cNvPr id="3" name="Afbeelding 2" descr="Afbeelding met microfoon, tekenfilm&#10;&#10;Automatisch gegenereerde beschrijving">
            <a:extLst>
              <a:ext uri="{FF2B5EF4-FFF2-40B4-BE49-F238E27FC236}">
                <a16:creationId xmlns:a16="http://schemas.microsoft.com/office/drawing/2014/main" id="{BD0BE4BB-76DA-E5DB-9B59-CA8B0909AA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4556" y="1226143"/>
            <a:ext cx="6818376" cy="545592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mening</a:t>
            </a:r>
          </a:p>
        </p:txBody>
      </p:sp>
      <p:pic>
        <p:nvPicPr>
          <p:cNvPr id="3" name="Afbeelding 2" descr="Afbeelding met persoon, Menselijk gezicht, overdekt, muur&#10;&#10;Automatisch gegenereerde beschrijving">
            <a:extLst>
              <a:ext uri="{FF2B5EF4-FFF2-40B4-BE49-F238E27FC236}">
                <a16:creationId xmlns:a16="http://schemas.microsoft.com/office/drawing/2014/main" id="{1E166852-F8E9-DE8F-046E-AEC4ED7F14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64" y="1412776"/>
            <a:ext cx="7848872" cy="5164557"/>
          </a:xfrm>
          <a:prstGeom prst="rect">
            <a:avLst/>
          </a:prstGeom>
        </p:spPr>
      </p:pic>
      <p:sp>
        <p:nvSpPr>
          <p:cNvPr id="4" name="Tekstballon: ovaal 3">
            <a:extLst>
              <a:ext uri="{FF2B5EF4-FFF2-40B4-BE49-F238E27FC236}">
                <a16:creationId xmlns:a16="http://schemas.microsoft.com/office/drawing/2014/main" id="{CB05D6FE-03F2-98A3-5939-9000D09F9CE0}"/>
              </a:ext>
            </a:extLst>
          </p:cNvPr>
          <p:cNvSpPr/>
          <p:nvPr/>
        </p:nvSpPr>
        <p:spPr>
          <a:xfrm>
            <a:off x="5508104" y="188640"/>
            <a:ext cx="3528392" cy="2376264"/>
          </a:xfrm>
          <a:prstGeom prst="wedgeEllipseCallout">
            <a:avLst>
              <a:gd name="adj1" fmla="val -66790"/>
              <a:gd name="adj2" fmla="val 6455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73D9C5EB-5E66-D68E-9FF5-E0896D1A79F7}"/>
              </a:ext>
            </a:extLst>
          </p:cNvPr>
          <p:cNvSpPr txBox="1"/>
          <p:nvPr/>
        </p:nvSpPr>
        <p:spPr>
          <a:xfrm>
            <a:off x="6156176" y="548680"/>
            <a:ext cx="2592288" cy="1323439"/>
          </a:xfrm>
          <a:prstGeom prst="rect">
            <a:avLst/>
          </a:prstGeom>
          <a:noFill/>
        </p:spPr>
        <p:txBody>
          <a:bodyPr wrap="square" rtlCol="0">
            <a:spAutoFit/>
          </a:bodyPr>
          <a:lstStyle/>
          <a:p>
            <a:r>
              <a:rPr lang="nl-NL" sz="4000" b="1" dirty="0">
                <a:latin typeface="Century Gothic" panose="020B0502020202020204" pitchFamily="34" charset="0"/>
              </a:rPr>
              <a:t>Ik vind dat ….</a:t>
            </a:r>
          </a:p>
        </p:txBody>
      </p:sp>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er samen uitkomen</a:t>
            </a:r>
          </a:p>
        </p:txBody>
      </p:sp>
      <p:pic>
        <p:nvPicPr>
          <p:cNvPr id="3" name="Afbeelding 2" descr="Afbeelding met Menselijk gezicht, kleding, persoon, glimlach&#10;&#10;Automatisch gegenereerde beschrijving">
            <a:extLst>
              <a:ext uri="{FF2B5EF4-FFF2-40B4-BE49-F238E27FC236}">
                <a16:creationId xmlns:a16="http://schemas.microsoft.com/office/drawing/2014/main" id="{43FAD60A-AE18-F294-D79D-1572F02FC2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26143"/>
            <a:ext cx="7920880" cy="5291149"/>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dit moment</a:t>
            </a:r>
          </a:p>
        </p:txBody>
      </p:sp>
      <p:pic>
        <p:nvPicPr>
          <p:cNvPr id="3" name="Afbeelding 2" descr="Afbeelding met tekst, symbool, Lettertype, logo&#10;&#10;Automatisch gegenereerde beschrijving">
            <a:extLst>
              <a:ext uri="{FF2B5EF4-FFF2-40B4-BE49-F238E27FC236}">
                <a16:creationId xmlns:a16="http://schemas.microsoft.com/office/drawing/2014/main" id="{8531C370-4CFB-A3EB-D587-475448BDD5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1628800"/>
            <a:ext cx="5040560" cy="5040560"/>
          </a:xfrm>
          <a:prstGeom prst="rect">
            <a:avLst/>
          </a:prstGeom>
        </p:spPr>
      </p:pic>
      <p:sp>
        <p:nvSpPr>
          <p:cNvPr id="4" name="Tekstvak 3">
            <a:extLst>
              <a:ext uri="{FF2B5EF4-FFF2-40B4-BE49-F238E27FC236}">
                <a16:creationId xmlns:a16="http://schemas.microsoft.com/office/drawing/2014/main" id="{ED00041F-8F96-341B-3E6F-B4DB23E0206B}"/>
              </a:ext>
            </a:extLst>
          </p:cNvPr>
          <p:cNvSpPr txBox="1"/>
          <p:nvPr/>
        </p:nvSpPr>
        <p:spPr>
          <a:xfrm>
            <a:off x="4644008" y="1988840"/>
            <a:ext cx="864096" cy="1107996"/>
          </a:xfrm>
          <a:prstGeom prst="rect">
            <a:avLst/>
          </a:prstGeom>
          <a:noFill/>
        </p:spPr>
        <p:txBody>
          <a:bodyPr wrap="square" rtlCol="0">
            <a:spAutoFit/>
          </a:bodyPr>
          <a:lstStyle/>
          <a:p>
            <a:r>
              <a:rPr lang="nl-NL" sz="6600" dirty="0">
                <a:solidFill>
                  <a:schemeClr val="bg1"/>
                </a:solidFill>
                <a:latin typeface="Abadi" panose="020F0502020204030204" pitchFamily="34" charset="0"/>
              </a:rPr>
              <a:t>i</a:t>
            </a:r>
          </a:p>
        </p:txBody>
      </p:sp>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730</Words>
  <Application>Microsoft Office PowerPoint</Application>
  <PresentationFormat>Diavoorstelling (4:3)</PresentationFormat>
  <Paragraphs>187</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Abadi</vt: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505</cp:revision>
  <dcterms:created xsi:type="dcterms:W3CDTF">2021-06-08T06:13:59Z</dcterms:created>
  <dcterms:modified xsi:type="dcterms:W3CDTF">2024-06-04T08:47:03Z</dcterms:modified>
</cp:coreProperties>
</file>