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1492" r:id="rId2"/>
    <p:sldId id="548" r:id="rId3"/>
    <p:sldId id="1491" r:id="rId4"/>
    <p:sldId id="1479" r:id="rId5"/>
    <p:sldId id="1460" r:id="rId6"/>
    <p:sldId id="1481" r:id="rId7"/>
    <p:sldId id="1482" r:id="rId8"/>
    <p:sldId id="1480" r:id="rId9"/>
    <p:sldId id="1477" r:id="rId10"/>
    <p:sldId id="1478" r:id="rId11"/>
    <p:sldId id="1483" r:id="rId12"/>
    <p:sldId id="1468" r:id="rId13"/>
    <p:sldId id="1476" r:id="rId14"/>
    <p:sldId id="934" r:id="rId15"/>
    <p:sldId id="263" r:id="rId16"/>
    <p:sldId id="1488" r:id="rId17"/>
    <p:sldId id="267" r:id="rId18"/>
    <p:sldId id="1490" r:id="rId19"/>
    <p:sldId id="1456" r:id="rId20"/>
    <p:sldId id="259" r:id="rId21"/>
    <p:sldId id="452" r:id="rId22"/>
    <p:sldId id="1493" r:id="rId23"/>
    <p:sldId id="976" r:id="rId24"/>
    <p:sldId id="1487" r:id="rId25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92"/>
            <p14:sldId id="548"/>
            <p14:sldId id="1491"/>
            <p14:sldId id="1479"/>
            <p14:sldId id="1460"/>
            <p14:sldId id="1481"/>
            <p14:sldId id="1482"/>
            <p14:sldId id="1480"/>
            <p14:sldId id="1477"/>
            <p14:sldId id="1478"/>
            <p14:sldId id="1483"/>
            <p14:sldId id="1468"/>
            <p14:sldId id="1476"/>
            <p14:sldId id="934"/>
            <p14:sldId id="263"/>
            <p14:sldId id="1488"/>
            <p14:sldId id="267"/>
            <p14:sldId id="1490"/>
            <p14:sldId id="1456"/>
            <p14:sldId id="259"/>
            <p14:sldId id="452"/>
            <p14:sldId id="1493"/>
            <p14:sldId id="976"/>
            <p14:sldId id="14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4221" autoAdjust="0"/>
  </p:normalViewPr>
  <p:slideViewPr>
    <p:cSldViewPr>
      <p:cViewPr varScale="1">
        <p:scale>
          <a:sx n="77" d="100"/>
          <a:sy n="77" d="100"/>
        </p:scale>
        <p:origin x="122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25-6-2024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25-6-2024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</a:t>
            </a:r>
          </a:p>
          <a:p>
            <a:pPr fontAlgn="t"/>
            <a:endParaRPr lang="nl-N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afschaffing: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einde maken aan, het stoppen met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herdenken: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samen aan iets denken wat voorbij is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zwarte bladzijde uit de geschiedenis: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periode waarin erge dingen zijn gebeurd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plantage: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grote akker in een warm land (om bijvoorbeeld thee of rijst op te laten groeien)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arbeider: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iemand die zwaar werk doet met zijn handen, meestal in een fabriek of op het land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handel: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kopen en verkopen van spullen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dwingen: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ervoor zorgen dat iemand iets doet wat jij wilt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verbouwen: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planten op het land laten groeien en oogsten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veroveren: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een strijd in bezit nemen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monument: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beeld of het gebouw dat je herinnert aan iets wat vroeger gebeurd is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8506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9632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9484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490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25-6-2024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25-6-2024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25-6-2024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25-6-2024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25-6-2024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25-6-2024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25-6-2024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25-6-2024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25-6-2024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25-6-2024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25-6-2024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25-6-2024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34.emf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>
                <a:solidFill>
                  <a:prstClr val="black"/>
                </a:solidFill>
              </a:rPr>
              <a:t>Semantisatieverhaal A: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1850" dirty="0">
                <a:ea typeface="Times New Roman" panose="02020603050405020304" pitchFamily="18" charset="0"/>
                <a:cs typeface="Arial" panose="020B0604020202020204" pitchFamily="34" charset="0"/>
              </a:rPr>
              <a:t>Ken je </a:t>
            </a:r>
            <a:r>
              <a:rPr lang="nl-NL" sz="1850" b="1" u="sng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deze</a:t>
            </a:r>
            <a:r>
              <a:rPr lang="nl-NL" sz="1850" dirty="0">
                <a:ea typeface="Times New Roman" panose="02020603050405020304" pitchFamily="18" charset="0"/>
                <a:cs typeface="Arial" panose="020B0604020202020204" pitchFamily="34" charset="0"/>
              </a:rPr>
              <a:t> nog? De AH moestuintjes. Wat waren ze populair hè? Er kwam een hele </a:t>
            </a:r>
            <a:r>
              <a:rPr lang="nl-NL" sz="185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handel</a:t>
            </a:r>
            <a:r>
              <a:rPr lang="nl-NL" sz="1850" dirty="0">
                <a:ea typeface="Times New Roman" panose="02020603050405020304" pitchFamily="18" charset="0"/>
                <a:cs typeface="Arial" panose="020B0604020202020204" pitchFamily="34" charset="0"/>
              </a:rPr>
              <a:t> door, </a:t>
            </a:r>
            <a:r>
              <a:rPr lang="nl-NL" sz="1850" b="1" i="1" dirty="0">
                <a:ea typeface="Times New Roman" panose="02020603050405020304" pitchFamily="18" charset="0"/>
                <a:cs typeface="Arial" panose="020B0604020202020204" pitchFamily="34" charset="0"/>
              </a:rPr>
              <a:t>het kopen en verkopen van spullen</a:t>
            </a:r>
            <a:r>
              <a:rPr lang="nl-NL" sz="1850" dirty="0">
                <a:ea typeface="Times New Roman" panose="02020603050405020304" pitchFamily="18" charset="0"/>
                <a:cs typeface="Arial" panose="020B0604020202020204" pitchFamily="34" charset="0"/>
              </a:rPr>
              <a:t>: kinderen die ze gingen verkopen na </a:t>
            </a:r>
            <a:r>
              <a:rPr lang="nl-NL" sz="185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de afschaffing</a:t>
            </a:r>
            <a:r>
              <a:rPr lang="nl-NL" sz="1850" dirty="0">
                <a:ea typeface="Times New Roman" panose="02020603050405020304" pitchFamily="18" charset="0"/>
                <a:cs typeface="Arial" panose="020B0604020202020204" pitchFamily="34" charset="0"/>
              </a:rPr>
              <a:t> van de moestuintjes (dus toen ze </a:t>
            </a:r>
            <a:r>
              <a:rPr lang="nl-NL" sz="1850" b="1" i="1" dirty="0">
                <a:ea typeface="Times New Roman" panose="02020603050405020304" pitchFamily="18" charset="0"/>
                <a:cs typeface="Arial" panose="020B0604020202020204" pitchFamily="34" charset="0"/>
              </a:rPr>
              <a:t>een einde maakten aan, of stopten met</a:t>
            </a:r>
            <a:r>
              <a:rPr lang="nl-NL" sz="1850" dirty="0">
                <a:ea typeface="Times New Roman" panose="02020603050405020304" pitchFamily="18" charset="0"/>
                <a:cs typeface="Arial" panose="020B0604020202020204" pitchFamily="34" charset="0"/>
              </a:rPr>
              <a:t> de moestuintjes), kinderen die gingen ruilen… dat hebben jullie misschien ook wel gedaan. Ik had er nog een heleboel! En heb ze dit jaar gebruikt in mijn moestuin. Ik ging groenten </a:t>
            </a:r>
            <a:r>
              <a:rPr lang="nl-NL" sz="185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verbouwen</a:t>
            </a:r>
            <a:r>
              <a:rPr lang="nl-NL" sz="1850" dirty="0">
                <a:ea typeface="Times New Roman" panose="02020603050405020304" pitchFamily="18" charset="0"/>
                <a:cs typeface="Arial" panose="020B0604020202020204" pitchFamily="34" charset="0"/>
              </a:rPr>
              <a:t>. Ik ging </a:t>
            </a:r>
            <a:r>
              <a:rPr lang="nl-NL" sz="185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planten op het land laten groeien en oogsten</a:t>
            </a:r>
            <a:r>
              <a:rPr lang="nl-NL" sz="185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1850" dirty="0">
                <a:ea typeface="Times New Roman" panose="02020603050405020304" pitchFamily="18" charset="0"/>
                <a:cs typeface="Arial" panose="020B0604020202020204" pitchFamily="34" charset="0"/>
              </a:rPr>
              <a:t>Nou ja, dat was de bedoeling, dat wilde ik graag. Maar de slakken </a:t>
            </a:r>
            <a:r>
              <a:rPr lang="nl-NL" sz="185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veroverden</a:t>
            </a:r>
            <a:r>
              <a:rPr lang="nl-NL" sz="1850" dirty="0">
                <a:ea typeface="Times New Roman" panose="02020603050405020304" pitchFamily="18" charset="0"/>
                <a:cs typeface="Arial" panose="020B0604020202020204" pitchFamily="34" charset="0"/>
              </a:rPr>
              <a:t> de moestuin volledig! Ze </a:t>
            </a:r>
            <a:r>
              <a:rPr lang="nl-NL" sz="1850" b="1" i="1" dirty="0">
                <a:ea typeface="Times New Roman" panose="02020603050405020304" pitchFamily="18" charset="0"/>
                <a:cs typeface="Arial" panose="020B0604020202020204" pitchFamily="34" charset="0"/>
              </a:rPr>
              <a:t>namen</a:t>
            </a:r>
            <a:r>
              <a:rPr lang="nl-NL" sz="1850" dirty="0">
                <a:ea typeface="Times New Roman" panose="02020603050405020304" pitchFamily="18" charset="0"/>
                <a:cs typeface="Arial" panose="020B0604020202020204" pitchFamily="34" charset="0"/>
              </a:rPr>
              <a:t> de moestuin</a:t>
            </a:r>
            <a:r>
              <a:rPr lang="nl-NL" sz="185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5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na een strijd in bezit</a:t>
            </a:r>
            <a:r>
              <a:rPr lang="nl-NL" sz="185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nl-NL" sz="1850" dirty="0">
                <a:ea typeface="Times New Roman" panose="02020603050405020304" pitchFamily="18" charset="0"/>
                <a:cs typeface="Arial" panose="020B0604020202020204" pitchFamily="34" charset="0"/>
              </a:rPr>
              <a:t> Ik werd </a:t>
            </a:r>
            <a:r>
              <a:rPr lang="nl-NL" sz="185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gedwongen</a:t>
            </a:r>
            <a:r>
              <a:rPr lang="nl-NL" sz="1850" dirty="0">
                <a:ea typeface="Times New Roman" panose="02020603050405020304" pitchFamily="18" charset="0"/>
                <a:cs typeface="Arial" panose="020B0604020202020204" pitchFamily="34" charset="0"/>
              </a:rPr>
              <a:t> om elke avond slakken te rapen, slakken weg te halen bij de plantjes, als ik ook nog zelf wat van de groenten zou willen eten. </a:t>
            </a:r>
            <a:r>
              <a:rPr lang="nl-NL" sz="185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Dwingen is </a:t>
            </a:r>
            <a:r>
              <a:rPr lang="nl-NL" sz="185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ervoor zorgen dat iemand iets doet wat jij wilt</a:t>
            </a:r>
            <a:r>
              <a:rPr lang="nl-NL" sz="185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1850" dirty="0">
                <a:ea typeface="Times New Roman" panose="02020603050405020304" pitchFamily="18" charset="0"/>
                <a:cs typeface="Arial" panose="020B0604020202020204" pitchFamily="34" charset="0"/>
              </a:rPr>
              <a:t>Pfff, wat een werk! Wat nou als je een hele </a:t>
            </a:r>
            <a:r>
              <a:rPr lang="nl-NL" sz="185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plantage</a:t>
            </a:r>
            <a:r>
              <a:rPr lang="nl-NL" sz="1850" dirty="0">
                <a:ea typeface="Times New Roman" panose="02020603050405020304" pitchFamily="18" charset="0"/>
                <a:cs typeface="Arial" panose="020B0604020202020204" pitchFamily="34" charset="0"/>
              </a:rPr>
              <a:t> hebt vol met slakken.. </a:t>
            </a:r>
            <a:r>
              <a:rPr lang="nl-NL" sz="185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Dus </a:t>
            </a:r>
            <a:r>
              <a:rPr lang="nl-NL" sz="185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grote akker in een warm land (om bijvoorbeeld thee of rijst op te laten groeien)</a:t>
            </a:r>
            <a:r>
              <a:rPr lang="nl-NL" sz="185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Vol met slakken. </a:t>
            </a:r>
            <a:r>
              <a:rPr lang="nl-NL" sz="1850" dirty="0" err="1">
                <a:ea typeface="Times New Roman" panose="02020603050405020304" pitchFamily="18" charset="0"/>
                <a:cs typeface="Arial" panose="020B0604020202020204" pitchFamily="34" charset="0"/>
              </a:rPr>
              <a:t>Oooh</a:t>
            </a:r>
            <a:r>
              <a:rPr lang="nl-NL" sz="1850" dirty="0">
                <a:ea typeface="Times New Roman" panose="02020603050405020304" pitchFamily="18" charset="0"/>
                <a:cs typeface="Arial" panose="020B0604020202020204" pitchFamily="34" charset="0"/>
              </a:rPr>
              <a:t> dat zou vreselijk zijn! Dan heb je geen handel omdat de slakken alles opgegeten hebben. En je hebt niet alleen </a:t>
            </a:r>
            <a:r>
              <a:rPr lang="nl-NL" sz="185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arbeiders</a:t>
            </a:r>
            <a:r>
              <a:rPr lang="nl-NL" sz="1850" dirty="0">
                <a:ea typeface="Times New Roman" panose="02020603050405020304" pitchFamily="18" charset="0"/>
                <a:cs typeface="Arial" panose="020B0604020202020204" pitchFamily="34" charset="0"/>
              </a:rPr>
              <a:t> nodig die op het land werken. E</a:t>
            </a:r>
            <a:r>
              <a:rPr lang="nl-NL" sz="185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en arbeider is </a:t>
            </a:r>
            <a:r>
              <a:rPr lang="nl-NL" sz="185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iemand die zwaar werk doet met zijn handen, meestal in een fabriek of op het land</a:t>
            </a:r>
            <a:r>
              <a:rPr lang="nl-NL" sz="185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nl-NL" sz="1850" dirty="0">
                <a:ea typeface="Times New Roman" panose="02020603050405020304" pitchFamily="18" charset="0"/>
                <a:cs typeface="Arial" panose="020B0604020202020204" pitchFamily="34" charset="0"/>
              </a:rPr>
              <a:t> Je hebt dan ook arbeiders nodig die elke dag slakken gaan rapen. Wie wil dat nou!?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1850" dirty="0">
                <a:ea typeface="Times New Roman" panose="02020603050405020304" pitchFamily="18" charset="0"/>
                <a:cs typeface="Arial" panose="020B0604020202020204" pitchFamily="34" charset="0"/>
              </a:rPr>
              <a:t>Naast mijn moestuin staat een klein </a:t>
            </a:r>
            <a:r>
              <a:rPr lang="nl-NL" sz="185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monumentje</a:t>
            </a:r>
            <a:r>
              <a:rPr lang="nl-NL" sz="1850" dirty="0">
                <a:ea typeface="Times New Roman" panose="02020603050405020304" pitchFamily="18" charset="0"/>
                <a:cs typeface="Arial" panose="020B0604020202020204" pitchFamily="34" charset="0"/>
              </a:rPr>
              <a:t>, voor alle dieren die bij ons gewoond hebben en overleden zijn. H</a:t>
            </a:r>
            <a:r>
              <a:rPr lang="nl-NL" sz="185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et monument is </a:t>
            </a:r>
            <a:r>
              <a:rPr lang="nl-NL" sz="185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het beeld of het gebouw dat je herinnert aan iets wat vroeger gebeurd is</a:t>
            </a:r>
            <a:r>
              <a:rPr lang="nl-NL" sz="185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1850" dirty="0">
                <a:ea typeface="Times New Roman" panose="02020603050405020304" pitchFamily="18" charset="0"/>
                <a:cs typeface="Arial" panose="020B0604020202020204" pitchFamily="34" charset="0"/>
              </a:rPr>
              <a:t>Zo kunnen we de dieren </a:t>
            </a:r>
            <a:r>
              <a:rPr lang="nl-NL" sz="185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herdenken</a:t>
            </a:r>
            <a:r>
              <a:rPr lang="nl-NL" sz="1850" dirty="0"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nl-NL" sz="185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5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samen aan iets denken wat voorbij is</a:t>
            </a:r>
            <a:r>
              <a:rPr lang="nl-NL" sz="185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1850" dirty="0">
                <a:ea typeface="Times New Roman" panose="02020603050405020304" pitchFamily="18" charset="0"/>
                <a:cs typeface="Arial" panose="020B0604020202020204" pitchFamily="34" charset="0"/>
              </a:rPr>
              <a:t>En ook op dat monument zitten elke avond slakken. Bah! </a:t>
            </a:r>
            <a:br>
              <a:rPr lang="nl-NL" sz="1850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1850" dirty="0">
                <a:ea typeface="Times New Roman" panose="02020603050405020304" pitchFamily="18" charset="0"/>
                <a:cs typeface="Arial" panose="020B0604020202020204" pitchFamily="34" charset="0"/>
              </a:rPr>
              <a:t>Een mislukte moestuin voor mij dus dit jaar. Dat is balen maar geen ramp. Er zijn ergere dingen op de wereld. Dingen die </a:t>
            </a:r>
            <a:r>
              <a:rPr lang="nl-NL" sz="185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een zwarte bladzijde uit de geschiedenis</a:t>
            </a:r>
            <a:r>
              <a:rPr lang="nl-NL" sz="1850" dirty="0">
                <a:ea typeface="Times New Roman" panose="02020603050405020304" pitchFamily="18" charset="0"/>
                <a:cs typeface="Arial" panose="020B0604020202020204" pitchFamily="34" charset="0"/>
              </a:rPr>
              <a:t> zijn. </a:t>
            </a:r>
            <a:r>
              <a:rPr lang="nl-NL" sz="1850" b="1" i="1" dirty="0"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nl-NL" sz="185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 periode waarin erge dingen zijn gebeurd</a:t>
            </a:r>
            <a:r>
              <a:rPr lang="nl-NL" sz="185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nl-NL" sz="185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2412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20339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arbeider</a:t>
            </a:r>
          </a:p>
        </p:txBody>
      </p:sp>
      <p:pic>
        <p:nvPicPr>
          <p:cNvPr id="2" name="Afbeelding 1" descr="Afbeelding met buitenshuis, banaan, Banaanplant, Aardplant&#10;&#10;Automatisch gegenereerde beschrijving">
            <a:extLst>
              <a:ext uri="{FF2B5EF4-FFF2-40B4-BE49-F238E27FC236}">
                <a16:creationId xmlns:a16="http://schemas.microsoft.com/office/drawing/2014/main" id="{16D8E911-779E-91BA-ACB7-BED4E10BE5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84784"/>
            <a:ext cx="6363144" cy="477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monument</a:t>
            </a:r>
          </a:p>
        </p:txBody>
      </p:sp>
      <p:pic>
        <p:nvPicPr>
          <p:cNvPr id="3" name="Afbeelding 2" descr="Afbeelding met buitenshuis, graf, begraafplaats, gras&#10;&#10;Automatisch gegenereerde beschrijving">
            <a:extLst>
              <a:ext uri="{FF2B5EF4-FFF2-40B4-BE49-F238E27FC236}">
                <a16:creationId xmlns:a16="http://schemas.microsoft.com/office/drawing/2014/main" id="{548ACFCF-9AF2-F3CF-8D5A-FCF3A001C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48" y="1688461"/>
            <a:ext cx="6801147" cy="454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0ED708C-B22A-FD41-367F-0D193161B0A1}"/>
              </a:ext>
            </a:extLst>
          </p:cNvPr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herdenken</a:t>
            </a:r>
          </a:p>
        </p:txBody>
      </p:sp>
      <p:pic>
        <p:nvPicPr>
          <p:cNvPr id="6" name="Afbeelding 5" descr="Afbeelding met buitenshuis, graf, begraafplaats, gras&#10;&#10;Automatisch gegenereerde beschrijving">
            <a:extLst>
              <a:ext uri="{FF2B5EF4-FFF2-40B4-BE49-F238E27FC236}">
                <a16:creationId xmlns:a16="http://schemas.microsoft.com/office/drawing/2014/main" id="{5FACA40B-14FF-0BD9-F554-A6D24DC07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364590"/>
            <a:ext cx="5066430" cy="3384376"/>
          </a:xfrm>
          <a:prstGeom prst="rect">
            <a:avLst/>
          </a:prstGeom>
        </p:spPr>
      </p:pic>
      <p:pic>
        <p:nvPicPr>
          <p:cNvPr id="11" name="Afbeelding 10" descr="Afbeelding met persoon, kleding, overdekt, Menselijk gezicht&#10;&#10;Automatisch gegenereerde beschrijving">
            <a:extLst>
              <a:ext uri="{FF2B5EF4-FFF2-40B4-BE49-F238E27FC236}">
                <a16:creationId xmlns:a16="http://schemas.microsoft.com/office/drawing/2014/main" id="{F1869B35-B373-FB83-AB32-AC73875A66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2" y="4124137"/>
            <a:ext cx="3480662" cy="232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69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zwarte bladzijde uit de geschiedenis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1057933-FCD3-85E1-C8A3-68679E137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534547"/>
            <a:ext cx="4176464" cy="397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42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452320" y="6387058"/>
            <a:ext cx="1512168" cy="470942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4644008" y="470942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afschaffing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-36512" y="470942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oprichting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4743127" y="1556792"/>
            <a:ext cx="417646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een einde maken aan, het stoppen met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Toen de actie werd afgeschaft, bleef het populair. Na </a:t>
            </a:r>
            <a:r>
              <a:rPr lang="nl-NL" sz="22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afschaffing </a:t>
            </a: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gingen kinderen de moestuintjes ruilen. </a:t>
            </a:r>
            <a:r>
              <a:rPr lang="nl-NL" sz="2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251521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iets starten, van kracht laten worden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 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1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nl-NL" sz="22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Er werd een nieuwe spaaractie bedacht: moestuintjes sparen. Na de </a:t>
            </a:r>
            <a:r>
              <a:rPr lang="nl-NL" sz="22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oprichting</a:t>
            </a:r>
            <a:r>
              <a:rPr lang="nl-NL" sz="22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werd het heel populair.</a:t>
            </a:r>
            <a:endParaRPr lang="nl-NL" sz="2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kstvak 2">
            <a:extLst>
              <a:ext uri="{FF2B5EF4-FFF2-40B4-BE49-F238E27FC236}">
                <a16:creationId xmlns:a16="http://schemas.microsoft.com/office/drawing/2014/main" id="{07F94FEC-E742-3B6F-177D-1E852C34B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048" y="-107987"/>
            <a:ext cx="1827312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CCD36C8-8ADD-FDD7-8834-96AAD72D9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18" y="-74379"/>
            <a:ext cx="1827312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9B35A7DB-DA7A-E831-18A6-E5EA8D6C5489}"/>
              </a:ext>
            </a:extLst>
          </p:cNvPr>
          <p:cNvGrpSpPr/>
          <p:nvPr/>
        </p:nvGrpSpPr>
        <p:grpSpPr>
          <a:xfrm>
            <a:off x="4877547" y="2552464"/>
            <a:ext cx="3806303" cy="1740024"/>
            <a:chOff x="366586" y="1579587"/>
            <a:chExt cx="8374310" cy="3828256"/>
          </a:xfrm>
        </p:grpSpPr>
        <p:pic>
          <p:nvPicPr>
            <p:cNvPr id="6" name="Picture 2" descr="[Spaaractie] Kinderen beginnen hun eigen moestuintje dankzij Albert ...">
              <a:extLst>
                <a:ext uri="{FF2B5EF4-FFF2-40B4-BE49-F238E27FC236}">
                  <a16:creationId xmlns:a16="http://schemas.microsoft.com/office/drawing/2014/main" id="{82F9BB2D-58E1-ADF5-6C3B-823B5D111A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86" y="1579587"/>
              <a:ext cx="8374310" cy="3828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2A8CB3C0-230E-7E05-D169-8D3873F123FB}"/>
                </a:ext>
              </a:extLst>
            </p:cNvPr>
            <p:cNvSpPr/>
            <p:nvPr/>
          </p:nvSpPr>
          <p:spPr>
            <a:xfrm rot="20916399">
              <a:off x="1244820" y="1916779"/>
              <a:ext cx="6840758" cy="318257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nl-NL" sz="8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EINDE</a:t>
              </a:r>
            </a:p>
          </p:txBody>
        </p:sp>
      </p:grpSp>
      <p:pic>
        <p:nvPicPr>
          <p:cNvPr id="17" name="Picture 2" descr="[Spaaractie] Kinderen beginnen hun eigen moestuintje dankzij Albert ...">
            <a:extLst>
              <a:ext uri="{FF2B5EF4-FFF2-40B4-BE49-F238E27FC236}">
                <a16:creationId xmlns:a16="http://schemas.microsoft.com/office/drawing/2014/main" id="{09A933A6-EF12-435A-4F41-BF39973F5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338" y="2597781"/>
            <a:ext cx="3636584" cy="166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61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27081" y="306793"/>
            <a:ext cx="4275584" cy="101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herdenken</a:t>
            </a:r>
            <a:endParaRPr lang="nl-NL" sz="4400" b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1" y="332656"/>
            <a:ext cx="4824537" cy="94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negeren</a:t>
            </a:r>
            <a:endParaRPr lang="nl-NL" sz="4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45327" y="1574616"/>
            <a:ext cx="4208328" cy="469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samen aan iets denken wat voorbij is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1600" i="1" u="sng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1600" i="1" u="sng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Met foto’s en een monument in de tuin </a:t>
            </a:r>
            <a:r>
              <a:rPr lang="nl-NL" sz="22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herdenken</a:t>
            </a: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we de huisdieren die zijn doodgegaan.</a:t>
            </a:r>
            <a:endParaRPr lang="nl-NL" sz="2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54597" y="1511192"/>
            <a:ext cx="4226575" cy="447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3200" dirty="0">
                <a:latin typeface="Century Gothic" panose="020B0502020202020204" pitchFamily="34" charset="0"/>
                <a:ea typeface="Calibri"/>
                <a:cs typeface="Times New Roman"/>
              </a:rPr>
              <a:t>= 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geen aandacht schenken aan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sz="11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800" i="1" u="sng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nl-NL" sz="22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man </a:t>
            </a:r>
            <a:r>
              <a:rPr lang="nl-NL" sz="22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negeert</a:t>
            </a:r>
            <a:r>
              <a:rPr lang="nl-NL" sz="22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zijn vrouw </a:t>
            </a: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die een praatje wil maken.</a:t>
            </a:r>
            <a:r>
              <a:rPr lang="nl-NL" sz="22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8C610BB-C61F-46F2-B875-CEF580E74AD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7684" y="2849650"/>
            <a:ext cx="3600400" cy="2212663"/>
          </a:xfrm>
          <a:prstGeom prst="rect">
            <a:avLst/>
          </a:prstGeom>
        </p:spPr>
      </p:pic>
      <p:pic>
        <p:nvPicPr>
          <p:cNvPr id="2" name="Afbeelding 1" descr="Afbeelding met buitenshuis, graf, begraafplaats, gras&#10;&#10;Automatisch gegenereerde beschrijving">
            <a:extLst>
              <a:ext uri="{FF2B5EF4-FFF2-40B4-BE49-F238E27FC236}">
                <a16:creationId xmlns:a16="http://schemas.microsoft.com/office/drawing/2014/main" id="{02882A39-46E0-563E-771B-DDBAFDB7E59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2563175"/>
            <a:ext cx="2592288" cy="1731649"/>
          </a:xfrm>
          <a:prstGeom prst="rect">
            <a:avLst/>
          </a:prstGeom>
        </p:spPr>
      </p:pic>
      <p:pic>
        <p:nvPicPr>
          <p:cNvPr id="3" name="Afbeelding 2" descr="Afbeelding met persoon, kleding, overdekt, Menselijk gezicht&#10;&#10;Automatisch gegenereerde beschrijving">
            <a:extLst>
              <a:ext uri="{FF2B5EF4-FFF2-40B4-BE49-F238E27FC236}">
                <a16:creationId xmlns:a16="http://schemas.microsoft.com/office/drawing/2014/main" id="{404F7C3D-BC79-77A6-6253-7AB3781E7D8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478" y="3435360"/>
            <a:ext cx="1953352" cy="130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22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"/>
            <a:ext cx="9144000" cy="629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/>
          <p:nvPr/>
        </p:nvPicPr>
        <p:blipFill>
          <a:blip r:embed="rId3"/>
          <a:stretch>
            <a:fillRect/>
          </a:stretch>
        </p:blipFill>
        <p:spPr>
          <a:xfrm>
            <a:off x="7524328" y="6237312"/>
            <a:ext cx="1584176" cy="593304"/>
          </a:xfrm>
          <a:prstGeom prst="rect">
            <a:avLst/>
          </a:prstGeom>
        </p:spPr>
      </p:pic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108625" y="182910"/>
            <a:ext cx="2691407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4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40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moestuin</a:t>
            </a:r>
            <a:endParaRPr lang="nl-NL" sz="4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kstvak 2"/>
          <p:cNvSpPr txBox="1">
            <a:spLocks noChangeArrowheads="1"/>
          </p:cNvSpPr>
          <p:nvPr/>
        </p:nvSpPr>
        <p:spPr bwMode="auto">
          <a:xfrm>
            <a:off x="3216840" y="188718"/>
            <a:ext cx="2691407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4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40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</a:t>
            </a:r>
            <a:br>
              <a:rPr lang="nl-NL" sz="40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40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akker</a:t>
            </a:r>
            <a:endParaRPr lang="nl-NL" sz="4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kstvak 2">
            <a:extLst>
              <a:ext uri="{FF2B5EF4-FFF2-40B4-BE49-F238E27FC236}">
                <a16:creationId xmlns:a16="http://schemas.microsoft.com/office/drawing/2014/main" id="{13F0E4A8-9DAF-9747-47A3-BC32DC734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111" y="160197"/>
            <a:ext cx="2904352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nl-NL" sz="4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40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plantage</a:t>
            </a:r>
            <a:endParaRPr lang="nl-NL" sz="4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C7586C3-C4AC-BAF2-3880-1A0561C9B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4152" y="1624182"/>
            <a:ext cx="2904352" cy="453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- zeer groot stuk land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- eigendom van een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entury Gothic" panose="020B0502020202020204" pitchFamily="34" charset="0"/>
                <a:ea typeface="Calibri"/>
                <a:cs typeface="Times New Roman"/>
              </a:rPr>
              <a:t>  </a:t>
            </a:r>
            <a:r>
              <a:rPr lang="nl-NL" sz="2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bedrijf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entury Gothic" panose="020B0502020202020204" pitchFamily="34" charset="0"/>
                <a:ea typeface="Calibri"/>
                <a:cs typeface="Times New Roman"/>
              </a:rPr>
              <a:t>- met de hand en 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entury Gothic" panose="020B0502020202020204" pitchFamily="34" charset="0"/>
                <a:ea typeface="Calibri"/>
                <a:cs typeface="Times New Roman"/>
              </a:rPr>
              <a:t>  met een grote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entury Gothic" panose="020B0502020202020204" pitchFamily="34" charset="0"/>
                <a:ea typeface="Calibri"/>
                <a:cs typeface="Times New Roman"/>
              </a:rPr>
              <a:t>  groep arbeiders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- handelen met de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entury Gothic" panose="020B0502020202020204" pitchFamily="34" charset="0"/>
                <a:ea typeface="Calibri"/>
                <a:cs typeface="Times New Roman"/>
              </a:rPr>
              <a:t>  opbrengst</a:t>
            </a: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26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6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Afbeelding 4" descr="Afbeelding met landschap, landbouw, buitenshuis, wolk&#10;&#10;Automatisch gegenereerde beschrijving">
            <a:extLst>
              <a:ext uri="{FF2B5EF4-FFF2-40B4-BE49-F238E27FC236}">
                <a16:creationId xmlns:a16="http://schemas.microsoft.com/office/drawing/2014/main" id="{9C7C6E46-AF40-15B1-B9D7-A86571F708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25" y="4455107"/>
            <a:ext cx="2553185" cy="1062125"/>
          </a:xfrm>
          <a:prstGeom prst="rect">
            <a:avLst/>
          </a:prstGeom>
        </p:spPr>
      </p:pic>
      <p:sp>
        <p:nvSpPr>
          <p:cNvPr id="7" name="Tekstvak 2">
            <a:extLst>
              <a:ext uri="{FF2B5EF4-FFF2-40B4-BE49-F238E27FC236}">
                <a16:creationId xmlns:a16="http://schemas.microsoft.com/office/drawing/2014/main" id="{7C8049A3-5072-CA92-B514-BE7D433DC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1967" y="1606075"/>
            <a:ext cx="2788691" cy="453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entury Gothic" panose="020B0502020202020204" pitchFamily="34" charset="0"/>
                <a:ea typeface="Calibri"/>
                <a:cs typeface="Times New Roman"/>
              </a:rPr>
              <a:t>- klein stuk land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entury Gothic" panose="020B0502020202020204" pitchFamily="34" charset="0"/>
                <a:ea typeface="Calibri"/>
                <a:cs typeface="Times New Roman"/>
              </a:rPr>
              <a:t>- eigendom van de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entury Gothic" panose="020B0502020202020204" pitchFamily="34" charset="0"/>
                <a:ea typeface="Calibri"/>
                <a:cs typeface="Times New Roman"/>
              </a:rPr>
              <a:t>  boer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entury Gothic" panose="020B0502020202020204" pitchFamily="34" charset="0"/>
                <a:ea typeface="Calibri"/>
                <a:cs typeface="Times New Roman"/>
              </a:rPr>
              <a:t>- met de hand en 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entury Gothic" panose="020B0502020202020204" pitchFamily="34" charset="0"/>
                <a:ea typeface="Calibri"/>
                <a:cs typeface="Times New Roman"/>
              </a:rPr>
              <a:t>  met machines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entury Gothic" panose="020B0502020202020204" pitchFamily="34" charset="0"/>
                <a:ea typeface="Calibri"/>
                <a:cs typeface="Times New Roman"/>
              </a:rPr>
              <a:t>- handelen met de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entury Gothic" panose="020B0502020202020204" pitchFamily="34" charset="0"/>
                <a:ea typeface="Calibri"/>
                <a:cs typeface="Times New Roman"/>
              </a:rPr>
              <a:t>  opbrengst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6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26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6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20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4" name="Afbeelding 13" descr="Afbeelding met buitenshuis, hemel, plant, gras&#10;&#10;Automatisch gegenereerde beschrijving">
            <a:extLst>
              <a:ext uri="{FF2B5EF4-FFF2-40B4-BE49-F238E27FC236}">
                <a16:creationId xmlns:a16="http://schemas.microsoft.com/office/drawing/2014/main" id="{147DB6E2-0829-2046-877F-2CB084DFD9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695" y="4212318"/>
            <a:ext cx="2384649" cy="1592946"/>
          </a:xfrm>
          <a:prstGeom prst="rect">
            <a:avLst/>
          </a:prstGeom>
        </p:spPr>
      </p:pic>
      <p:sp>
        <p:nvSpPr>
          <p:cNvPr id="15" name="Tekstvak 2">
            <a:extLst>
              <a:ext uri="{FF2B5EF4-FFF2-40B4-BE49-F238E27FC236}">
                <a16:creationId xmlns:a16="http://schemas.microsoft.com/office/drawing/2014/main" id="{38A8E52A-8E1B-8DC0-D728-ACD10EF4D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625" y="1596390"/>
            <a:ext cx="2788691" cy="453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entury Gothic" panose="020B0502020202020204" pitchFamily="34" charset="0"/>
                <a:ea typeface="Calibri"/>
                <a:cs typeface="Times New Roman"/>
              </a:rPr>
              <a:t>- stuk grond in de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entury Gothic" panose="020B0502020202020204" pitchFamily="34" charset="0"/>
                <a:ea typeface="Calibri"/>
                <a:cs typeface="Times New Roman"/>
              </a:rPr>
              <a:t>  tuin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entury Gothic" panose="020B0502020202020204" pitchFamily="34" charset="0"/>
                <a:ea typeface="Calibri"/>
                <a:cs typeface="Times New Roman"/>
              </a:rPr>
              <a:t>- eigendom van de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entury Gothic" panose="020B0502020202020204" pitchFamily="34" charset="0"/>
                <a:ea typeface="Calibri"/>
                <a:cs typeface="Times New Roman"/>
              </a:rPr>
              <a:t>  bewoner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entury Gothic" panose="020B0502020202020204" pitchFamily="34" charset="0"/>
                <a:ea typeface="Calibri"/>
                <a:cs typeface="Times New Roman"/>
              </a:rPr>
              <a:t>- met de hand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- opbrengst zelf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entury Gothic" panose="020B0502020202020204" pitchFamily="34" charset="0"/>
                <a:ea typeface="Calibri"/>
                <a:cs typeface="Times New Roman"/>
              </a:rPr>
              <a:t>  </a:t>
            </a:r>
            <a:r>
              <a:rPr lang="nl-NL" sz="2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ope</a:t>
            </a:r>
            <a:r>
              <a:rPr lang="nl-NL" sz="2000" dirty="0">
                <a:latin typeface="Century Gothic" panose="020B0502020202020204" pitchFamily="34" charset="0"/>
                <a:ea typeface="Calibri"/>
                <a:cs typeface="Times New Roman"/>
              </a:rPr>
              <a:t>ten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26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6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20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3B8221DD-8891-759F-EDA9-233A09B0FF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035" y="4212318"/>
            <a:ext cx="2375718" cy="15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03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287" y="-86063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680862" y="2504861"/>
            <a:ext cx="4365560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1691680" y="2393461"/>
            <a:ext cx="4432132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54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plantage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>
            <a:cxnSpLocks/>
          </p:cNvCxnSpPr>
          <p:nvPr/>
        </p:nvCxnSpPr>
        <p:spPr>
          <a:xfrm flipH="1">
            <a:off x="2544894" y="3212133"/>
            <a:ext cx="1335900" cy="18688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flipH="1">
            <a:off x="4713813" y="1432346"/>
            <a:ext cx="1132205" cy="10725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>
            <a:cxnSpLocks/>
          </p:cNvCxnSpPr>
          <p:nvPr/>
        </p:nvCxnSpPr>
        <p:spPr>
          <a:xfrm>
            <a:off x="5408503" y="3212976"/>
            <a:ext cx="2647989" cy="16870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6637440" y="4900007"/>
            <a:ext cx="2111023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6637440" y="4851904"/>
            <a:ext cx="2111024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oogsten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3707904" y="340253"/>
            <a:ext cx="3241154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3742357" y="242760"/>
            <a:ext cx="3075116" cy="68053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b="1" dirty="0">
                <a:latin typeface="Century Gothic" panose="020B0502020202020204" pitchFamily="34" charset="0"/>
                <a:ea typeface="Calibri"/>
                <a:cs typeface="Times New Roman"/>
              </a:rPr>
              <a:t>verbouwen</a:t>
            </a:r>
            <a:endParaRPr lang="nl-NL" sz="105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1654586" y="5080990"/>
            <a:ext cx="2226208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1626306" y="5051651"/>
            <a:ext cx="2226208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zaaien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63685" y="3212133"/>
            <a:ext cx="6627811" cy="1356272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85568" y="3156598"/>
            <a:ext cx="6276315" cy="96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de grote akker in een warm land (om bijvoorbeeld thee of rijst op te laten groeien)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persoon, grond, hand, buitenshuis&#10;&#10;Automatisch gegenereerde beschrijving">
            <a:extLst>
              <a:ext uri="{FF2B5EF4-FFF2-40B4-BE49-F238E27FC236}">
                <a16:creationId xmlns:a16="http://schemas.microsoft.com/office/drawing/2014/main" id="{876A9691-9D7C-9B9D-7FAA-DC0DF59DBB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91" y="4942612"/>
            <a:ext cx="1339735" cy="894943"/>
          </a:xfrm>
          <a:prstGeom prst="rect">
            <a:avLst/>
          </a:prstGeom>
        </p:spPr>
      </p:pic>
      <p:pic>
        <p:nvPicPr>
          <p:cNvPr id="6" name="Afbeelding 5" descr="Afbeelding met groente, produceren, Natuurlijke voeding, Veganistische voeding&#10;&#10;Automatisch gegenereerde beschrijving">
            <a:extLst>
              <a:ext uri="{FF2B5EF4-FFF2-40B4-BE49-F238E27FC236}">
                <a16:creationId xmlns:a16="http://schemas.microsoft.com/office/drawing/2014/main" id="{D39FCAA0-3643-7736-8A8C-F2A453DE70D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813" y="4628316"/>
            <a:ext cx="1812017" cy="1206803"/>
          </a:xfrm>
          <a:prstGeom prst="rect">
            <a:avLst/>
          </a:prstGeom>
        </p:spPr>
      </p:pic>
      <p:pic>
        <p:nvPicPr>
          <p:cNvPr id="22" name="Afbeelding 21" descr="Afbeelding met gras, buitenshuis, landschap, hemel&#10;&#10;Automatisch gegenereerde beschrijving">
            <a:extLst>
              <a:ext uri="{FF2B5EF4-FFF2-40B4-BE49-F238E27FC236}">
                <a16:creationId xmlns:a16="http://schemas.microsoft.com/office/drawing/2014/main" id="{DE3B72CC-1999-56AF-E93C-19288B1872C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159" y="351609"/>
            <a:ext cx="2680457" cy="1715492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9D679F0D-2C3A-4950-AE65-67C1E110F4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9058" y="2502625"/>
            <a:ext cx="1468192" cy="1472119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553F3999-44F9-652D-73F0-214478264D2B}"/>
              </a:ext>
            </a:extLst>
          </p:cNvPr>
          <p:cNvSpPr txBox="1"/>
          <p:nvPr/>
        </p:nvSpPr>
        <p:spPr>
          <a:xfrm>
            <a:off x="3707904" y="951976"/>
            <a:ext cx="4896544" cy="912827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4" name="Tekstvak 2">
            <a:extLst>
              <a:ext uri="{FF2B5EF4-FFF2-40B4-BE49-F238E27FC236}">
                <a16:creationId xmlns:a16="http://schemas.microsoft.com/office/drawing/2014/main" id="{39ED10EC-18E3-E1A3-8FCC-2640D7826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3235" y="855443"/>
            <a:ext cx="5055149" cy="97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planten op het land laten groeien en oogsten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4867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6"/>
            <a:ext cx="9013609" cy="647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622364" y="447926"/>
            <a:ext cx="4695671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341908" y="388473"/>
            <a:ext cx="5256585" cy="78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het monument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05766" y="3952686"/>
            <a:ext cx="1933988" cy="59243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endParaRPr lang="en-US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32169" y="3135162"/>
            <a:ext cx="3597315" cy="37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554101" y="3551528"/>
            <a:ext cx="3386761" cy="105459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2555776" y="3645024"/>
            <a:ext cx="3434348" cy="95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het Monument op d</a:t>
            </a: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dam</a:t>
            </a:r>
          </a:p>
        </p:txBody>
      </p:sp>
      <p:sp>
        <p:nvSpPr>
          <p:cNvPr id="11" name="Text Box 14"/>
          <p:cNvSpPr txBox="1"/>
          <p:nvPr/>
        </p:nvSpPr>
        <p:spPr>
          <a:xfrm>
            <a:off x="6116850" y="3584672"/>
            <a:ext cx="2736397" cy="94494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6183573" y="3645024"/>
            <a:ext cx="2611398" cy="76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Ground</a:t>
            </a:r>
            <a:b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Zero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5609116" y="473522"/>
            <a:ext cx="3185855" cy="2379414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5667730" y="501983"/>
            <a:ext cx="3056827" cy="164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b="0" dirty="0">
                <a:solidFill>
                  <a:srgbClr val="4F4F4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 beeld of het gebouw dat je herinnert aan iets wat vroeger gebeurd is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6E47C47C-A67A-44B8-AE5E-2DF52D691092}"/>
              </a:ext>
            </a:extLst>
          </p:cNvPr>
          <p:cNvSpPr txBox="1"/>
          <p:nvPr/>
        </p:nvSpPr>
        <p:spPr>
          <a:xfrm>
            <a:off x="379891" y="3981139"/>
            <a:ext cx="195986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en-US" sz="3600" b="1" dirty="0">
                <a:latin typeface="Century Gothic" panose="020B0502020202020204" pitchFamily="34" charset="0"/>
                <a:ea typeface="Calibri"/>
                <a:cs typeface="Times New Roman"/>
              </a:rPr>
              <a:t>het graf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6" name="Afbeelding 25" descr="Afbeelding met water, buiten, rivier&#10;&#10;Automatisch gegenereerde beschrijving">
            <a:extLst>
              <a:ext uri="{FF2B5EF4-FFF2-40B4-BE49-F238E27FC236}">
                <a16:creationId xmlns:a16="http://schemas.microsoft.com/office/drawing/2014/main" id="{CBBB0C8E-C2ED-416C-9E7B-7BB99AC41F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100" y="4606380"/>
            <a:ext cx="2252389" cy="1529116"/>
          </a:xfrm>
          <a:prstGeom prst="rect">
            <a:avLst/>
          </a:prstGeom>
        </p:spPr>
      </p:pic>
      <p:pic>
        <p:nvPicPr>
          <p:cNvPr id="3" name="Afbeelding 2" descr="Afbeelding met gebouw, buitenshuis, hemel, monument&#10;&#10;Automatisch gegenereerde beschrijving">
            <a:extLst>
              <a:ext uri="{FF2B5EF4-FFF2-40B4-BE49-F238E27FC236}">
                <a16:creationId xmlns:a16="http://schemas.microsoft.com/office/drawing/2014/main" id="{CAFAC4E2-5111-3CD4-B0F2-4BC01C1A7A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4665012"/>
            <a:ext cx="1021437" cy="1529097"/>
          </a:xfrm>
          <a:prstGeom prst="rect">
            <a:avLst/>
          </a:prstGeom>
        </p:spPr>
      </p:pic>
      <p:pic>
        <p:nvPicPr>
          <p:cNvPr id="2" name="Afbeelding 1" descr="Afbeelding met buitenshuis, graf, begraafplaats, gras&#10;&#10;Automatisch gegenereerde beschrijving">
            <a:extLst>
              <a:ext uri="{FF2B5EF4-FFF2-40B4-BE49-F238E27FC236}">
                <a16:creationId xmlns:a16="http://schemas.microsoft.com/office/drawing/2014/main" id="{744D4ADE-3A3F-1DB9-6457-028FA4B23BD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11" y="4606118"/>
            <a:ext cx="2072868" cy="138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47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26 </a:t>
            </a:r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– 25 juni 2024</a:t>
            </a:r>
            <a:endParaRPr lang="nl-NL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547664" y="476672"/>
            <a:ext cx="4553417" cy="83489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1511660" y="466464"/>
            <a:ext cx="4680520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de werknemer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16822" y="3791627"/>
            <a:ext cx="1922930" cy="90431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72982" y="3997868"/>
            <a:ext cx="2569401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4000" b="1" dirty="0">
                <a:latin typeface="Century Gothic" panose="020B0502020202020204" pitchFamily="34" charset="0"/>
                <a:ea typeface="Calibri"/>
                <a:cs typeface="Times New Roman"/>
              </a:rPr>
              <a:t>de kok</a:t>
            </a:r>
            <a:endParaRPr lang="nl-NL" sz="40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2771800" y="3781419"/>
            <a:ext cx="2611399" cy="91452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836742" y="3739370"/>
            <a:ext cx="2546457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4000" b="1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40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arbeider</a:t>
            </a:r>
          </a:p>
        </p:txBody>
      </p:sp>
      <p:pic>
        <p:nvPicPr>
          <p:cNvPr id="15" name="Afbeelding 14"/>
          <p:cNvPicPr/>
          <p:nvPr/>
        </p:nvPicPr>
        <p:blipFill>
          <a:blip r:embed="rId3"/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/>
          <a:stretch>
            <a:fillRect/>
          </a:stretch>
        </p:blipFill>
        <p:spPr>
          <a:xfrm rot="21235644">
            <a:off x="3874867" y="3428441"/>
            <a:ext cx="152772" cy="441929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2"/>
            <a:ext cx="2520280" cy="151216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4" y="491188"/>
            <a:ext cx="2503476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iemand die werkt voor een baas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6B11450D-A847-FA91-5ED4-C03A076C2C39}"/>
              </a:ext>
            </a:extLst>
          </p:cNvPr>
          <p:cNvSpPr txBox="1"/>
          <p:nvPr/>
        </p:nvSpPr>
        <p:spPr>
          <a:xfrm>
            <a:off x="2771800" y="4776507"/>
            <a:ext cx="4297839" cy="166845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A529AD3-51A7-D309-BC9E-DE6BE7EC0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800" y="4791023"/>
            <a:ext cx="4297839" cy="174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</a:rPr>
              <a:t>iemand die zwaar werk doet met zijn handen, meestal in een fabriek of op het land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35BEF250-3675-A471-7209-C01358EF1453}"/>
              </a:ext>
            </a:extLst>
          </p:cNvPr>
          <p:cNvSpPr txBox="1"/>
          <p:nvPr/>
        </p:nvSpPr>
        <p:spPr>
          <a:xfrm>
            <a:off x="6645205" y="3796214"/>
            <a:ext cx="1922930" cy="90431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98D45356-6F1B-6ED2-79EF-86C50C6F9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1969" y="3990884"/>
            <a:ext cx="2569401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4000" b="1" dirty="0">
                <a:latin typeface="Century Gothic" panose="020B0502020202020204" pitchFamily="34" charset="0"/>
                <a:ea typeface="Calibri"/>
                <a:cs typeface="Times New Roman"/>
              </a:rPr>
              <a:t>de arts</a:t>
            </a:r>
            <a:endParaRPr lang="nl-NL" sz="40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9" name="Afbeelding 18" descr="Afbeelding met voedsel, buitenshuis, gras, hemel&#10;&#10;Automatisch gegenereerde beschrijving">
            <a:extLst>
              <a:ext uri="{FF2B5EF4-FFF2-40B4-BE49-F238E27FC236}">
                <a16:creationId xmlns:a16="http://schemas.microsoft.com/office/drawing/2014/main" id="{70A5B958-8FAD-3FAE-CCD7-0CBD108CD01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270" y="1956846"/>
            <a:ext cx="2611399" cy="174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4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00744" y="4581128"/>
            <a:ext cx="3013944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311349" y="4005064"/>
            <a:ext cx="262880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493488"/>
            <a:ext cx="3230697" cy="66296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>
                <a:latin typeface="Century Gothic" panose="020B0502020202020204" pitchFamily="34" charset="0"/>
                <a:ea typeface="Calibri"/>
                <a:cs typeface="Times New Roman"/>
              </a:rPr>
              <a:t>verwachten</a:t>
            </a:r>
            <a:endParaRPr lang="nl-NL" sz="1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269608" y="3939593"/>
            <a:ext cx="2837282" cy="59369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vragen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897691" y="3429000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>
                <a:latin typeface="Century Gothic" panose="020B0502020202020204" pitchFamily="34" charset="0"/>
                <a:ea typeface="Calibri"/>
                <a:cs typeface="Times New Roman"/>
              </a:rPr>
              <a:t>dwingen</a:t>
            </a:r>
            <a:endParaRPr lang="nl-NL" sz="1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467544" y="352757"/>
            <a:ext cx="7772800" cy="400984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Ik werd </a:t>
            </a: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gedwongen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om elke avond slakken te gaan rapen</a:t>
            </a:r>
            <a:r>
              <a:rPr lang="nl-NL" sz="2000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Verwachten dat slakken mijn moestuin niet leegeten helpt niet. En het vriendelijk vragen ook niet.</a:t>
            </a:r>
            <a:endParaRPr lang="nl-NL" sz="1100" i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9" name="Text Box 14"/>
          <p:cNvSpPr txBox="1"/>
          <p:nvPr/>
        </p:nvSpPr>
        <p:spPr>
          <a:xfrm>
            <a:off x="6074503" y="4293096"/>
            <a:ext cx="2673961" cy="100811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43" name="Tekstvak 2"/>
          <p:cNvSpPr txBox="1">
            <a:spLocks noChangeArrowheads="1"/>
          </p:cNvSpPr>
          <p:nvPr/>
        </p:nvSpPr>
        <p:spPr bwMode="auto">
          <a:xfrm>
            <a:off x="6127932" y="4292119"/>
            <a:ext cx="2641574" cy="100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5000"/>
              </a:lnSpc>
              <a:spcAft>
                <a:spcPts val="800"/>
              </a:spcAft>
            </a:pPr>
            <a:r>
              <a:rPr lang="nl-NL" sz="2200" dirty="0">
                <a:latin typeface="Century Gothic" panose="020B0502020202020204" pitchFamily="34" charset="0"/>
                <a:ea typeface="Calibri"/>
                <a:cs typeface="Times New Roman"/>
              </a:rPr>
              <a:t>= ervoor zorgen dat iemand iets doet wat jij wilt</a:t>
            </a:r>
            <a:endParaRPr lang="nl-NL" sz="2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0" name="Picture 2" descr="C:\Users\routledm\AppData\Local\Microsoft\Windows\Temporary Internet Files\Content.IE5\QB2I425M\shutterstock_32267086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392" y="1376624"/>
            <a:ext cx="2156177" cy="2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routledm\AppData\Local\Microsoft\Windows\Temporary Internet Files\Content.IE5\EZTIRJ3T\shutterstock_794992696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3172" y="2354750"/>
            <a:ext cx="2365425" cy="16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routledm\AppData\Local\Microsoft\Windows\Temporary Internet Files\Content.IE5\JWT9YIC6\shutterstock_742860685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366" y="2754655"/>
            <a:ext cx="2570480" cy="177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141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5940152" y="3448040"/>
            <a:ext cx="301857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52778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latin typeface="Century Gothic" panose="020B0502020202020204" pitchFamily="34" charset="0"/>
                <a:ea typeface="Calibri"/>
                <a:cs typeface="Times New Roman"/>
              </a:rPr>
              <a:t>het doel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66594" y="3898384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latin typeface="Century Gothic" panose="020B0502020202020204" pitchFamily="34" charset="0"/>
                <a:ea typeface="Calibri"/>
                <a:cs typeface="Times New Roman"/>
              </a:rPr>
              <a:t>de strijd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819919" y="3356992"/>
            <a:ext cx="328858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veroveren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299740" y="538357"/>
            <a:ext cx="7008563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slakken </a:t>
            </a: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veroverden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de moestuin volledig!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6032433" y="4309312"/>
            <a:ext cx="2830499" cy="97285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7" name="Tekstvak 2"/>
          <p:cNvSpPr txBox="1">
            <a:spLocks noChangeArrowheads="1"/>
          </p:cNvSpPr>
          <p:nvPr/>
        </p:nvSpPr>
        <p:spPr bwMode="auto">
          <a:xfrm>
            <a:off x="6082065" y="4276702"/>
            <a:ext cx="2850772" cy="92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na een strijd in bezit nemen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 descr="Afbeelding met Bladgroente, voedsel, produceren, Fastfood&#10;&#10;Automatisch gegenereerde beschrijving">
            <a:extLst>
              <a:ext uri="{FF2B5EF4-FFF2-40B4-BE49-F238E27FC236}">
                <a16:creationId xmlns:a16="http://schemas.microsoft.com/office/drawing/2014/main" id="{7EE5DD69-98D0-940D-A24E-435EEF330D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3978" y="1628800"/>
            <a:ext cx="2600365" cy="1737043"/>
          </a:xfrm>
          <a:prstGeom prst="rect">
            <a:avLst/>
          </a:prstGeom>
        </p:spPr>
      </p:pic>
      <p:pic>
        <p:nvPicPr>
          <p:cNvPr id="18" name="Afbeelding 17" descr="Afbeelding met persoon, kruid, snijden, buitenshuis&#10;&#10;Automatisch gegenereerde beschrijving">
            <a:extLst>
              <a:ext uri="{FF2B5EF4-FFF2-40B4-BE49-F238E27FC236}">
                <a16:creationId xmlns:a16="http://schemas.microsoft.com/office/drawing/2014/main" id="{D475A4DA-605F-548C-F62F-F1778972838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4082" y="2365890"/>
            <a:ext cx="2346057" cy="1567166"/>
          </a:xfrm>
          <a:prstGeom prst="rect">
            <a:avLst/>
          </a:prstGeom>
        </p:spPr>
      </p:pic>
      <p:sp>
        <p:nvSpPr>
          <p:cNvPr id="19" name="Gedachtewolkje: wolk 18">
            <a:extLst>
              <a:ext uri="{FF2B5EF4-FFF2-40B4-BE49-F238E27FC236}">
                <a16:creationId xmlns:a16="http://schemas.microsoft.com/office/drawing/2014/main" id="{EF50BE4C-7881-B1A8-C829-7B93CF956E36}"/>
              </a:ext>
            </a:extLst>
          </p:cNvPr>
          <p:cNvSpPr/>
          <p:nvPr/>
        </p:nvSpPr>
        <p:spPr>
          <a:xfrm>
            <a:off x="328618" y="2262647"/>
            <a:ext cx="3024336" cy="1925548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3" name="Afbeelding 22" descr="Afbeelding met ongewerveld dier, naaktslak, slak, Slakken en naaktslakken&#10;&#10;Automatisch gegenereerde beschrijving">
            <a:extLst>
              <a:ext uri="{FF2B5EF4-FFF2-40B4-BE49-F238E27FC236}">
                <a16:creationId xmlns:a16="http://schemas.microsoft.com/office/drawing/2014/main" id="{206F98F6-6744-71AD-5447-5BB99517C21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769" y="2687817"/>
            <a:ext cx="1524000" cy="101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01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266" y="10150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475657" y="2063070"/>
            <a:ext cx="4370362" cy="83537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1627530" y="1986893"/>
            <a:ext cx="4101173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latin typeface="Century Gothic" panose="020B0502020202020204" pitchFamily="34" charset="0"/>
                <a:ea typeface="Calibri"/>
                <a:cs typeface="Times New Roman"/>
              </a:rPr>
              <a:t>de handel</a:t>
            </a:r>
            <a:endParaRPr lang="nl-NL" sz="1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2009223" y="3351962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cxnSpLocks/>
          </p:cNvCxnSpPr>
          <p:nvPr/>
        </p:nvCxnSpPr>
        <p:spPr>
          <a:xfrm flipH="1">
            <a:off x="5049672" y="1432346"/>
            <a:ext cx="796347" cy="6146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707905" y="3347596"/>
            <a:ext cx="598805" cy="977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6076091" y="4077990"/>
            <a:ext cx="2593324" cy="57514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5686305" y="4091857"/>
            <a:ext cx="3388014" cy="37199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verdienen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5049672" y="825813"/>
            <a:ext cx="3215282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5086457" y="793893"/>
            <a:ext cx="3215282" cy="606533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verbouwen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596683" y="3844695"/>
            <a:ext cx="2902935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486966" y="3844696"/>
            <a:ext cx="3012652" cy="410466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verkopen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1640771" y="2899178"/>
            <a:ext cx="6874226" cy="60691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1814459" y="2899178"/>
            <a:ext cx="6874226" cy="40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het kopen en verkopen van spullen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028" name="Picture 4" descr="C:\Users\vrielinf\AppData\Local\Microsoft\Windows\Temporary Internet Files\Content.IE5\D5OQ1CUT\shutterstock_68076106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3955" y="4716915"/>
            <a:ext cx="2032289" cy="13453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0F97C62C-B714-CA9C-8CEB-0F5909523D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7363"/>
          <a:stretch/>
        </p:blipFill>
        <p:spPr>
          <a:xfrm>
            <a:off x="2248473" y="641011"/>
            <a:ext cx="2664296" cy="871860"/>
          </a:xfrm>
          <a:prstGeom prst="rect">
            <a:avLst/>
          </a:prstGeom>
        </p:spPr>
      </p:pic>
      <p:pic>
        <p:nvPicPr>
          <p:cNvPr id="4" name="Afbeelding 3" descr="Afbeelding met scène, markt, marktplaats, verkopen&#10;&#10;Automatisch gegenereerde beschrijving">
            <a:extLst>
              <a:ext uri="{FF2B5EF4-FFF2-40B4-BE49-F238E27FC236}">
                <a16:creationId xmlns:a16="http://schemas.microsoft.com/office/drawing/2014/main" id="{50B8CB97-8877-4BF2-B54A-05DB30BDB7A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536" y="4506330"/>
            <a:ext cx="2032288" cy="152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53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" y="6186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977512" y="1699035"/>
            <a:ext cx="6558541" cy="130214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10815" y="1658442"/>
            <a:ext cx="7674114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48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zwarte bladzijde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>
            <a:cxnSpLocks/>
          </p:cNvCxnSpPr>
          <p:nvPr/>
        </p:nvCxnSpPr>
        <p:spPr>
          <a:xfrm flipH="1">
            <a:off x="1475656" y="3111780"/>
            <a:ext cx="1605689" cy="13542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cxnSpLocks/>
            <a:endCxn id="5" idx="0"/>
          </p:cNvCxnSpPr>
          <p:nvPr/>
        </p:nvCxnSpPr>
        <p:spPr>
          <a:xfrm flipH="1">
            <a:off x="4256783" y="1175846"/>
            <a:ext cx="808327" cy="5231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>
            <a:cxnSpLocks/>
          </p:cNvCxnSpPr>
          <p:nvPr/>
        </p:nvCxnSpPr>
        <p:spPr>
          <a:xfrm>
            <a:off x="5080257" y="3571102"/>
            <a:ext cx="1705202" cy="12760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329257" y="5126844"/>
            <a:ext cx="4250358" cy="70976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191808" y="5212881"/>
            <a:ext cx="4428233" cy="645634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11 september 2001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2603586" y="559307"/>
            <a:ext cx="4017599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2538291" y="564121"/>
            <a:ext cx="4163501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slavenhandel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5631228" y="4851323"/>
            <a:ext cx="3240360" cy="107236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5454650" y="4959634"/>
            <a:ext cx="3497542" cy="115212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Tweede Wereldoorlog</a:t>
            </a:r>
          </a:p>
        </p:txBody>
      </p:sp>
      <p:pic>
        <p:nvPicPr>
          <p:cNvPr id="32" name="Afbeelding 31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492374" y="2982677"/>
            <a:ext cx="8211613" cy="645635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496371" y="3001183"/>
            <a:ext cx="8166488" cy="568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de periode waarin erge dingen zijn gebeurd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0FAD6719-EA92-44EC-800B-2B83AF4AC55F}"/>
              </a:ext>
            </a:extLst>
          </p:cNvPr>
          <p:cNvSpPr txBox="1"/>
          <p:nvPr/>
        </p:nvSpPr>
        <p:spPr>
          <a:xfrm>
            <a:off x="492374" y="2209583"/>
            <a:ext cx="7674114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uit</a:t>
            </a:r>
            <a:r>
              <a:rPr lang="nl-NL" sz="48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de geschiedenis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A61AC31E-B175-A067-D3BD-ABB3BF66B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39" y="379667"/>
            <a:ext cx="1866900" cy="1276350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F415CDF9-383D-895C-223F-A7E088171E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6363" y="3734964"/>
            <a:ext cx="1584321" cy="1112225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B9538815-F333-EE7F-BF15-D981826520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013" y="3719871"/>
            <a:ext cx="1389059" cy="132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47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[Spaaractie] Kinderen beginnen hun eigen moestuintje dankzij Albert ...">
            <a:extLst>
              <a:ext uri="{FF2B5EF4-FFF2-40B4-BE49-F238E27FC236}">
                <a16:creationId xmlns:a16="http://schemas.microsoft.com/office/drawing/2014/main" id="{F0A3E91A-E1A2-ED8F-4F76-BC6AB7C6B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45" y="1196752"/>
            <a:ext cx="8374310" cy="382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605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handel</a:t>
            </a:r>
          </a:p>
        </p:txBody>
      </p:sp>
      <p:pic>
        <p:nvPicPr>
          <p:cNvPr id="4" name="Afbeelding 3" descr="Afbeelding met Menselijk gezicht, peuter, persoon, kleding&#10;&#10;Automatisch gegenereerde beschrijving">
            <a:extLst>
              <a:ext uri="{FF2B5EF4-FFF2-40B4-BE49-F238E27FC236}">
                <a16:creationId xmlns:a16="http://schemas.microsoft.com/office/drawing/2014/main" id="{50F2C7E7-B6F8-5388-96B6-6C1A7BCEC0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9652" y="1556792"/>
            <a:ext cx="6264696" cy="471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afschaffing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73505893-2B60-8CFC-FCEE-2B0E7E48DE71}"/>
              </a:ext>
            </a:extLst>
          </p:cNvPr>
          <p:cNvGrpSpPr/>
          <p:nvPr/>
        </p:nvGrpSpPr>
        <p:grpSpPr>
          <a:xfrm>
            <a:off x="384845" y="1988840"/>
            <a:ext cx="8374310" cy="3828256"/>
            <a:chOff x="384845" y="1988840"/>
            <a:chExt cx="8374310" cy="3828256"/>
          </a:xfrm>
        </p:grpSpPr>
        <p:pic>
          <p:nvPicPr>
            <p:cNvPr id="2" name="Picture 2" descr="[Spaaractie] Kinderen beginnen hun eigen moestuintje dankzij Albert ...">
              <a:extLst>
                <a:ext uri="{FF2B5EF4-FFF2-40B4-BE49-F238E27FC236}">
                  <a16:creationId xmlns:a16="http://schemas.microsoft.com/office/drawing/2014/main" id="{0D67852A-2E20-A661-D5A1-24A3E5B0C9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845" y="1988840"/>
              <a:ext cx="8374310" cy="3828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2FF43FF3-E7AC-ACC4-A4D6-5847C184E044}"/>
                </a:ext>
              </a:extLst>
            </p:cNvPr>
            <p:cNvSpPr/>
            <p:nvPr/>
          </p:nvSpPr>
          <p:spPr>
            <a:xfrm rot="20916399">
              <a:off x="1133365" y="2472321"/>
              <a:ext cx="6840759" cy="264687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nl-NL" sz="166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EINDE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verbouwen</a:t>
            </a:r>
          </a:p>
        </p:txBody>
      </p:sp>
      <p:pic>
        <p:nvPicPr>
          <p:cNvPr id="3" name="Afbeelding 2" descr="Afbeelding met persoon, buitenshuis, kruid, vasthouden&#10;&#10;Automatisch gegenereerde beschrijving">
            <a:extLst>
              <a:ext uri="{FF2B5EF4-FFF2-40B4-BE49-F238E27FC236}">
                <a16:creationId xmlns:a16="http://schemas.microsoft.com/office/drawing/2014/main" id="{022663C8-A7BF-2FE1-EC24-9352DED7F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02869"/>
            <a:ext cx="2418184" cy="1818474"/>
          </a:xfrm>
          <a:prstGeom prst="rect">
            <a:avLst/>
          </a:prstGeom>
        </p:spPr>
      </p:pic>
      <p:pic>
        <p:nvPicPr>
          <p:cNvPr id="5" name="Afbeelding 4" descr="Afbeelding met gras, huis, tuin, achtertuin&#10;&#10;Automatisch gegenereerde beschrijving">
            <a:extLst>
              <a:ext uri="{FF2B5EF4-FFF2-40B4-BE49-F238E27FC236}">
                <a16:creationId xmlns:a16="http://schemas.microsoft.com/office/drawing/2014/main" id="{282C3959-CCC9-6BD5-A43B-39B1A7146B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6367413" cy="425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veroveren</a:t>
            </a:r>
          </a:p>
        </p:txBody>
      </p:sp>
      <p:pic>
        <p:nvPicPr>
          <p:cNvPr id="3" name="Afbeelding 2" descr="Afbeelding met Bladgroente, voedsel, produceren, Fastfood&#10;&#10;Automatisch gegenereerde beschrijving">
            <a:extLst>
              <a:ext uri="{FF2B5EF4-FFF2-40B4-BE49-F238E27FC236}">
                <a16:creationId xmlns:a16="http://schemas.microsoft.com/office/drawing/2014/main" id="{177AC758-C8B3-0BAA-E8BD-BD6784D75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96" y="1340768"/>
            <a:ext cx="7664607" cy="511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dwingen</a:t>
            </a:r>
          </a:p>
        </p:txBody>
      </p:sp>
      <p:pic>
        <p:nvPicPr>
          <p:cNvPr id="2" name="Picture 2" descr="C:\Users\routledm\AppData\Local\Microsoft\Windows\Temporary Internet Files\Content.IE5\QB2I425M\shutterstock_322670864.jpg">
            <a:extLst>
              <a:ext uri="{FF2B5EF4-FFF2-40B4-BE49-F238E27FC236}">
                <a16:creationId xmlns:a16="http://schemas.microsoft.com/office/drawing/2014/main" id="{FF10937B-3CED-793F-A395-36FEFA6DA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68176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persoon, kleding, sla, groente&#10;&#10;Automatisch gegenereerde beschrijving">
            <a:extLst>
              <a:ext uri="{FF2B5EF4-FFF2-40B4-BE49-F238E27FC236}">
                <a16:creationId xmlns:a16="http://schemas.microsoft.com/office/drawing/2014/main" id="{45A2B652-04FE-02F0-761D-72B6B943E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851" y="404664"/>
            <a:ext cx="4088615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plantage</a:t>
            </a:r>
          </a:p>
        </p:txBody>
      </p:sp>
      <p:pic>
        <p:nvPicPr>
          <p:cNvPr id="2" name="Afbeelding 1" descr="Afbeelding met landschap, landbouw, buitenshuis, wolk&#10;&#10;Automatisch gegenereerde beschrijving">
            <a:extLst>
              <a:ext uri="{FF2B5EF4-FFF2-40B4-BE49-F238E27FC236}">
                <a16:creationId xmlns:a16="http://schemas.microsoft.com/office/drawing/2014/main" id="{270553DF-AFF8-8B86-3982-BD1620094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98" y="1255202"/>
            <a:ext cx="6081917" cy="2530076"/>
          </a:xfrm>
          <a:prstGeom prst="rect">
            <a:avLst/>
          </a:prstGeom>
        </p:spPr>
      </p:pic>
      <p:pic>
        <p:nvPicPr>
          <p:cNvPr id="4" name="Afbeelding 3" descr="Afbeelding met plant, buitenshuis, Matoke, boom&#10;&#10;Automatisch gegenereerde beschrijving">
            <a:extLst>
              <a:ext uri="{FF2B5EF4-FFF2-40B4-BE49-F238E27FC236}">
                <a16:creationId xmlns:a16="http://schemas.microsoft.com/office/drawing/2014/main" id="{234DCAC3-9994-D7A2-162B-D2AB88D13E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933056"/>
            <a:ext cx="4113724" cy="273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2336</TotalTime>
  <Words>1035</Words>
  <Application>Microsoft Office PowerPoint</Application>
  <PresentationFormat>Diavoorstelling (4:3)</PresentationFormat>
  <Paragraphs>232</Paragraphs>
  <Slides>24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9" baseType="lpstr">
      <vt:lpstr>Arial</vt:lpstr>
      <vt:lpstr>Calibri</vt:lpstr>
      <vt:lpstr>Century Gothic</vt:lpstr>
      <vt:lpstr>Trebuchet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Marjan</cp:lastModifiedBy>
  <cp:revision>510</cp:revision>
  <dcterms:created xsi:type="dcterms:W3CDTF">2021-06-08T06:13:59Z</dcterms:created>
  <dcterms:modified xsi:type="dcterms:W3CDTF">2024-06-25T08:05:26Z</dcterms:modified>
</cp:coreProperties>
</file>