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437" r:id="rId2"/>
    <p:sldId id="548" r:id="rId3"/>
    <p:sldId id="1480" r:id="rId4"/>
    <p:sldId id="1476" r:id="rId5"/>
    <p:sldId id="1478" r:id="rId6"/>
    <p:sldId id="1477" r:id="rId7"/>
    <p:sldId id="1479" r:id="rId8"/>
    <p:sldId id="1482" r:id="rId9"/>
    <p:sldId id="1481" r:id="rId10"/>
    <p:sldId id="1483" r:id="rId11"/>
    <p:sldId id="1475" r:id="rId12"/>
    <p:sldId id="1460" r:id="rId13"/>
    <p:sldId id="934" r:id="rId14"/>
    <p:sldId id="1514" r:id="rId15"/>
    <p:sldId id="1512" r:id="rId16"/>
    <p:sldId id="1515" r:id="rId17"/>
    <p:sldId id="1510" r:id="rId18"/>
    <p:sldId id="1499" r:id="rId19"/>
    <p:sldId id="263" r:id="rId20"/>
    <p:sldId id="1489" r:id="rId21"/>
    <p:sldId id="1511" r:id="rId22"/>
    <p:sldId id="1513" r:id="rId23"/>
    <p:sldId id="1474"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80"/>
            <p14:sldId id="1476"/>
            <p14:sldId id="1478"/>
            <p14:sldId id="1477"/>
            <p14:sldId id="1479"/>
            <p14:sldId id="1482"/>
            <p14:sldId id="1481"/>
            <p14:sldId id="1483"/>
            <p14:sldId id="1475"/>
            <p14:sldId id="1460"/>
            <p14:sldId id="934"/>
            <p14:sldId id="1514"/>
            <p14:sldId id="1512"/>
            <p14:sldId id="1515"/>
            <p14:sldId id="1510"/>
            <p14:sldId id="1499"/>
            <p14:sldId id="263"/>
            <p14:sldId id="1489"/>
            <p14:sldId id="1511"/>
            <p14:sldId id="1513"/>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3668" autoAdjust="0"/>
  </p:normalViewPr>
  <p:slideViewPr>
    <p:cSldViewPr>
      <p:cViewPr varScale="1">
        <p:scale>
          <a:sx n="68" d="100"/>
          <a:sy n="68" d="100"/>
        </p:scale>
        <p:origin x="1570"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28-5-2024</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28-5-2024</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r>
              <a:rPr lang="nl-NL" sz="1200" b="1" kern="1200" dirty="0">
                <a:solidFill>
                  <a:schemeClr val="tx1"/>
                </a:solidFill>
                <a:effectLst/>
                <a:latin typeface="+mn-lt"/>
                <a:ea typeface="+mn-ea"/>
                <a:cs typeface="+mn-cs"/>
              </a:rPr>
              <a:t>de lastpak: </a:t>
            </a:r>
            <a:r>
              <a:rPr lang="nl-NL" sz="1200" kern="1200" dirty="0">
                <a:solidFill>
                  <a:schemeClr val="tx1"/>
                </a:solidFill>
                <a:effectLst/>
                <a:latin typeface="+mn-lt"/>
                <a:ea typeface="+mn-ea"/>
                <a:cs typeface="+mn-cs"/>
              </a:rPr>
              <a:t>iemand die vervelend doet</a:t>
            </a:r>
          </a:p>
          <a:p>
            <a:pPr fontAlgn="t"/>
            <a:r>
              <a:rPr lang="nl-NL" sz="1200" b="1" kern="1200" dirty="0">
                <a:solidFill>
                  <a:schemeClr val="tx1"/>
                </a:solidFill>
                <a:effectLst/>
                <a:latin typeface="+mn-lt"/>
                <a:ea typeface="+mn-ea"/>
                <a:cs typeface="+mn-cs"/>
              </a:rPr>
              <a:t>beheren: </a:t>
            </a:r>
            <a:r>
              <a:rPr lang="nl-NL" sz="1200" kern="1200" dirty="0">
                <a:solidFill>
                  <a:schemeClr val="tx1"/>
                </a:solidFill>
                <a:effectLst/>
                <a:latin typeface="+mn-lt"/>
                <a:ea typeface="+mn-ea"/>
                <a:cs typeface="+mn-cs"/>
              </a:rPr>
              <a:t>verantwoordelijk zijn voor of de zorg hebben voor</a:t>
            </a:r>
          </a:p>
          <a:p>
            <a:pPr fontAlgn="t"/>
            <a:r>
              <a:rPr lang="nl-NL" sz="1200" b="1" kern="1200" dirty="0">
                <a:solidFill>
                  <a:schemeClr val="tx1"/>
                </a:solidFill>
                <a:effectLst/>
                <a:latin typeface="+mn-lt"/>
                <a:ea typeface="+mn-ea"/>
                <a:cs typeface="+mn-cs"/>
              </a:rPr>
              <a:t>geen boodschap hebben aan: </a:t>
            </a:r>
            <a:r>
              <a:rPr lang="nl-NL" sz="1200" kern="1200" dirty="0">
                <a:solidFill>
                  <a:schemeClr val="tx1"/>
                </a:solidFill>
                <a:effectLst/>
                <a:latin typeface="+mn-lt"/>
                <a:ea typeface="+mn-ea"/>
                <a:cs typeface="+mn-cs"/>
              </a:rPr>
              <a:t>er niets mee te maken hebben, zich er niet aan hoeven storen</a:t>
            </a:r>
          </a:p>
          <a:p>
            <a:pPr fontAlgn="t"/>
            <a:r>
              <a:rPr lang="nl-NL" sz="1200" b="1" kern="1200" dirty="0">
                <a:solidFill>
                  <a:schemeClr val="tx1"/>
                </a:solidFill>
                <a:effectLst/>
                <a:latin typeface="+mn-lt"/>
                <a:ea typeface="+mn-ea"/>
                <a:cs typeface="+mn-cs"/>
              </a:rPr>
              <a:t>amper: </a:t>
            </a:r>
            <a:r>
              <a:rPr lang="nl-NL" sz="1200" kern="1200" dirty="0">
                <a:solidFill>
                  <a:schemeClr val="tx1"/>
                </a:solidFill>
                <a:effectLst/>
                <a:latin typeface="+mn-lt"/>
                <a:ea typeface="+mn-ea"/>
                <a:cs typeface="+mn-cs"/>
              </a:rPr>
              <a:t>nauwelijks</a:t>
            </a:r>
          </a:p>
          <a:p>
            <a:pPr fontAlgn="t"/>
            <a:r>
              <a:rPr lang="nl-NL" sz="1200" b="1" kern="1200" dirty="0">
                <a:solidFill>
                  <a:schemeClr val="tx1"/>
                </a:solidFill>
                <a:effectLst/>
                <a:latin typeface="+mn-lt"/>
                <a:ea typeface="+mn-ea"/>
                <a:cs typeface="+mn-cs"/>
              </a:rPr>
              <a:t>de biodiversiteit: </a:t>
            </a:r>
            <a:r>
              <a:rPr lang="nl-NL" sz="1200" kern="1200" dirty="0">
                <a:solidFill>
                  <a:schemeClr val="tx1"/>
                </a:solidFill>
                <a:effectLst/>
                <a:latin typeface="+mn-lt"/>
                <a:ea typeface="+mn-ea"/>
                <a:cs typeface="+mn-cs"/>
              </a:rPr>
              <a:t>de afwisseling van dieren en planten</a:t>
            </a:r>
          </a:p>
          <a:p>
            <a:pPr fontAlgn="t"/>
            <a:r>
              <a:rPr lang="nl-NL" sz="1200" b="1" kern="1200" dirty="0">
                <a:solidFill>
                  <a:schemeClr val="tx1"/>
                </a:solidFill>
                <a:effectLst/>
                <a:latin typeface="+mn-lt"/>
                <a:ea typeface="+mn-ea"/>
                <a:cs typeface="+mn-cs"/>
              </a:rPr>
              <a:t>profiteren van: </a:t>
            </a:r>
            <a:r>
              <a:rPr lang="nl-NL" sz="1200" kern="1200" dirty="0">
                <a:solidFill>
                  <a:schemeClr val="tx1"/>
                </a:solidFill>
                <a:effectLst/>
                <a:latin typeface="+mn-lt"/>
                <a:ea typeface="+mn-ea"/>
                <a:cs typeface="+mn-cs"/>
              </a:rPr>
              <a:t>voordeel hebben van</a:t>
            </a:r>
          </a:p>
          <a:p>
            <a:pPr fontAlgn="t"/>
            <a:r>
              <a:rPr lang="nl-NL" sz="1200" b="1" kern="1200" dirty="0">
                <a:solidFill>
                  <a:schemeClr val="tx1"/>
                </a:solidFill>
                <a:effectLst/>
                <a:latin typeface="+mn-lt"/>
                <a:ea typeface="+mn-ea"/>
                <a:cs typeface="+mn-cs"/>
              </a:rPr>
              <a:t>links laten liggen: </a:t>
            </a:r>
            <a:r>
              <a:rPr lang="nl-NL" sz="1200" kern="1200" dirty="0">
                <a:solidFill>
                  <a:schemeClr val="tx1"/>
                </a:solidFill>
                <a:effectLst/>
                <a:latin typeface="+mn-lt"/>
                <a:ea typeface="+mn-ea"/>
                <a:cs typeface="+mn-cs"/>
              </a:rPr>
              <a:t>negeren, geen aandacht geven</a:t>
            </a:r>
          </a:p>
          <a:p>
            <a:pPr fontAlgn="t"/>
            <a:r>
              <a:rPr lang="nl-NL" sz="1200" b="1" kern="1200" dirty="0">
                <a:solidFill>
                  <a:schemeClr val="tx1"/>
                </a:solidFill>
                <a:effectLst/>
                <a:latin typeface="+mn-lt"/>
                <a:ea typeface="+mn-ea"/>
                <a:cs typeface="+mn-cs"/>
              </a:rPr>
              <a:t>bevestigen: </a:t>
            </a:r>
            <a:r>
              <a:rPr lang="nl-NL" sz="1200" kern="1200" dirty="0">
                <a:solidFill>
                  <a:schemeClr val="tx1"/>
                </a:solidFill>
                <a:effectLst/>
                <a:latin typeface="+mn-lt"/>
                <a:ea typeface="+mn-ea"/>
                <a:cs typeface="+mn-cs"/>
              </a:rPr>
              <a:t>instemmen met, zeggen dat iets zo is als gevraagd of verondersteld wordt</a:t>
            </a:r>
          </a:p>
          <a:p>
            <a:pPr fontAlgn="t"/>
            <a:r>
              <a:rPr lang="nl-NL" sz="1200" b="1" kern="1200" dirty="0">
                <a:solidFill>
                  <a:schemeClr val="tx1"/>
                </a:solidFill>
                <a:effectLst/>
                <a:latin typeface="+mn-lt"/>
                <a:ea typeface="+mn-ea"/>
                <a:cs typeface="+mn-cs"/>
              </a:rPr>
              <a:t>verorberen: </a:t>
            </a:r>
            <a:r>
              <a:rPr lang="nl-NL" sz="1200" kern="1200" dirty="0">
                <a:solidFill>
                  <a:schemeClr val="tx1"/>
                </a:solidFill>
                <a:effectLst/>
                <a:latin typeface="+mn-lt"/>
                <a:ea typeface="+mn-ea"/>
                <a:cs typeface="+mn-cs"/>
              </a:rPr>
              <a:t>gulzig opeten, omdat je het lekker vindt</a:t>
            </a:r>
          </a:p>
          <a:p>
            <a:pPr fontAlgn="t"/>
            <a:r>
              <a:rPr lang="nl-NL" sz="1200" b="1" kern="1200" dirty="0">
                <a:solidFill>
                  <a:schemeClr val="tx1"/>
                </a:solidFill>
                <a:effectLst/>
                <a:latin typeface="+mn-lt"/>
                <a:ea typeface="+mn-ea"/>
                <a:cs typeface="+mn-cs"/>
              </a:rPr>
              <a:t>van dien: </a:t>
            </a:r>
            <a:r>
              <a:rPr lang="nl-NL" sz="1200" kern="1200" dirty="0">
                <a:solidFill>
                  <a:schemeClr val="tx1"/>
                </a:solidFill>
                <a:effectLst/>
                <a:latin typeface="+mn-lt"/>
                <a:ea typeface="+mn-ea"/>
                <a:cs typeface="+mn-cs"/>
              </a:rPr>
              <a:t>die erbij horen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821505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28-5-2024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28-5-2024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28-5-2024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28-5-2024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28-5-2024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28-5-2024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28-5-2024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28-5-2024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28-5-2024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28-5-2024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28-5-2024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28-5-2024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2.jpe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9.jpe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B:</a:t>
            </a:r>
          </a:p>
          <a:p>
            <a:pPr marL="0" lvl="0" indent="0">
              <a:spcBef>
                <a:spcPts val="200"/>
              </a:spcBef>
              <a:spcAft>
                <a:spcPts val="200"/>
              </a:spcAft>
              <a:buNone/>
            </a:pPr>
            <a:r>
              <a:rPr lang="nl-NL" sz="1800" dirty="0">
                <a:ea typeface="Times New Roman" panose="02020603050405020304" pitchFamily="18" charset="0"/>
                <a:cs typeface="Arial" panose="020B0604020202020204" pitchFamily="34" charset="0"/>
              </a:rPr>
              <a:t>Vieze borden en pannen, restjes eten die ze gewoon </a:t>
            </a:r>
            <a:r>
              <a:rPr lang="nl-NL" sz="1800" b="1" u="sng" dirty="0">
                <a:ea typeface="Times New Roman" panose="02020603050405020304" pitchFamily="18" charset="0"/>
                <a:cs typeface="Arial" panose="020B0604020202020204" pitchFamily="34" charset="0"/>
              </a:rPr>
              <a:t>links laten liggen</a:t>
            </a:r>
            <a:r>
              <a:rPr lang="nl-NL" sz="1800" dirty="0">
                <a:ea typeface="Times New Roman" panose="02020603050405020304" pitchFamily="18" charset="0"/>
                <a:cs typeface="Arial" panose="020B0604020202020204" pitchFamily="34" charset="0"/>
              </a:rPr>
              <a:t> en </a:t>
            </a:r>
            <a:r>
              <a:rPr lang="nl-NL" sz="1800" b="1" i="1" dirty="0">
                <a:ea typeface="Times New Roman" panose="02020603050405020304" pitchFamily="18" charset="0"/>
                <a:cs typeface="Arial" panose="020B0604020202020204" pitchFamily="34" charset="0"/>
              </a:rPr>
              <a:t>geen aandacht geven</a:t>
            </a:r>
            <a:r>
              <a:rPr lang="nl-NL" sz="1800" dirty="0">
                <a:ea typeface="Times New Roman" panose="02020603050405020304" pitchFamily="18" charset="0"/>
                <a:cs typeface="Arial" panose="020B0604020202020204" pitchFamily="34" charset="0"/>
              </a:rPr>
              <a:t>, een dode plant in de vensterbank, een paar gescheurde posters aan de muur. In de hoek van de keuken een groot spinnenweb, en er liepen mieren over de vloer. Zo ziet de keuken in het studentenhuis van mijn nichtje eruit. </a:t>
            </a:r>
          </a:p>
          <a:p>
            <a:pPr marL="0" lvl="0" indent="0">
              <a:spcBef>
                <a:spcPts val="200"/>
              </a:spcBef>
              <a:spcAft>
                <a:spcPts val="200"/>
              </a:spcAft>
              <a:buNone/>
            </a:pPr>
            <a:r>
              <a:rPr lang="nl-NL" sz="1800" dirty="0">
                <a:ea typeface="Times New Roman" panose="02020603050405020304" pitchFamily="18" charset="0"/>
                <a:cs typeface="Arial" panose="020B0604020202020204" pitchFamily="34" charset="0"/>
              </a:rPr>
              <a:t>Studentenhuizen..; heb je die wel eens van binnen gezien? Zo’n huis waar een paar studenten samenwonen, en die </a:t>
            </a:r>
            <a:r>
              <a:rPr lang="nl-NL" sz="1800" b="1" u="sng" dirty="0">
                <a:ea typeface="Times New Roman" panose="02020603050405020304" pitchFamily="18" charset="0"/>
                <a:cs typeface="Arial" panose="020B0604020202020204" pitchFamily="34" charset="0"/>
              </a:rPr>
              <a:t>geen boodschap hebben aan</a:t>
            </a:r>
            <a:r>
              <a:rPr lang="nl-NL" sz="1800" dirty="0">
                <a:ea typeface="Times New Roman" panose="02020603050405020304" pitchFamily="18" charset="0"/>
                <a:cs typeface="Arial" panose="020B0604020202020204" pitchFamily="34" charset="0"/>
              </a:rPr>
              <a:t> schoonmaken en opruimen. Die </a:t>
            </a:r>
            <a:r>
              <a:rPr lang="nl-NL" sz="1800" b="1" i="1" dirty="0">
                <a:ea typeface="Times New Roman" panose="02020603050405020304" pitchFamily="18" charset="0"/>
                <a:cs typeface="Arial" panose="020B0604020202020204" pitchFamily="34" charset="0"/>
              </a:rPr>
              <a:t>niets te maken willen hebben</a:t>
            </a:r>
            <a:r>
              <a:rPr lang="nl-NL" sz="1800" dirty="0">
                <a:ea typeface="Times New Roman" panose="02020603050405020304" pitchFamily="18" charset="0"/>
                <a:cs typeface="Arial" panose="020B0604020202020204" pitchFamily="34" charset="0"/>
              </a:rPr>
              <a:t> met schoonmaken. Studentenhuizen vol zooi. Mijn nichtje woont in zo’n studentenhuis. Ik keek mijn ogen uit toen ik op bezoek was. Ik was verbaasd wat ik allemaal zag. Een enorme </a:t>
            </a:r>
            <a:r>
              <a:rPr lang="nl-NL" sz="1800" b="1" u="sng" dirty="0">
                <a:ea typeface="Times New Roman" panose="02020603050405020304" pitchFamily="18" charset="0"/>
                <a:cs typeface="Arial" panose="020B0604020202020204" pitchFamily="34" charset="0"/>
              </a:rPr>
              <a:t>biodiversiteit</a:t>
            </a:r>
            <a:r>
              <a:rPr lang="nl-NL" sz="1800" dirty="0">
                <a:ea typeface="Times New Roman" panose="02020603050405020304" pitchFamily="18" charset="0"/>
                <a:cs typeface="Arial" panose="020B0604020202020204" pitchFamily="34" charset="0"/>
              </a:rPr>
              <a:t> IN huis, in de keuken. En niet buiten het huis, waar biodiversiteit normaal is. Biodiversiteit is </a:t>
            </a:r>
            <a:r>
              <a:rPr lang="nl-NL" sz="1800" b="1" i="1" dirty="0">
                <a:ea typeface="Times New Roman" panose="02020603050405020304" pitchFamily="18" charset="0"/>
                <a:cs typeface="Arial" panose="020B0604020202020204" pitchFamily="34" charset="0"/>
              </a:rPr>
              <a:t>de afwisseling van dieren en planten</a:t>
            </a:r>
            <a:r>
              <a:rPr lang="nl-NL" sz="1800" dirty="0">
                <a:ea typeface="Times New Roman" panose="02020603050405020304" pitchFamily="18" charset="0"/>
                <a:cs typeface="Arial" panose="020B0604020202020204" pitchFamily="34" charset="0"/>
              </a:rPr>
              <a:t>. Er was </a:t>
            </a:r>
            <a:r>
              <a:rPr lang="nl-NL" sz="1800" b="1" u="sng" dirty="0">
                <a:ea typeface="Times New Roman" panose="02020603050405020304" pitchFamily="18" charset="0"/>
                <a:cs typeface="Arial" panose="020B0604020202020204" pitchFamily="34" charset="0"/>
              </a:rPr>
              <a:t>amper</a:t>
            </a:r>
            <a:r>
              <a:rPr lang="nl-NL" sz="1800" dirty="0">
                <a:ea typeface="Times New Roman" panose="02020603050405020304" pitchFamily="18" charset="0"/>
                <a:cs typeface="Arial" panose="020B0604020202020204" pitchFamily="34" charset="0"/>
              </a:rPr>
              <a:t> of </a:t>
            </a:r>
            <a:r>
              <a:rPr lang="nl-NL" sz="1800" b="1" i="1" dirty="0">
                <a:ea typeface="Times New Roman" panose="02020603050405020304" pitchFamily="18" charset="0"/>
                <a:cs typeface="Arial" panose="020B0604020202020204" pitchFamily="34" charset="0"/>
              </a:rPr>
              <a:t>nauwelijks</a:t>
            </a:r>
            <a:r>
              <a:rPr lang="nl-NL" sz="1800" dirty="0">
                <a:ea typeface="Times New Roman" panose="02020603050405020304" pitchFamily="18" charset="0"/>
                <a:cs typeface="Arial" panose="020B0604020202020204" pitchFamily="34" charset="0"/>
              </a:rPr>
              <a:t> ruimte om een boterham te smeren. In zo’n vieze keuken zou ik niet eens een broodje willen smeren. Ik dacht dat er ook wel muizen in dat studentenhuis zouden wonen. Die </a:t>
            </a:r>
            <a:r>
              <a:rPr lang="nl-NL" sz="1800" b="1" u="sng" dirty="0">
                <a:ea typeface="Times New Roman" panose="02020603050405020304" pitchFamily="18" charset="0"/>
                <a:cs typeface="Arial" panose="020B0604020202020204" pitchFamily="34" charset="0"/>
              </a:rPr>
              <a:t>profiteren van </a:t>
            </a:r>
            <a:r>
              <a:rPr lang="nl-NL" sz="1800" dirty="0">
                <a:ea typeface="Times New Roman" panose="02020603050405020304" pitchFamily="18" charset="0"/>
                <a:cs typeface="Arial" panose="020B0604020202020204" pitchFamily="34" charset="0"/>
              </a:rPr>
              <a:t>zo’n vieze keuken. Ze </a:t>
            </a:r>
            <a:r>
              <a:rPr lang="nl-NL" sz="1800" b="1" i="1" dirty="0">
                <a:ea typeface="Times New Roman" panose="02020603050405020304" pitchFamily="18" charset="0"/>
                <a:cs typeface="Arial" panose="020B0604020202020204" pitchFamily="34" charset="0"/>
              </a:rPr>
              <a:t>hebben er voordeel van</a:t>
            </a:r>
            <a:r>
              <a:rPr lang="nl-NL" sz="1800" dirty="0">
                <a:ea typeface="Times New Roman" panose="02020603050405020304" pitchFamily="18" charset="0"/>
                <a:cs typeface="Arial" panose="020B0604020202020204" pitchFamily="34" charset="0"/>
              </a:rPr>
              <a:t>. Die </a:t>
            </a:r>
            <a:r>
              <a:rPr lang="nl-NL" sz="1800" b="1" u="sng" dirty="0">
                <a:ea typeface="Times New Roman" panose="02020603050405020304" pitchFamily="18" charset="0"/>
                <a:cs typeface="Arial" panose="020B0604020202020204" pitchFamily="34" charset="0"/>
              </a:rPr>
              <a:t>verorberen</a:t>
            </a:r>
            <a:r>
              <a:rPr lang="nl-NL" sz="1800" dirty="0">
                <a:ea typeface="Times New Roman" panose="02020603050405020304" pitchFamily="18" charset="0"/>
                <a:cs typeface="Arial" panose="020B0604020202020204" pitchFamily="34" charset="0"/>
              </a:rPr>
              <a:t> elke avond een maaltijd. Uit een bord of een pan. Verorberen betekent </a:t>
            </a:r>
            <a:r>
              <a:rPr lang="nl-NL" sz="1800" b="1" i="1" dirty="0">
                <a:ea typeface="Times New Roman" panose="02020603050405020304" pitchFamily="18" charset="0"/>
                <a:cs typeface="Arial" panose="020B0604020202020204" pitchFamily="34" charset="0"/>
              </a:rPr>
              <a:t>gulzig opeten, omdat je het lekker vindt</a:t>
            </a:r>
            <a:r>
              <a:rPr lang="nl-NL" sz="1800" dirty="0">
                <a:ea typeface="Times New Roman" panose="02020603050405020304" pitchFamily="18" charset="0"/>
                <a:cs typeface="Arial" panose="020B0604020202020204" pitchFamily="34" charset="0"/>
              </a:rPr>
              <a:t>. Ik vroeg mijn nichtje of ze muizen hadden, en ze </a:t>
            </a:r>
            <a:r>
              <a:rPr lang="nl-NL" sz="1800" b="1" u="sng" dirty="0">
                <a:ea typeface="Times New Roman" panose="02020603050405020304" pitchFamily="18" charset="0"/>
                <a:cs typeface="Arial" panose="020B0604020202020204" pitchFamily="34" charset="0"/>
              </a:rPr>
              <a:t>bevestigde</a:t>
            </a:r>
            <a:r>
              <a:rPr lang="nl-NL" sz="1800" dirty="0">
                <a:ea typeface="Times New Roman" panose="02020603050405020304" pitchFamily="18" charset="0"/>
                <a:cs typeface="Arial" panose="020B0604020202020204" pitchFamily="34" charset="0"/>
              </a:rPr>
              <a:t> het. Ze </a:t>
            </a:r>
            <a:r>
              <a:rPr lang="nl-NL" sz="1800" b="1" i="1" dirty="0">
                <a:ea typeface="Times New Roman" panose="02020603050405020304" pitchFamily="18" charset="0"/>
                <a:cs typeface="Arial" panose="020B0604020202020204" pitchFamily="34" charset="0"/>
              </a:rPr>
              <a:t>zei dat het zo was</a:t>
            </a:r>
            <a:r>
              <a:rPr lang="nl-NL" sz="1800" dirty="0">
                <a:ea typeface="Times New Roman" panose="02020603050405020304" pitchFamily="18" charset="0"/>
                <a:cs typeface="Arial" panose="020B0604020202020204" pitchFamily="34" charset="0"/>
              </a:rPr>
              <a:t>. Brr… echt vies! Want je moet dan ook rekening houden met alle gevolgen </a:t>
            </a:r>
            <a:r>
              <a:rPr lang="nl-NL" sz="1800" b="1" u="sng" dirty="0">
                <a:ea typeface="Times New Roman" panose="02020603050405020304" pitchFamily="18" charset="0"/>
                <a:cs typeface="Arial" panose="020B0604020202020204" pitchFamily="34" charset="0"/>
              </a:rPr>
              <a:t>van dien</a:t>
            </a:r>
            <a:r>
              <a:rPr lang="nl-NL" sz="1800" dirty="0">
                <a:ea typeface="Times New Roman" panose="02020603050405020304" pitchFamily="18" charset="0"/>
                <a:cs typeface="Arial" panose="020B0604020202020204" pitchFamily="34" charset="0"/>
              </a:rPr>
              <a:t>; met alle gevolgen </a:t>
            </a:r>
            <a:r>
              <a:rPr lang="nl-NL" sz="1800" b="1" dirty="0">
                <a:ea typeface="Times New Roman" panose="02020603050405020304" pitchFamily="18" charset="0"/>
                <a:cs typeface="Arial" panose="020B0604020202020204" pitchFamily="34" charset="0"/>
              </a:rPr>
              <a:t>die erbij horen</a:t>
            </a:r>
            <a:r>
              <a:rPr lang="nl-NL" sz="1800" dirty="0">
                <a:ea typeface="Times New Roman" panose="02020603050405020304" pitchFamily="18" charset="0"/>
                <a:cs typeface="Arial" panose="020B0604020202020204" pitchFamily="34" charset="0"/>
              </a:rPr>
              <a:t>. Muizen kunnen namelijk allerlei ziektes meenemen. </a:t>
            </a:r>
            <a:r>
              <a:rPr lang="nl-NL" sz="1800" dirty="0" err="1">
                <a:ea typeface="Times New Roman" panose="02020603050405020304" pitchFamily="18" charset="0"/>
                <a:cs typeface="Arial" panose="020B0604020202020204" pitchFamily="34" charset="0"/>
              </a:rPr>
              <a:t>Getsie</a:t>
            </a:r>
            <a:r>
              <a:rPr lang="nl-NL" sz="1800" dirty="0">
                <a:ea typeface="Times New Roman" panose="02020603050405020304" pitchFamily="18" charset="0"/>
                <a:cs typeface="Arial" panose="020B0604020202020204" pitchFamily="34" charset="0"/>
              </a:rPr>
              <a:t>. Mijn nichtje vertelde dat er nog iets veel ergers was dan de vieze keuken. De huurbaas! Dat is de eigenaar van het huis. En hij </a:t>
            </a:r>
            <a:r>
              <a:rPr lang="nl-NL" sz="1800" b="1" u="sng" dirty="0">
                <a:ea typeface="Times New Roman" panose="02020603050405020304" pitchFamily="18" charset="0"/>
                <a:cs typeface="Arial" panose="020B0604020202020204" pitchFamily="34" charset="0"/>
              </a:rPr>
              <a:t>beheert</a:t>
            </a:r>
            <a:r>
              <a:rPr lang="nl-NL" sz="1800" dirty="0">
                <a:ea typeface="Times New Roman" panose="02020603050405020304" pitchFamily="18" charset="0"/>
                <a:cs typeface="Arial" panose="020B0604020202020204" pitchFamily="34" charset="0"/>
              </a:rPr>
              <a:t> het huis. Hij </a:t>
            </a:r>
            <a:r>
              <a:rPr lang="nl-NL" sz="1800" b="1" i="1" dirty="0">
                <a:ea typeface="Times New Roman" panose="02020603050405020304" pitchFamily="18" charset="0"/>
                <a:cs typeface="Arial" panose="020B0604020202020204" pitchFamily="34" charset="0"/>
              </a:rPr>
              <a:t>is er verantwoordelijk voor</a:t>
            </a:r>
            <a:r>
              <a:rPr lang="nl-NL" sz="1800" dirty="0">
                <a:ea typeface="Times New Roman" panose="02020603050405020304" pitchFamily="18" charset="0"/>
                <a:cs typeface="Arial" panose="020B0604020202020204" pitchFamily="34" charset="0"/>
              </a:rPr>
              <a:t>. De studenten huren een kamer in zijn huis. De huurbaas zeurt vaak zegt mijn nichtje. Hij zegt dat ze vaker en beter moeten schoonmaken. Nou, dat snap ik wel! Mijn nichtje en de anderen vinden de huurbaas maar een zeurkous en een </a:t>
            </a:r>
            <a:r>
              <a:rPr lang="nl-NL" sz="1800" b="1" u="sng" dirty="0">
                <a:ea typeface="Times New Roman" panose="02020603050405020304" pitchFamily="18" charset="0"/>
                <a:cs typeface="Arial" panose="020B0604020202020204" pitchFamily="34" charset="0"/>
              </a:rPr>
              <a:t>lastpak</a:t>
            </a:r>
            <a:r>
              <a:rPr lang="nl-NL" sz="1800" dirty="0">
                <a:ea typeface="Times New Roman" panose="02020603050405020304" pitchFamily="18" charset="0"/>
                <a:cs typeface="Arial" panose="020B0604020202020204" pitchFamily="34" charset="0"/>
              </a:rPr>
              <a:t>. Dat is </a:t>
            </a:r>
            <a:r>
              <a:rPr lang="nl-NL" sz="1800" b="1" i="1" dirty="0">
                <a:ea typeface="Times New Roman" panose="02020603050405020304" pitchFamily="18" charset="0"/>
                <a:cs typeface="Arial" panose="020B0604020202020204" pitchFamily="34" charset="0"/>
              </a:rPr>
              <a:t>iemand die vervelend doet</a:t>
            </a:r>
            <a:r>
              <a:rPr lang="nl-NL" sz="1800" dirty="0">
                <a:ea typeface="Times New Roman" panose="02020603050405020304" pitchFamily="18" charset="0"/>
                <a:cs typeface="Arial" panose="020B0604020202020204" pitchFamily="34" charset="0"/>
              </a:rPr>
              <a:t>. </a:t>
            </a:r>
          </a:p>
          <a:p>
            <a:pPr marL="0" lvl="0" indent="0">
              <a:spcBef>
                <a:spcPts val="200"/>
              </a:spcBef>
              <a:spcAft>
                <a:spcPts val="200"/>
              </a:spcAft>
              <a:buNone/>
            </a:pPr>
            <a:r>
              <a:rPr lang="nl-NL" sz="1800" dirty="0">
                <a:ea typeface="Times New Roman" panose="02020603050405020304" pitchFamily="18" charset="0"/>
                <a:cs typeface="Arial" panose="020B0604020202020204" pitchFamily="34" charset="0"/>
              </a:rPr>
              <a:t>Zouden jullie in zo’n vies huis willen wonen?</a:t>
            </a:r>
            <a:endParaRPr lang="nl-NL" sz="24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van dien</a:t>
            </a:r>
          </a:p>
        </p:txBody>
      </p:sp>
      <p:pic>
        <p:nvPicPr>
          <p:cNvPr id="3" name="Afbeelding 2" descr="Afbeelding met tekenfilm, clipart, illustratie&#10;&#10;Automatisch gegenereerde beschrijving">
            <a:extLst>
              <a:ext uri="{FF2B5EF4-FFF2-40B4-BE49-F238E27FC236}">
                <a16:creationId xmlns:a16="http://schemas.microsoft.com/office/drawing/2014/main" id="{8831B29C-2B2E-F56A-449F-9AA2AEB447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43708" y="1484784"/>
            <a:ext cx="5256584" cy="5184576"/>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beheren</a:t>
            </a:r>
          </a:p>
        </p:txBody>
      </p:sp>
      <p:pic>
        <p:nvPicPr>
          <p:cNvPr id="3" name="Afbeelding 2" descr="Afbeelding met persoon, Menselijk gezicht, glimlach, kleding&#10;&#10;Automatisch gegenereerde beschrijving">
            <a:extLst>
              <a:ext uri="{FF2B5EF4-FFF2-40B4-BE49-F238E27FC236}">
                <a16:creationId xmlns:a16="http://schemas.microsoft.com/office/drawing/2014/main" id="{97072ED6-510F-F926-968A-53F719597E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1336" y="1484784"/>
            <a:ext cx="7344816" cy="4898992"/>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lastpak</a:t>
            </a:r>
          </a:p>
        </p:txBody>
      </p:sp>
      <p:pic>
        <p:nvPicPr>
          <p:cNvPr id="3" name="Afbeelding 2" descr="Afbeelding met persoon, kleding, muur, Menselijk gezicht&#10;&#10;Automatisch gegenereerde beschrijving">
            <a:extLst>
              <a:ext uri="{FF2B5EF4-FFF2-40B4-BE49-F238E27FC236}">
                <a16:creationId xmlns:a16="http://schemas.microsoft.com/office/drawing/2014/main" id="{F7533847-EB06-3007-CF75-1667413200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217" y="1340768"/>
            <a:ext cx="7785565" cy="5192972"/>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verorberen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vasten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gulzig opeten, omdat je het lekker vindt</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dirty="0">
                <a:effectLst/>
                <a:latin typeface="Century Gothic" panose="020B0502020202020204" pitchFamily="34" charset="0"/>
                <a:ea typeface="Calibri"/>
                <a:cs typeface="Times New Roman"/>
              </a:rPr>
              <a:t>   </a:t>
            </a:r>
            <a:endParaRPr lang="nl-NL" sz="9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 muizen </a:t>
            </a:r>
            <a:r>
              <a:rPr lang="nl-NL" sz="2400" i="1" u="sng" dirty="0">
                <a:solidFill>
                  <a:srgbClr val="387038"/>
                </a:solidFill>
                <a:latin typeface="Century Gothic" panose="020B0502020202020204" pitchFamily="34" charset="0"/>
                <a:ea typeface="Calibri"/>
                <a:cs typeface="Times New Roman"/>
              </a:rPr>
              <a:t>verorberen</a:t>
            </a:r>
            <a:r>
              <a:rPr lang="nl-NL" sz="2400" i="1" dirty="0">
                <a:solidFill>
                  <a:srgbClr val="387038"/>
                </a:solidFill>
                <a:latin typeface="Century Gothic" panose="020B0502020202020204" pitchFamily="34" charset="0"/>
                <a:ea typeface="Calibri"/>
                <a:cs typeface="Times New Roman"/>
              </a:rPr>
              <a:t> alle restjes die de studenten laten liggen.</a:t>
            </a:r>
            <a:endParaRPr lang="nl-NL" sz="1100" dirty="0">
              <a:effectLst/>
              <a:latin typeface="Century Gothic" panose="020B0502020202020204" pitchFamily="34" charset="0"/>
              <a:ea typeface="Calibri"/>
              <a:cs typeface="Times New Roman"/>
            </a:endParaRPr>
          </a:p>
          <a:p>
            <a:pPr>
              <a:lnSpc>
                <a:spcPct val="90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gedurende een bepaalde tijd geen of weinig eten gebruiken</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2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Tijdens de Ramadan </a:t>
            </a:r>
            <a:r>
              <a:rPr lang="nl-NL" sz="2400" i="1" u="sng" dirty="0">
                <a:solidFill>
                  <a:srgbClr val="387038"/>
                </a:solidFill>
                <a:effectLst/>
                <a:latin typeface="Century Gothic" panose="020B0502020202020204" pitchFamily="34" charset="0"/>
                <a:ea typeface="Calibri"/>
                <a:cs typeface="Times New Roman"/>
              </a:rPr>
              <a:t>vasten</a:t>
            </a:r>
            <a:r>
              <a:rPr lang="nl-NL" sz="2400" i="1" dirty="0">
                <a:solidFill>
                  <a:srgbClr val="387038"/>
                </a:solidFill>
                <a:effectLst/>
                <a:latin typeface="Century Gothic" panose="020B0502020202020204" pitchFamily="34" charset="0"/>
                <a:ea typeface="Calibri"/>
                <a:cs typeface="Times New Roman"/>
              </a:rPr>
              <a:t> moslims.</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5" name="Afbeelding 4" descr="Afbeelding met persoon, overdekt, voedsel, muur&#10;&#10;Automatisch gegenereerde beschrijving">
            <a:extLst>
              <a:ext uri="{FF2B5EF4-FFF2-40B4-BE49-F238E27FC236}">
                <a16:creationId xmlns:a16="http://schemas.microsoft.com/office/drawing/2014/main" id="{21E373A9-4DFD-C764-29D3-8FB5BFE2D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2080" y="3192294"/>
            <a:ext cx="3024336" cy="2020257"/>
          </a:xfrm>
          <a:prstGeom prst="rect">
            <a:avLst/>
          </a:prstGeom>
        </p:spPr>
      </p:pic>
      <p:pic>
        <p:nvPicPr>
          <p:cNvPr id="2" name="Afbeelding 1" descr="Afbeelding met knaagdier, rat, Muroidea, Muisachtigen&#10;&#10;Automatisch gegenereerde beschrijving">
            <a:extLst>
              <a:ext uri="{FF2B5EF4-FFF2-40B4-BE49-F238E27FC236}">
                <a16:creationId xmlns:a16="http://schemas.microsoft.com/office/drawing/2014/main" id="{6C8EE086-D07F-A269-E735-C6DA24AA35F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5469" y="2792122"/>
            <a:ext cx="2309252" cy="2309252"/>
          </a:xfrm>
          <a:prstGeom prst="rect">
            <a:avLst/>
          </a:prstGeom>
        </p:spPr>
      </p:pic>
    </p:spTree>
    <p:extLst>
      <p:ext uri="{BB962C8B-B14F-4D97-AF65-F5344CB8AC3E}">
        <p14:creationId xmlns:p14="http://schemas.microsoft.com/office/powerpoint/2010/main" val="2201100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3" name="Tekstvak 2"/>
          <p:cNvSpPr txBox="1">
            <a:spLocks noChangeArrowheads="1"/>
          </p:cNvSpPr>
          <p:nvPr/>
        </p:nvSpPr>
        <p:spPr bwMode="auto">
          <a:xfrm>
            <a:off x="4439240" y="346737"/>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dirty="0">
                <a:solidFill>
                  <a:srgbClr val="387038"/>
                </a:solidFill>
                <a:latin typeface="Century Gothic" panose="020B0502020202020204" pitchFamily="34" charset="0"/>
                <a:ea typeface="Calibri"/>
                <a:cs typeface="Times New Roman"/>
              </a:rPr>
              <a:t>waarde</a:t>
            </a:r>
            <a:r>
              <a:rPr lang="nl-NL" sz="4800" b="1" dirty="0">
                <a:solidFill>
                  <a:srgbClr val="387038"/>
                </a:solidFill>
                <a:effectLst/>
                <a:latin typeface="Century Gothic" panose="020B0502020202020204" pitchFamily="34" charset="0"/>
                <a:ea typeface="Calibri"/>
                <a:cs typeface="Times New Roman"/>
              </a:rPr>
              <a:t> hechten aan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0"/>
              </a:spcAft>
            </a:pPr>
            <a:r>
              <a:rPr lang="nl-NL" sz="2800" dirty="0">
                <a:latin typeface="Century Gothic" panose="020B0502020202020204" pitchFamily="34" charset="0"/>
                <a:ea typeface="Calibri"/>
                <a:cs typeface="Times New Roman"/>
              </a:rPr>
              <a:t>= er niets mee te maken hebben, zich er niet aan hoeven storen</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0"/>
              </a:spcAft>
            </a:pPr>
            <a:r>
              <a:rPr lang="nl-NL" sz="2800" dirty="0">
                <a:effectLst/>
                <a:latin typeface="Century Gothic" panose="020B0502020202020204" pitchFamily="34" charset="0"/>
                <a:ea typeface="Calibri"/>
                <a:cs typeface="Times New Roman"/>
              </a:rPr>
              <a:t> </a:t>
            </a:r>
          </a:p>
          <a:p>
            <a:pPr>
              <a:lnSpc>
                <a:spcPct val="90000"/>
              </a:lnSpc>
              <a:spcAft>
                <a:spcPts val="0"/>
              </a:spcAft>
            </a:pPr>
            <a:endParaRPr lang="nl-NL" sz="2800" dirty="0">
              <a:latin typeface="Century Gothic" panose="020B0502020202020204" pitchFamily="34" charset="0"/>
              <a:ea typeface="Calibri"/>
              <a:cs typeface="Times New Roman"/>
            </a:endParaRPr>
          </a:p>
          <a:p>
            <a:pPr>
              <a:lnSpc>
                <a:spcPct val="90000"/>
              </a:lnSpc>
              <a:spcAft>
                <a:spcPts val="0"/>
              </a:spcAft>
            </a:pPr>
            <a:endParaRPr lang="nl-NL" sz="2800" dirty="0">
              <a:effectLst/>
              <a:latin typeface="Century Gothic" panose="020B0502020202020204" pitchFamily="34" charset="0"/>
              <a:ea typeface="Calibri"/>
              <a:cs typeface="Times New Roman"/>
            </a:endParaRPr>
          </a:p>
          <a:p>
            <a:pPr>
              <a:lnSpc>
                <a:spcPct val="90000"/>
              </a:lnSpc>
              <a:spcAft>
                <a:spcPts val="0"/>
              </a:spcAft>
            </a:pPr>
            <a:endParaRPr lang="nl-NL" sz="2800" dirty="0">
              <a:effectLst/>
              <a:latin typeface="Century Gothic" panose="020B0502020202020204" pitchFamily="34" charset="0"/>
              <a:ea typeface="Calibri"/>
              <a:cs typeface="Times New Roman"/>
            </a:endParaRPr>
          </a:p>
          <a:p>
            <a:pPr>
              <a:lnSpc>
                <a:spcPct val="90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 studenten </a:t>
            </a:r>
            <a:r>
              <a:rPr lang="nl-NL" sz="2400" i="1" u="sng" dirty="0">
                <a:solidFill>
                  <a:srgbClr val="387038"/>
                </a:solidFill>
                <a:latin typeface="Century Gothic" panose="020B0502020202020204" pitchFamily="34" charset="0"/>
                <a:ea typeface="Calibri"/>
                <a:cs typeface="Times New Roman"/>
              </a:rPr>
              <a:t>hebben geen boodschap aan</a:t>
            </a:r>
            <a:r>
              <a:rPr lang="nl-NL" sz="2400" i="1" dirty="0">
                <a:solidFill>
                  <a:srgbClr val="387038"/>
                </a:solidFill>
                <a:latin typeface="Century Gothic" panose="020B0502020202020204" pitchFamily="34" charset="0"/>
                <a:ea typeface="Calibri"/>
                <a:cs typeface="Times New Roman"/>
              </a:rPr>
              <a:t> schoonmaken.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wat je belangrijk vindt</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Ze </a:t>
            </a:r>
            <a:r>
              <a:rPr lang="nl-NL" sz="2400" i="1" u="sng" dirty="0">
                <a:solidFill>
                  <a:srgbClr val="387038"/>
                </a:solidFill>
                <a:effectLst/>
                <a:latin typeface="Century Gothic" panose="020B0502020202020204" pitchFamily="34" charset="0"/>
                <a:ea typeface="Calibri"/>
                <a:cs typeface="Times New Roman"/>
              </a:rPr>
              <a:t>hecht veel waarde aan</a:t>
            </a:r>
            <a:r>
              <a:rPr lang="nl-NL" sz="2400" i="1" dirty="0">
                <a:solidFill>
                  <a:srgbClr val="387038"/>
                </a:solidFill>
                <a:effectLst/>
                <a:latin typeface="Century Gothic" panose="020B0502020202020204" pitchFamily="34" charset="0"/>
                <a:ea typeface="Calibri"/>
                <a:cs typeface="Times New Roman"/>
              </a:rPr>
              <a:t> haar oude knuffel.</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3" name="Tekstvak 2">
            <a:extLst>
              <a:ext uri="{FF2B5EF4-FFF2-40B4-BE49-F238E27FC236}">
                <a16:creationId xmlns:a16="http://schemas.microsoft.com/office/drawing/2014/main" id="{B4FDC67C-CD46-677B-CC7C-81E825307CC2}"/>
              </a:ext>
            </a:extLst>
          </p:cNvPr>
          <p:cNvSpPr txBox="1">
            <a:spLocks noChangeArrowheads="1"/>
          </p:cNvSpPr>
          <p:nvPr/>
        </p:nvSpPr>
        <p:spPr bwMode="auto">
          <a:xfrm>
            <a:off x="-13485" y="208721"/>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latin typeface="Century Gothic" panose="020B0502020202020204" pitchFamily="34" charset="0"/>
                <a:ea typeface="Calibri"/>
                <a:cs typeface="Times New Roman"/>
              </a:rPr>
              <a:t>geen boodschap</a:t>
            </a:r>
            <a:endParaRPr lang="nl-NL" sz="4800" dirty="0">
              <a:effectLst/>
              <a:latin typeface="Century Gothic" panose="020B0502020202020204" pitchFamily="34" charset="0"/>
              <a:ea typeface="Calibri"/>
              <a:cs typeface="Times New Roman"/>
            </a:endParaRPr>
          </a:p>
        </p:txBody>
      </p:sp>
      <p:sp>
        <p:nvSpPr>
          <p:cNvPr id="4" name="Tekstvak 3">
            <a:extLst>
              <a:ext uri="{FF2B5EF4-FFF2-40B4-BE49-F238E27FC236}">
                <a16:creationId xmlns:a16="http://schemas.microsoft.com/office/drawing/2014/main" id="{5F69E37B-AC8D-90DB-B11D-FA49A926233E}"/>
              </a:ext>
            </a:extLst>
          </p:cNvPr>
          <p:cNvSpPr txBox="1">
            <a:spLocks noChangeArrowheads="1"/>
          </p:cNvSpPr>
          <p:nvPr/>
        </p:nvSpPr>
        <p:spPr bwMode="auto">
          <a:xfrm>
            <a:off x="-104090" y="73434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latin typeface="Century Gothic" panose="020B0502020202020204" pitchFamily="34" charset="0"/>
                <a:ea typeface="Calibri"/>
                <a:cs typeface="Times New Roman"/>
              </a:rPr>
              <a:t>hebben aan</a:t>
            </a:r>
            <a:endParaRPr lang="nl-NL" sz="4800" dirty="0">
              <a:effectLst/>
              <a:latin typeface="Century Gothic" panose="020B0502020202020204" pitchFamily="34" charset="0"/>
              <a:ea typeface="Calibri"/>
              <a:cs typeface="Times New Roman"/>
            </a:endParaRPr>
          </a:p>
        </p:txBody>
      </p:sp>
      <p:pic>
        <p:nvPicPr>
          <p:cNvPr id="5" name="Afbeelding 4" descr="Afbeelding met persoon, kleding, Menselijk gezicht, overdekt&#10;&#10;Automatisch gegenereerde beschrijving">
            <a:extLst>
              <a:ext uri="{FF2B5EF4-FFF2-40B4-BE49-F238E27FC236}">
                <a16:creationId xmlns:a16="http://schemas.microsoft.com/office/drawing/2014/main" id="{97248B67-458E-B17F-0F46-E59811335E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608" y="3212976"/>
            <a:ext cx="2592288" cy="1729056"/>
          </a:xfrm>
          <a:prstGeom prst="rect">
            <a:avLst/>
          </a:prstGeom>
        </p:spPr>
      </p:pic>
      <p:pic>
        <p:nvPicPr>
          <p:cNvPr id="10" name="Afbeelding 9" descr="Afbeelding met persoon, teddy, muur, glimlach&#10;&#10;Automatisch gegenereerde beschrijving">
            <a:extLst>
              <a:ext uri="{FF2B5EF4-FFF2-40B4-BE49-F238E27FC236}">
                <a16:creationId xmlns:a16="http://schemas.microsoft.com/office/drawing/2014/main" id="{63576877-E63D-B12D-A3A6-0A9E9995A98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0152" y="2276872"/>
            <a:ext cx="1909856" cy="2859066"/>
          </a:xfrm>
          <a:prstGeom prst="rect">
            <a:avLst/>
          </a:prstGeom>
        </p:spPr>
      </p:pic>
    </p:spTree>
    <p:extLst>
      <p:ext uri="{BB962C8B-B14F-4D97-AF65-F5344CB8AC3E}">
        <p14:creationId xmlns:p14="http://schemas.microsoft.com/office/powerpoint/2010/main" val="3373954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3" name="Tekstvak 2"/>
          <p:cNvSpPr txBox="1">
            <a:spLocks noChangeArrowheads="1"/>
          </p:cNvSpPr>
          <p:nvPr/>
        </p:nvSpPr>
        <p:spPr bwMode="auto">
          <a:xfrm>
            <a:off x="4489445" y="20073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latin typeface="Century Gothic" panose="020B0502020202020204" pitchFamily="34" charset="0"/>
                <a:ea typeface="Calibri"/>
                <a:cs typeface="Times New Roman"/>
              </a:rPr>
              <a:t>iets onder de</a:t>
            </a:r>
            <a:endParaRPr lang="nl-NL" sz="4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negeren, geen aandacht geven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Ze </a:t>
            </a:r>
            <a:r>
              <a:rPr lang="nl-NL" sz="2400" i="1" u="sng" dirty="0">
                <a:solidFill>
                  <a:srgbClr val="387038"/>
                </a:solidFill>
                <a:latin typeface="Century Gothic" panose="020B0502020202020204" pitchFamily="34" charset="0"/>
                <a:ea typeface="Calibri"/>
                <a:cs typeface="Times New Roman"/>
              </a:rPr>
              <a:t>laten</a:t>
            </a:r>
            <a:r>
              <a:rPr lang="nl-NL" sz="2400" i="1" dirty="0">
                <a:solidFill>
                  <a:srgbClr val="387038"/>
                </a:solidFill>
                <a:latin typeface="Century Gothic" panose="020B0502020202020204" pitchFamily="34" charset="0"/>
                <a:ea typeface="Calibri"/>
                <a:cs typeface="Times New Roman"/>
              </a:rPr>
              <a:t> de restjes eten gewoon </a:t>
            </a:r>
            <a:r>
              <a:rPr lang="nl-NL" sz="2400" i="1" u="sng" dirty="0">
                <a:solidFill>
                  <a:srgbClr val="387038"/>
                </a:solidFill>
                <a:latin typeface="Century Gothic" panose="020B0502020202020204" pitchFamily="34" charset="0"/>
                <a:ea typeface="Calibri"/>
                <a:cs typeface="Times New Roman"/>
              </a:rPr>
              <a:t>links liggen</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zorgen dat mensen ernaar kijken of luisteren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6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Zij probeert haar kunst </a:t>
            </a:r>
            <a:r>
              <a:rPr lang="nl-NL" sz="2400" i="1" u="sng" dirty="0">
                <a:solidFill>
                  <a:srgbClr val="387038"/>
                </a:solidFill>
                <a:effectLst/>
                <a:latin typeface="Century Gothic" panose="020B0502020202020204" pitchFamily="34" charset="0"/>
                <a:ea typeface="Calibri"/>
                <a:cs typeface="Times New Roman"/>
              </a:rPr>
              <a:t>onder de aandacht te brengen</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 name="Tekstvak 2">
            <a:extLst>
              <a:ext uri="{FF2B5EF4-FFF2-40B4-BE49-F238E27FC236}">
                <a16:creationId xmlns:a16="http://schemas.microsoft.com/office/drawing/2014/main" id="{67E8F3E7-897A-0EB2-A2AE-E1C5388586C5}"/>
              </a:ext>
            </a:extLst>
          </p:cNvPr>
          <p:cNvSpPr txBox="1">
            <a:spLocks noChangeArrowheads="1"/>
          </p:cNvSpPr>
          <p:nvPr/>
        </p:nvSpPr>
        <p:spPr bwMode="auto">
          <a:xfrm>
            <a:off x="4273846" y="692696"/>
            <a:ext cx="5132813"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800" b="1" dirty="0">
                <a:solidFill>
                  <a:srgbClr val="387038"/>
                </a:solidFill>
                <a:latin typeface="Century Gothic" panose="020B0502020202020204" pitchFamily="34" charset="0"/>
                <a:ea typeface="Calibri"/>
                <a:cs typeface="Times New Roman"/>
              </a:rPr>
              <a:t>aandacht brengen</a:t>
            </a:r>
            <a:endParaRPr lang="nl-NL" sz="3800" dirty="0">
              <a:effectLst/>
              <a:latin typeface="Century Gothic" panose="020B0502020202020204" pitchFamily="34" charset="0"/>
              <a:ea typeface="Calibri"/>
              <a:cs typeface="Times New Roman"/>
            </a:endParaRPr>
          </a:p>
        </p:txBody>
      </p:sp>
      <p:sp>
        <p:nvSpPr>
          <p:cNvPr id="3" name="Tekstvak 2">
            <a:extLst>
              <a:ext uri="{FF2B5EF4-FFF2-40B4-BE49-F238E27FC236}">
                <a16:creationId xmlns:a16="http://schemas.microsoft.com/office/drawing/2014/main" id="{B4FDC67C-CD46-677B-CC7C-81E825307CC2}"/>
              </a:ext>
            </a:extLst>
          </p:cNvPr>
          <p:cNvSpPr txBox="1">
            <a:spLocks noChangeArrowheads="1"/>
          </p:cNvSpPr>
          <p:nvPr/>
        </p:nvSpPr>
        <p:spPr bwMode="auto">
          <a:xfrm>
            <a:off x="-72008" y="39607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dirty="0">
                <a:solidFill>
                  <a:srgbClr val="387038"/>
                </a:solidFill>
                <a:latin typeface="Century Gothic" panose="020B0502020202020204" pitchFamily="34" charset="0"/>
                <a:ea typeface="Calibri"/>
                <a:cs typeface="Times New Roman"/>
              </a:rPr>
              <a:t>links laten liggen</a:t>
            </a:r>
            <a:endParaRPr lang="nl-NL" sz="6000" dirty="0">
              <a:effectLst/>
              <a:latin typeface="Century Gothic" panose="020B0502020202020204" pitchFamily="34" charset="0"/>
              <a:ea typeface="Calibri"/>
              <a:cs typeface="Times New Roman"/>
            </a:endParaRPr>
          </a:p>
        </p:txBody>
      </p:sp>
      <p:pic>
        <p:nvPicPr>
          <p:cNvPr id="5" name="Afbeelding 4" descr="Afbeelding met voedsel, bord, tafelgerei, maaltijd&#10;&#10;Automatisch gegenereerde beschrijving">
            <a:extLst>
              <a:ext uri="{FF2B5EF4-FFF2-40B4-BE49-F238E27FC236}">
                <a16:creationId xmlns:a16="http://schemas.microsoft.com/office/drawing/2014/main" id="{46DFC614-B0B2-E3BA-B26E-E2BA1864C4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576" y="2979274"/>
            <a:ext cx="3172290" cy="2115917"/>
          </a:xfrm>
          <a:prstGeom prst="rect">
            <a:avLst/>
          </a:prstGeom>
        </p:spPr>
      </p:pic>
      <p:pic>
        <p:nvPicPr>
          <p:cNvPr id="8" name="Afbeelding 7" descr="Afbeelding met persoon, Menselijk gezicht, overdekt, spiegel&#10;&#10;Automatisch gegenereerde beschrijving">
            <a:extLst>
              <a:ext uri="{FF2B5EF4-FFF2-40B4-BE49-F238E27FC236}">
                <a16:creationId xmlns:a16="http://schemas.microsoft.com/office/drawing/2014/main" id="{011A90FE-FC90-01F1-6413-31E8AE658E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056" y="3214257"/>
            <a:ext cx="3528392" cy="1862990"/>
          </a:xfrm>
          <a:prstGeom prst="rect">
            <a:avLst/>
          </a:prstGeom>
        </p:spPr>
      </p:pic>
    </p:spTree>
    <p:extLst>
      <p:ext uri="{BB962C8B-B14F-4D97-AF65-F5344CB8AC3E}">
        <p14:creationId xmlns:p14="http://schemas.microsoft.com/office/powerpoint/2010/main" val="4241124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de lastpak</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d</a:t>
            </a:r>
            <a:r>
              <a:rPr lang="nl-NL" sz="5900" b="1" dirty="0">
                <a:solidFill>
                  <a:srgbClr val="387038"/>
                </a:solidFill>
                <a:effectLst/>
                <a:latin typeface="Century Gothic" panose="020B0502020202020204" pitchFamily="34" charset="0"/>
                <a:ea typeface="Calibri"/>
                <a:cs typeface="Times New Roman"/>
              </a:rPr>
              <a:t>e lieverd</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iemand die vervelend doet</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1400" dirty="0">
                <a:effectLst/>
                <a:latin typeface="Century Gothic" panose="020B0502020202020204" pitchFamily="34" charset="0"/>
                <a:ea typeface="Calibri"/>
                <a:cs typeface="Times New Roman"/>
              </a:rPr>
              <a:t>   </a:t>
            </a:r>
            <a:endParaRPr lang="nl-NL" sz="7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Mijn nichtje vindt haar huurbaas </a:t>
            </a:r>
            <a:r>
              <a:rPr lang="nl-NL" sz="2400" i="1" u="sng" dirty="0">
                <a:solidFill>
                  <a:srgbClr val="387038"/>
                </a:solidFill>
                <a:latin typeface="Century Gothic" panose="020B0502020202020204" pitchFamily="34" charset="0"/>
                <a:ea typeface="Calibri"/>
                <a:cs typeface="Times New Roman"/>
              </a:rPr>
              <a:t>een lastpak</a:t>
            </a:r>
            <a:r>
              <a:rPr lang="nl-NL" sz="2400" i="1" dirty="0">
                <a:solidFill>
                  <a:srgbClr val="387038"/>
                </a:solidFill>
                <a:latin typeface="Century Gothic" panose="020B0502020202020204" pitchFamily="34" charset="0"/>
                <a:ea typeface="Calibri"/>
                <a:cs typeface="Times New Roman"/>
              </a:rPr>
              <a:t> met al zijn regels.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iemand die lief is</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90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latin typeface="Century Gothic" panose="020B0502020202020204" pitchFamily="34" charset="0"/>
                <a:ea typeface="Calibri"/>
                <a:cs typeface="Times New Roman"/>
              </a:rPr>
              <a:t>Mijn oma is echt </a:t>
            </a:r>
            <a:r>
              <a:rPr lang="nl-NL" sz="2400" i="1" u="sng" dirty="0">
                <a:solidFill>
                  <a:srgbClr val="387038"/>
                </a:solidFill>
                <a:latin typeface="Century Gothic" panose="020B0502020202020204" pitchFamily="34" charset="0"/>
                <a:ea typeface="Calibri"/>
                <a:cs typeface="Times New Roman"/>
              </a:rPr>
              <a:t>een lieverd</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descr="Afbeelding met persoon, kleding, muur, Menselijk gezicht&#10;&#10;Automatisch gegenereerde beschrijving">
            <a:extLst>
              <a:ext uri="{FF2B5EF4-FFF2-40B4-BE49-F238E27FC236}">
                <a16:creationId xmlns:a16="http://schemas.microsoft.com/office/drawing/2014/main" id="{89D349FB-BEF5-1505-E987-6F73BDF30D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3568" y="2708920"/>
            <a:ext cx="3313872" cy="2210353"/>
          </a:xfrm>
          <a:prstGeom prst="rect">
            <a:avLst/>
          </a:prstGeom>
        </p:spPr>
      </p:pic>
      <p:pic>
        <p:nvPicPr>
          <p:cNvPr id="4" name="Afbeelding 3" descr="Afbeelding met persoon, Menselijk gezicht, kleding, muur&#10;&#10;Automatisch gegenereerde beschrijving">
            <a:extLst>
              <a:ext uri="{FF2B5EF4-FFF2-40B4-BE49-F238E27FC236}">
                <a16:creationId xmlns:a16="http://schemas.microsoft.com/office/drawing/2014/main" id="{F364A557-0A94-3B67-CCA5-EC8F30D847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46559" y="2708920"/>
            <a:ext cx="3313873" cy="2210353"/>
          </a:xfrm>
          <a:prstGeom prst="rect">
            <a:avLst/>
          </a:prstGeom>
        </p:spPr>
      </p:pic>
    </p:spTree>
    <p:extLst>
      <p:ext uri="{BB962C8B-B14F-4D97-AF65-F5344CB8AC3E}">
        <p14:creationId xmlns:p14="http://schemas.microsoft.com/office/powerpoint/2010/main" val="4211910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0217" y="321068"/>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bevestigen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ontkennen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0"/>
              </a:spcAft>
            </a:pPr>
            <a:r>
              <a:rPr lang="nl-NL" sz="2800" dirty="0">
                <a:latin typeface="Century Gothic" panose="020B0502020202020204" pitchFamily="34" charset="0"/>
                <a:ea typeface="Calibri"/>
                <a:cs typeface="Times New Roman"/>
              </a:rPr>
              <a:t>= instemmen met, zeggen dat iets zo is als gevraagd of verondersteld wordt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800" i="1" dirty="0">
              <a:solidFill>
                <a:srgbClr val="387038"/>
              </a:solidFill>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Ze </a:t>
            </a:r>
            <a:r>
              <a:rPr lang="nl-NL" sz="2400" i="1" u="sng" dirty="0">
                <a:solidFill>
                  <a:srgbClr val="387038"/>
                </a:solidFill>
                <a:latin typeface="Century Gothic" panose="020B0502020202020204" pitchFamily="34" charset="0"/>
                <a:ea typeface="Calibri"/>
                <a:cs typeface="Times New Roman"/>
              </a:rPr>
              <a:t>bevestigde</a:t>
            </a:r>
            <a:r>
              <a:rPr lang="nl-NL" sz="2400" i="1" dirty="0">
                <a:solidFill>
                  <a:srgbClr val="387038"/>
                </a:solidFill>
                <a:latin typeface="Century Gothic" panose="020B0502020202020204" pitchFamily="34" charset="0"/>
                <a:ea typeface="Calibri"/>
                <a:cs typeface="Times New Roman"/>
              </a:rPr>
              <a:t> dat ze muizen in huis hebben.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zeggen dat het niet zo is</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latin typeface="Century Gothic" panose="020B0502020202020204" pitchFamily="34" charset="0"/>
                <a:ea typeface="Calibri"/>
                <a:cs typeface="Times New Roman"/>
              </a:rPr>
              <a:t>Hij</a:t>
            </a:r>
            <a:r>
              <a:rPr lang="nl-NL" sz="2400" i="1" dirty="0">
                <a:solidFill>
                  <a:srgbClr val="387038"/>
                </a:solidFill>
                <a:effectLst/>
                <a:latin typeface="Century Gothic" panose="020B0502020202020204" pitchFamily="34" charset="0"/>
                <a:ea typeface="Calibri"/>
                <a:cs typeface="Times New Roman"/>
              </a:rPr>
              <a:t> </a:t>
            </a:r>
            <a:r>
              <a:rPr lang="nl-NL" sz="2400" i="1" u="sng" dirty="0">
                <a:solidFill>
                  <a:srgbClr val="387038"/>
                </a:solidFill>
                <a:effectLst/>
                <a:latin typeface="Century Gothic" panose="020B0502020202020204" pitchFamily="34" charset="0"/>
                <a:ea typeface="Calibri"/>
                <a:cs typeface="Times New Roman"/>
              </a:rPr>
              <a:t>ontkent</a:t>
            </a:r>
            <a:r>
              <a:rPr lang="nl-NL" sz="2400" i="1" dirty="0">
                <a:solidFill>
                  <a:srgbClr val="387038"/>
                </a:solidFill>
                <a:effectLst/>
                <a:latin typeface="Century Gothic" panose="020B0502020202020204" pitchFamily="34" charset="0"/>
                <a:ea typeface="Calibri"/>
                <a:cs typeface="Times New Roman"/>
              </a:rPr>
              <a:t> dat hij de vaas stuk gemaakt heeft. </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6" name="Afbeelding 5" descr="Afbeelding met speelgoed, pop, vectorafbeeldingen, clipart&#10;&#10;Automatisch gegenereerde beschrijving">
            <a:extLst>
              <a:ext uri="{FF2B5EF4-FFF2-40B4-BE49-F238E27FC236}">
                <a16:creationId xmlns:a16="http://schemas.microsoft.com/office/drawing/2014/main" id="{4A75AD2E-020D-CA70-6090-E9BEE9E470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52120" y="2435954"/>
            <a:ext cx="2918049" cy="2918049"/>
          </a:xfrm>
          <a:prstGeom prst="rect">
            <a:avLst/>
          </a:prstGeom>
        </p:spPr>
      </p:pic>
      <p:sp>
        <p:nvSpPr>
          <p:cNvPr id="10" name="Tekstballon: ovaal 9">
            <a:extLst>
              <a:ext uri="{FF2B5EF4-FFF2-40B4-BE49-F238E27FC236}">
                <a16:creationId xmlns:a16="http://schemas.microsoft.com/office/drawing/2014/main" id="{0AF0F459-BF0C-6B7A-DA3C-B97BD0599801}"/>
              </a:ext>
            </a:extLst>
          </p:cNvPr>
          <p:cNvSpPr/>
          <p:nvPr/>
        </p:nvSpPr>
        <p:spPr>
          <a:xfrm>
            <a:off x="4879503" y="2486659"/>
            <a:ext cx="2520281" cy="948422"/>
          </a:xfrm>
          <a:prstGeom prst="wedgeEllipseCallout">
            <a:avLst>
              <a:gd name="adj1" fmla="val 16930"/>
              <a:gd name="adj2" fmla="val 644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Dat heb ik niet gedaan.</a:t>
            </a:r>
          </a:p>
        </p:txBody>
      </p:sp>
      <p:pic>
        <p:nvPicPr>
          <p:cNvPr id="3" name="Afbeelding 2">
            <a:extLst>
              <a:ext uri="{FF2B5EF4-FFF2-40B4-BE49-F238E27FC236}">
                <a16:creationId xmlns:a16="http://schemas.microsoft.com/office/drawing/2014/main" id="{6A1B6A8F-722A-3DA3-F801-27A32A43BE3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1600" y="3354664"/>
            <a:ext cx="2952328" cy="1968219"/>
          </a:xfrm>
          <a:prstGeom prst="rect">
            <a:avLst/>
          </a:prstGeom>
        </p:spPr>
      </p:pic>
    </p:spTree>
    <p:extLst>
      <p:ext uri="{BB962C8B-B14F-4D97-AF65-F5344CB8AC3E}">
        <p14:creationId xmlns:p14="http://schemas.microsoft.com/office/powerpoint/2010/main" val="1413979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amper</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volop</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nauwelijks</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Er is </a:t>
            </a:r>
            <a:r>
              <a:rPr lang="nl-NL" sz="2400" i="1" u="sng" dirty="0">
                <a:solidFill>
                  <a:srgbClr val="387038"/>
                </a:solidFill>
                <a:latin typeface="Century Gothic" panose="020B0502020202020204" pitchFamily="34" charset="0"/>
                <a:ea typeface="Calibri"/>
                <a:cs typeface="Times New Roman"/>
              </a:rPr>
              <a:t>amper</a:t>
            </a:r>
            <a:r>
              <a:rPr lang="nl-NL" sz="2400" i="1" dirty="0">
                <a:solidFill>
                  <a:srgbClr val="387038"/>
                </a:solidFill>
                <a:latin typeface="Century Gothic" panose="020B0502020202020204" pitchFamily="34" charset="0"/>
                <a:ea typeface="Calibri"/>
                <a:cs typeface="Times New Roman"/>
              </a:rPr>
              <a:t> plek om een boterham te smeren.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in overvloed, zoveel als je wilt</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In deze keuken is </a:t>
            </a:r>
            <a:r>
              <a:rPr lang="nl-NL" sz="2400" i="1" u="sng" dirty="0">
                <a:solidFill>
                  <a:srgbClr val="387038"/>
                </a:solidFill>
                <a:effectLst/>
                <a:latin typeface="Century Gothic" panose="020B0502020202020204" pitchFamily="34" charset="0"/>
                <a:ea typeface="Calibri"/>
                <a:cs typeface="Times New Roman"/>
              </a:rPr>
              <a:t>volop</a:t>
            </a:r>
            <a:r>
              <a:rPr lang="nl-NL" sz="2400" i="1" dirty="0">
                <a:solidFill>
                  <a:srgbClr val="387038"/>
                </a:solidFill>
                <a:effectLst/>
                <a:latin typeface="Century Gothic" panose="020B0502020202020204" pitchFamily="34" charset="0"/>
                <a:ea typeface="Calibri"/>
                <a:cs typeface="Times New Roman"/>
              </a:rPr>
              <a:t> ruimte om een boterham te smeren.</a:t>
            </a:r>
            <a:endParaRPr lang="nl-NL" sz="2400" dirty="0">
              <a:effectLst/>
              <a:latin typeface="Century Gothic" panose="020B0502020202020204" pitchFamily="34" charset="0"/>
              <a:ea typeface="Calibri"/>
              <a:cs typeface="Times New Roman"/>
            </a:endParaRPr>
          </a:p>
          <a:p>
            <a:pPr>
              <a:lnSpc>
                <a:spcPct val="90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descr="Afbeelding met overdekt, keukenapparaat, Aanrechtblad, kast&#10;&#10;Automatisch gegenereerde beschrijving">
            <a:extLst>
              <a:ext uri="{FF2B5EF4-FFF2-40B4-BE49-F238E27FC236}">
                <a16:creationId xmlns:a16="http://schemas.microsoft.com/office/drawing/2014/main" id="{19DD98D7-871E-BB9A-DA09-453710DF22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3568" y="2564904"/>
            <a:ext cx="3394061" cy="2270626"/>
          </a:xfrm>
          <a:prstGeom prst="rect">
            <a:avLst/>
          </a:prstGeom>
        </p:spPr>
      </p:pic>
      <p:pic>
        <p:nvPicPr>
          <p:cNvPr id="4" name="Afbeelding 3" descr="Afbeelding met overdekt, Kabinet, muur, Aanrechtblad&#10;&#10;Automatisch gegenereerde beschrijving">
            <a:extLst>
              <a:ext uri="{FF2B5EF4-FFF2-40B4-BE49-F238E27FC236}">
                <a16:creationId xmlns:a16="http://schemas.microsoft.com/office/drawing/2014/main" id="{9ABBD7D8-48FA-491C-6CC3-E91C7AC563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056" y="2780928"/>
            <a:ext cx="3528392" cy="2258171"/>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22 – 28 mei 2024</a:t>
            </a: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123728" y="2348880"/>
            <a:ext cx="5400599" cy="83944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620284" y="2191154"/>
            <a:ext cx="834420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profiteren </a:t>
            </a:r>
            <a:r>
              <a:rPr lang="nl-NL" sz="6000" b="1" dirty="0">
                <a:effectLst/>
                <a:latin typeface="Century Gothic" panose="020B0502020202020204" pitchFamily="34" charset="0"/>
                <a:ea typeface="Calibri"/>
                <a:cs typeface="Times New Roman"/>
              </a:rPr>
              <a:t>van</a:t>
            </a:r>
            <a:endParaRPr lang="nl-NL" sz="6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716016" y="1432346"/>
            <a:ext cx="1130002" cy="916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190241"/>
            <a:ext cx="210039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968303" y="4149080"/>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gunstig</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3" y="825813"/>
            <a:ext cx="308338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166214" y="790118"/>
            <a:ext cx="3083381" cy="44027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voordeel</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542293" y="3933845"/>
            <a:ext cx="338597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523671" y="3886785"/>
            <a:ext cx="340459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geluk hebben</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a:stretch>
            <a:fillRect/>
          </a:stretch>
        </p:blipFill>
        <p:spPr>
          <a:xfrm>
            <a:off x="7380312" y="6220072"/>
            <a:ext cx="1584176" cy="593304"/>
          </a:xfrm>
          <a:prstGeom prst="rect">
            <a:avLst/>
          </a:prstGeom>
        </p:spPr>
      </p:pic>
      <p:sp>
        <p:nvSpPr>
          <p:cNvPr id="17" name="Text Box 14"/>
          <p:cNvSpPr txBox="1"/>
          <p:nvPr/>
        </p:nvSpPr>
        <p:spPr>
          <a:xfrm>
            <a:off x="2645846" y="3181211"/>
            <a:ext cx="4392488"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722156" y="3185240"/>
            <a:ext cx="4725861" cy="42832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voordeel hebben van</a:t>
            </a:r>
            <a:endParaRPr lang="nl-NL" sz="1100" dirty="0">
              <a:effectLst/>
              <a:latin typeface="Century Gothic" panose="020B0502020202020204" pitchFamily="34" charset="0"/>
              <a:ea typeface="Calibri"/>
              <a:cs typeface="Times New Roman"/>
            </a:endParaRPr>
          </a:p>
        </p:txBody>
      </p:sp>
      <p:pic>
        <p:nvPicPr>
          <p:cNvPr id="6" name="Afbeelding 5">
            <a:extLst>
              <a:ext uri="{FF2B5EF4-FFF2-40B4-BE49-F238E27FC236}">
                <a16:creationId xmlns:a16="http://schemas.microsoft.com/office/drawing/2014/main" id="{27F7EA6B-434E-6CAC-1D80-D4448EB471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8017" y="759483"/>
            <a:ext cx="1264960" cy="1257276"/>
          </a:xfrm>
          <a:prstGeom prst="rect">
            <a:avLst/>
          </a:prstGeom>
        </p:spPr>
      </p:pic>
      <p:pic>
        <p:nvPicPr>
          <p:cNvPr id="20" name="Afbeelding 19" descr="Afbeelding met persoon, kleding, muur, Menselijk gezicht&#10;&#10;Automatisch gegenereerde beschrijving">
            <a:extLst>
              <a:ext uri="{FF2B5EF4-FFF2-40B4-BE49-F238E27FC236}">
                <a16:creationId xmlns:a16="http://schemas.microsoft.com/office/drawing/2014/main" id="{22E3EA13-1136-CDBD-B842-CA79FA6CA64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73696" y="4591095"/>
            <a:ext cx="2274168" cy="1301545"/>
          </a:xfrm>
          <a:prstGeom prst="rect">
            <a:avLst/>
          </a:prstGeom>
        </p:spPr>
      </p:pic>
      <p:pic>
        <p:nvPicPr>
          <p:cNvPr id="22" name="Afbeelding 21" descr="Afbeelding met vinger, symbool, hand&#10;&#10;Automatisch gegenereerde beschrijving">
            <a:extLst>
              <a:ext uri="{FF2B5EF4-FFF2-40B4-BE49-F238E27FC236}">
                <a16:creationId xmlns:a16="http://schemas.microsoft.com/office/drawing/2014/main" id="{9D17B849-FD26-7D73-106C-6778E65E83E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36023" y="4862617"/>
            <a:ext cx="1744474" cy="1071943"/>
          </a:xfrm>
          <a:prstGeom prst="rect">
            <a:avLst/>
          </a:prstGeom>
        </p:spPr>
      </p:pic>
      <p:pic>
        <p:nvPicPr>
          <p:cNvPr id="2" name="Afbeelding 1" descr="Afbeelding met knaagdier, rat, Muroidea, Muisachtigen&#10;&#10;Automatisch gegenereerde beschrijving">
            <a:extLst>
              <a:ext uri="{FF2B5EF4-FFF2-40B4-BE49-F238E27FC236}">
                <a16:creationId xmlns:a16="http://schemas.microsoft.com/office/drawing/2014/main" id="{DA06DCAF-CC63-61DD-108E-146E2B7C840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0989" y="425786"/>
            <a:ext cx="2746875" cy="1832166"/>
          </a:xfrm>
          <a:prstGeom prst="rect">
            <a:avLst/>
          </a:prstGeom>
        </p:spPr>
      </p:pic>
    </p:spTree>
    <p:extLst>
      <p:ext uri="{BB962C8B-B14F-4D97-AF65-F5344CB8AC3E}">
        <p14:creationId xmlns:p14="http://schemas.microsoft.com/office/powerpoint/2010/main" val="215976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987824" y="2348880"/>
            <a:ext cx="3672408" cy="83944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651927" y="2237795"/>
            <a:ext cx="834420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beheren</a:t>
            </a:r>
            <a:endParaRPr lang="nl-NL" sz="6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716016" y="1432346"/>
            <a:ext cx="1130002" cy="916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470622" cy="11805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3608616" y="4416720"/>
            <a:ext cx="3754536"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3533385" y="4393561"/>
            <a:ext cx="3904998" cy="51698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studentenflat</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3" y="825813"/>
            <a:ext cx="361073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147674" y="792250"/>
            <a:ext cx="3862170" cy="44027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eigenaar</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344513" y="3941454"/>
            <a:ext cx="306632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25891" y="3894394"/>
            <a:ext cx="308494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opzichter</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a:stretch>
            <a:fillRect/>
          </a:stretch>
        </p:blipFill>
        <p:spPr>
          <a:xfrm>
            <a:off x="7380312" y="6220072"/>
            <a:ext cx="1584176" cy="593304"/>
          </a:xfrm>
          <a:prstGeom prst="rect">
            <a:avLst/>
          </a:prstGeom>
        </p:spPr>
      </p:pic>
      <p:sp>
        <p:nvSpPr>
          <p:cNvPr id="17" name="Text Box 14"/>
          <p:cNvSpPr txBox="1"/>
          <p:nvPr/>
        </p:nvSpPr>
        <p:spPr>
          <a:xfrm>
            <a:off x="194296" y="3181211"/>
            <a:ext cx="8770192"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179512" y="3172109"/>
            <a:ext cx="9554700" cy="51698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750" dirty="0">
                <a:effectLst/>
                <a:latin typeface="Century Gothic" panose="020B0502020202020204" pitchFamily="34" charset="0"/>
                <a:ea typeface="Calibri"/>
                <a:cs typeface="Times New Roman"/>
              </a:rPr>
              <a:t>= </a:t>
            </a:r>
            <a:r>
              <a:rPr lang="nl-NL" sz="2750" dirty="0">
                <a:latin typeface="Century Gothic" panose="020B0502020202020204" pitchFamily="34" charset="0"/>
                <a:ea typeface="Calibri"/>
                <a:cs typeface="Times New Roman"/>
              </a:rPr>
              <a:t>verantwoordelijk zijn voor of de zorg hebben voor</a:t>
            </a:r>
            <a:endParaRPr lang="nl-NL" sz="2750" dirty="0">
              <a:effectLst/>
              <a:latin typeface="Century Gothic" panose="020B0502020202020204" pitchFamily="34" charset="0"/>
              <a:ea typeface="Calibri"/>
              <a:cs typeface="Times New Roman"/>
            </a:endParaRPr>
          </a:p>
        </p:txBody>
      </p:sp>
      <p:pic>
        <p:nvPicPr>
          <p:cNvPr id="2" name="Afbeelding 1" descr="Afbeelding met persoon, Menselijk gezicht, glimlach, kleding&#10;&#10;Automatisch gegenereerde beschrijving">
            <a:extLst>
              <a:ext uri="{FF2B5EF4-FFF2-40B4-BE49-F238E27FC236}">
                <a16:creationId xmlns:a16="http://schemas.microsoft.com/office/drawing/2014/main" id="{3A203A56-52BF-9D17-AEBC-BAB4F70557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1642" y="379460"/>
            <a:ext cx="2854162" cy="1903726"/>
          </a:xfrm>
          <a:prstGeom prst="rect">
            <a:avLst/>
          </a:prstGeom>
        </p:spPr>
      </p:pic>
      <p:pic>
        <p:nvPicPr>
          <p:cNvPr id="3" name="Afbeelding 2" descr="Afbeelding met persoon, kleding, muur, Menselijk gezicht&#10;&#10;Automatisch gegenereerde beschrijving">
            <a:extLst>
              <a:ext uri="{FF2B5EF4-FFF2-40B4-BE49-F238E27FC236}">
                <a16:creationId xmlns:a16="http://schemas.microsoft.com/office/drawing/2014/main" id="{BF58A1E5-B770-6F20-42A1-30D347A2F8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3239" y="4610233"/>
            <a:ext cx="2448273" cy="1632998"/>
          </a:xfrm>
          <a:prstGeom prst="rect">
            <a:avLst/>
          </a:prstGeom>
        </p:spPr>
      </p:pic>
      <p:pic>
        <p:nvPicPr>
          <p:cNvPr id="6" name="Afbeelding 5" descr="Afbeelding met gebouw, buitenshuis, hemel, toren&#10;&#10;Automatisch gegenereerde beschrijving">
            <a:extLst>
              <a:ext uri="{FF2B5EF4-FFF2-40B4-BE49-F238E27FC236}">
                <a16:creationId xmlns:a16="http://schemas.microsoft.com/office/drawing/2014/main" id="{F285100F-7738-2AF6-D0F2-AF46BC2FDFE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39873" y="3763582"/>
            <a:ext cx="1403512" cy="2101065"/>
          </a:xfrm>
          <a:prstGeom prst="rect">
            <a:avLst/>
          </a:prstGeom>
        </p:spPr>
      </p:pic>
    </p:spTree>
    <p:extLst>
      <p:ext uri="{BB962C8B-B14F-4D97-AF65-F5344CB8AC3E}">
        <p14:creationId xmlns:p14="http://schemas.microsoft.com/office/powerpoint/2010/main" val="256607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475657" y="2348880"/>
            <a:ext cx="5760640" cy="83944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899591" y="2327828"/>
            <a:ext cx="6480720"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 de biodiversiteit</a:t>
            </a:r>
            <a:endParaRPr lang="nl-NL" sz="54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716016" y="1217435"/>
            <a:ext cx="1079297" cy="11314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394934" y="4057824"/>
            <a:ext cx="297722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286951" y="4037360"/>
            <a:ext cx="3188286" cy="52321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a:t>
            </a:r>
            <a:r>
              <a:rPr lang="nl-NL" sz="3600" dirty="0">
                <a:latin typeface="Century Gothic" panose="020B0502020202020204" pitchFamily="34" charset="0"/>
                <a:ea typeface="Calibri"/>
                <a:cs typeface="Times New Roman"/>
              </a:rPr>
              <a:t>klimaat</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139951" y="599821"/>
            <a:ext cx="240354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413359" y="579357"/>
            <a:ext cx="3862170" cy="44027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dieren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542293" y="3933845"/>
            <a:ext cx="338597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523671" y="3886785"/>
            <a:ext cx="340459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planten</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a:stretch>
            <a:fillRect/>
          </a:stretch>
        </p:blipFill>
        <p:spPr>
          <a:xfrm>
            <a:off x="7380312" y="6220072"/>
            <a:ext cx="1584176" cy="593304"/>
          </a:xfrm>
          <a:prstGeom prst="rect">
            <a:avLst/>
          </a:prstGeom>
        </p:spPr>
      </p:pic>
      <p:sp>
        <p:nvSpPr>
          <p:cNvPr id="17" name="Text Box 14"/>
          <p:cNvSpPr txBox="1"/>
          <p:nvPr/>
        </p:nvSpPr>
        <p:spPr>
          <a:xfrm>
            <a:off x="899592" y="3181211"/>
            <a:ext cx="6912768"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1043608" y="3170508"/>
            <a:ext cx="6857622" cy="51698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750" dirty="0">
                <a:effectLst/>
                <a:latin typeface="Century Gothic" panose="020B0502020202020204" pitchFamily="34" charset="0"/>
                <a:ea typeface="Calibri"/>
                <a:cs typeface="Times New Roman"/>
              </a:rPr>
              <a:t>= </a:t>
            </a:r>
            <a:r>
              <a:rPr lang="nl-NL" sz="2750" dirty="0">
                <a:latin typeface="Century Gothic" panose="020B0502020202020204" pitchFamily="34" charset="0"/>
                <a:ea typeface="Calibri"/>
                <a:cs typeface="Times New Roman"/>
              </a:rPr>
              <a:t>de afwisseling van dieren en planten</a:t>
            </a:r>
            <a:endParaRPr lang="nl-NL" sz="2750" dirty="0">
              <a:effectLst/>
              <a:latin typeface="Century Gothic" panose="020B0502020202020204" pitchFamily="34" charset="0"/>
              <a:ea typeface="Calibri"/>
              <a:cs typeface="Times New Roman"/>
            </a:endParaRPr>
          </a:p>
        </p:txBody>
      </p:sp>
      <p:pic>
        <p:nvPicPr>
          <p:cNvPr id="2" name="Afbeelding 1" descr="Afbeelding met tekening, Kinderkunst, verven, illustratie&#10;&#10;Automatisch gegenereerde beschrijving">
            <a:extLst>
              <a:ext uri="{FF2B5EF4-FFF2-40B4-BE49-F238E27FC236}">
                <a16:creationId xmlns:a16="http://schemas.microsoft.com/office/drawing/2014/main" id="{A8084CD5-070B-B1AD-B10A-21BA25122C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0384" y="340563"/>
            <a:ext cx="3610737" cy="1969493"/>
          </a:xfrm>
          <a:prstGeom prst="rect">
            <a:avLst/>
          </a:prstGeom>
        </p:spPr>
      </p:pic>
      <p:pic>
        <p:nvPicPr>
          <p:cNvPr id="6" name="Afbeelding 5" descr="Afbeelding met groente, kruid, plant, tekening&#10;&#10;Automatisch gegenereerde beschrijving">
            <a:extLst>
              <a:ext uri="{FF2B5EF4-FFF2-40B4-BE49-F238E27FC236}">
                <a16:creationId xmlns:a16="http://schemas.microsoft.com/office/drawing/2014/main" id="{A8DA28A5-5168-06EF-CC8B-0AEA26E0A1B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9681" y="4616174"/>
            <a:ext cx="2418184" cy="1335360"/>
          </a:xfrm>
          <a:prstGeom prst="rect">
            <a:avLst/>
          </a:prstGeom>
        </p:spPr>
      </p:pic>
      <p:pic>
        <p:nvPicPr>
          <p:cNvPr id="20" name="Afbeelding 19" descr="Afbeelding met schets, tekening, illustratie, inkt&#10;&#10;Automatisch gegenereerde beschrijving">
            <a:extLst>
              <a:ext uri="{FF2B5EF4-FFF2-40B4-BE49-F238E27FC236}">
                <a16:creationId xmlns:a16="http://schemas.microsoft.com/office/drawing/2014/main" id="{04F1F5D9-FB19-5B99-928C-294AFBE7F0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76338" y="596227"/>
            <a:ext cx="2306535" cy="1672238"/>
          </a:xfrm>
          <a:prstGeom prst="rect">
            <a:avLst/>
          </a:prstGeom>
        </p:spPr>
      </p:pic>
      <p:pic>
        <p:nvPicPr>
          <p:cNvPr id="25" name="Afbeelding 24" descr="Afbeelding met buitenshuis, wolk, hemel, gras&#10;&#10;Automatisch gegenereerde beschrijving">
            <a:extLst>
              <a:ext uri="{FF2B5EF4-FFF2-40B4-BE49-F238E27FC236}">
                <a16:creationId xmlns:a16="http://schemas.microsoft.com/office/drawing/2014/main" id="{7B88C487-B6CD-8202-91C6-71068D7DFF4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12776" y="4755952"/>
            <a:ext cx="2286323" cy="1522691"/>
          </a:xfrm>
          <a:prstGeom prst="rect">
            <a:avLst/>
          </a:prstGeom>
        </p:spPr>
      </p:pic>
    </p:spTree>
    <p:extLst>
      <p:ext uri="{BB962C8B-B14F-4D97-AF65-F5344CB8AC3E}">
        <p14:creationId xmlns:p14="http://schemas.microsoft.com/office/powerpoint/2010/main" val="1807778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740307"/>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van dien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die erbij horen</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Als je muizen in huis hebt, moet je ook rekening houden met alle gevolgen </a:t>
            </a:r>
            <a:r>
              <a:rPr lang="nl-NL" sz="2800" i="1" u="sng" dirty="0">
                <a:solidFill>
                  <a:srgbClr val="387038"/>
                </a:solidFill>
                <a:latin typeface="Century Gothic" panose="020B0502020202020204" pitchFamily="34" charset="0"/>
                <a:cs typeface="Times New Roman"/>
              </a:rPr>
              <a:t>van dien</a:t>
            </a:r>
            <a:r>
              <a:rPr lang="nl-NL" sz="2800" i="1" dirty="0">
                <a:solidFill>
                  <a:srgbClr val="387038"/>
                </a:solidFill>
                <a:latin typeface="Century Gothic" panose="020B0502020202020204" pitchFamily="34" charset="0"/>
                <a:cs typeface="Times New Roman"/>
              </a:rPr>
              <a:t>. </a:t>
            </a:r>
            <a:endParaRPr lang="nl-NL" sz="2800" i="1" dirty="0">
              <a:solidFill>
                <a:srgbClr val="00B050"/>
              </a:solidFill>
              <a:latin typeface="Century Gothic" panose="020B0502020202020204" pitchFamily="34" charset="0"/>
            </a:endParaRPr>
          </a:p>
        </p:txBody>
      </p:sp>
      <p:pic>
        <p:nvPicPr>
          <p:cNvPr id="2" name="Afbeelding 1" descr="Afbeelding met tekenfilm, clipart, illustratie&#10;&#10;Automatisch gegenereerde beschrijving">
            <a:extLst>
              <a:ext uri="{FF2B5EF4-FFF2-40B4-BE49-F238E27FC236}">
                <a16:creationId xmlns:a16="http://schemas.microsoft.com/office/drawing/2014/main" id="{4385348D-AF62-06CF-1AE0-7993E2DB16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83768" y="1772816"/>
            <a:ext cx="3780420" cy="3728633"/>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links laten liggen</a:t>
            </a:r>
          </a:p>
        </p:txBody>
      </p:sp>
      <p:pic>
        <p:nvPicPr>
          <p:cNvPr id="5" name="Afbeelding 4" descr="Afbeelding met voedsel, bord, tafelgerei, maaltijd&#10;&#10;Automatisch gegenereerde beschrijving">
            <a:extLst>
              <a:ext uri="{FF2B5EF4-FFF2-40B4-BE49-F238E27FC236}">
                <a16:creationId xmlns:a16="http://schemas.microsoft.com/office/drawing/2014/main" id="{850D5656-0BBA-EBA8-6399-27ED619EE6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6563" y="1628800"/>
            <a:ext cx="7250874" cy="4836332"/>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dirty="0">
                <a:latin typeface="Century Gothic" panose="020B0502020202020204" pitchFamily="34" charset="0"/>
              </a:rPr>
              <a:t>geen boodschap hebben aan</a:t>
            </a:r>
          </a:p>
        </p:txBody>
      </p:sp>
      <p:pic>
        <p:nvPicPr>
          <p:cNvPr id="3" name="Afbeelding 2" descr="Afbeelding met persoon, kleding, Menselijk gezicht, overdekt&#10;&#10;Automatisch gegenereerde beschrijving">
            <a:extLst>
              <a:ext uri="{FF2B5EF4-FFF2-40B4-BE49-F238E27FC236}">
                <a16:creationId xmlns:a16="http://schemas.microsoft.com/office/drawing/2014/main" id="{6B638EEA-A2E5-D210-8CC7-B26C5D350E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0332" y="2501741"/>
            <a:ext cx="6063336" cy="4044244"/>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biodiversiteit</a:t>
            </a:r>
          </a:p>
        </p:txBody>
      </p:sp>
      <p:pic>
        <p:nvPicPr>
          <p:cNvPr id="4" name="Afbeelding 3" descr="Afbeelding met tekening, Kinderkunst, verven, illustratie&#10;&#10;Automatisch gegenereerde beschrijving">
            <a:extLst>
              <a:ext uri="{FF2B5EF4-FFF2-40B4-BE49-F238E27FC236}">
                <a16:creationId xmlns:a16="http://schemas.microsoft.com/office/drawing/2014/main" id="{FF182D46-2FF0-EAE5-2709-AB14AADD61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27" y="1628800"/>
            <a:ext cx="9144000" cy="4987636"/>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amper</a:t>
            </a:r>
          </a:p>
        </p:txBody>
      </p:sp>
      <p:pic>
        <p:nvPicPr>
          <p:cNvPr id="5" name="Afbeelding 4" descr="Afbeelding met overdekt, keukenapparaat, Aanrechtblad, kast&#10;&#10;Automatisch gegenereerde beschrijving">
            <a:extLst>
              <a:ext uri="{FF2B5EF4-FFF2-40B4-BE49-F238E27FC236}">
                <a16:creationId xmlns:a16="http://schemas.microsoft.com/office/drawing/2014/main" id="{29D8932D-21C1-72C3-5007-97E8BB359F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1580" y="1484784"/>
            <a:ext cx="7560840" cy="5058202"/>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profiteren van</a:t>
            </a:r>
          </a:p>
        </p:txBody>
      </p:sp>
      <p:pic>
        <p:nvPicPr>
          <p:cNvPr id="4" name="Afbeelding 3" descr="Afbeelding met knaagdier, rat, Muroidea, Muisachtigen&#10;&#10;Automatisch gegenereerde beschrijving">
            <a:extLst>
              <a:ext uri="{FF2B5EF4-FFF2-40B4-BE49-F238E27FC236}">
                <a16:creationId xmlns:a16="http://schemas.microsoft.com/office/drawing/2014/main" id="{72244235-86EF-DD5F-C6A3-9B828F24A9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1484784"/>
            <a:ext cx="7459674" cy="4975602"/>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verorberen</a:t>
            </a:r>
          </a:p>
        </p:txBody>
      </p:sp>
      <p:pic>
        <p:nvPicPr>
          <p:cNvPr id="4" name="Afbeelding 3" descr="Afbeelding met knaagdier, rat, Muroidea, Muisachtigen&#10;&#10;Automatisch gegenereerde beschrijving">
            <a:extLst>
              <a:ext uri="{FF2B5EF4-FFF2-40B4-BE49-F238E27FC236}">
                <a16:creationId xmlns:a16="http://schemas.microsoft.com/office/drawing/2014/main" id="{49F6D2FE-1B79-019E-8334-724CBB9688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5716" y="1412776"/>
            <a:ext cx="5112568" cy="5112568"/>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bevestigen</a:t>
            </a:r>
          </a:p>
        </p:txBody>
      </p:sp>
      <p:pic>
        <p:nvPicPr>
          <p:cNvPr id="4" name="Afbeelding 3" descr="Afbeelding met persoon, kleding, Menselijk gezicht, muur&#10;&#10;Automatisch gegenereerde beschrijving">
            <a:extLst>
              <a:ext uri="{FF2B5EF4-FFF2-40B4-BE49-F238E27FC236}">
                <a16:creationId xmlns:a16="http://schemas.microsoft.com/office/drawing/2014/main" id="{39621176-59F0-FE0C-2C0D-501EE3F97A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7604" y="1484784"/>
            <a:ext cx="7128792" cy="5075699"/>
          </a:xfrm>
          <a:prstGeom prst="rect">
            <a:avLst/>
          </a:prstGeom>
        </p:spPr>
      </p:pic>
      <p:sp>
        <p:nvSpPr>
          <p:cNvPr id="5" name="Tekstballon: rechthoek met afgeronde hoeken 4">
            <a:extLst>
              <a:ext uri="{FF2B5EF4-FFF2-40B4-BE49-F238E27FC236}">
                <a16:creationId xmlns:a16="http://schemas.microsoft.com/office/drawing/2014/main" id="{39EA1A7D-5359-C24B-8B57-8ACC3B8ABE57}"/>
              </a:ext>
            </a:extLst>
          </p:cNvPr>
          <p:cNvSpPr/>
          <p:nvPr/>
        </p:nvSpPr>
        <p:spPr>
          <a:xfrm>
            <a:off x="5796136" y="1447611"/>
            <a:ext cx="2880320" cy="1626793"/>
          </a:xfrm>
          <a:prstGeom prst="wedgeRoundRectCallout">
            <a:avLst>
              <a:gd name="adj1" fmla="val -63440"/>
              <a:gd name="adj2" fmla="val 30698"/>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nl-NL" sz="2800" dirty="0"/>
              <a:t>Ja, we hebben wel muizen </a:t>
            </a:r>
          </a:p>
        </p:txBody>
      </p:sp>
    </p:spTree>
    <p:extLst>
      <p:ext uri="{BB962C8B-B14F-4D97-AF65-F5344CB8AC3E}">
        <p14:creationId xmlns:p14="http://schemas.microsoft.com/office/powerpoint/2010/main" val="377943473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2388</TotalTime>
  <Words>979</Words>
  <Application>Microsoft Office PowerPoint</Application>
  <PresentationFormat>Diavoorstelling (4:3)</PresentationFormat>
  <Paragraphs>257</Paragraphs>
  <Slides>23</Slides>
  <Notes>12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23</vt:i4>
      </vt:variant>
    </vt:vector>
  </HeadingPairs>
  <TitlesOfParts>
    <vt:vector size="27"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511</cp:revision>
  <dcterms:created xsi:type="dcterms:W3CDTF">2021-06-08T06:13:59Z</dcterms:created>
  <dcterms:modified xsi:type="dcterms:W3CDTF">2024-05-28T08:44:24Z</dcterms:modified>
</cp:coreProperties>
</file>