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437" r:id="rId2"/>
    <p:sldId id="548" r:id="rId3"/>
    <p:sldId id="1460" r:id="rId4"/>
    <p:sldId id="1476" r:id="rId5"/>
    <p:sldId id="1501" r:id="rId6"/>
    <p:sldId id="1475" r:id="rId7"/>
    <p:sldId id="1482" r:id="rId8"/>
    <p:sldId id="1480" r:id="rId9"/>
    <p:sldId id="1478" r:id="rId10"/>
    <p:sldId id="1479" r:id="rId11"/>
    <p:sldId id="1483" r:id="rId12"/>
    <p:sldId id="1477" r:id="rId13"/>
    <p:sldId id="934" r:id="rId14"/>
    <p:sldId id="1502" r:id="rId15"/>
    <p:sldId id="1487" r:id="rId16"/>
    <p:sldId id="1493" r:id="rId17"/>
    <p:sldId id="1489" r:id="rId18"/>
    <p:sldId id="1506" r:id="rId19"/>
    <p:sldId id="1500" r:id="rId20"/>
    <p:sldId id="1488" r:id="rId21"/>
    <p:sldId id="1505" r:id="rId22"/>
    <p:sldId id="1503" r:id="rId23"/>
    <p:sldId id="1504"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6"/>
            <p14:sldId id="1501"/>
            <p14:sldId id="1475"/>
            <p14:sldId id="1482"/>
            <p14:sldId id="1480"/>
            <p14:sldId id="1478"/>
            <p14:sldId id="1479"/>
            <p14:sldId id="1483"/>
            <p14:sldId id="1477"/>
            <p14:sldId id="934"/>
            <p14:sldId id="1502"/>
            <p14:sldId id="1487"/>
            <p14:sldId id="1493"/>
            <p14:sldId id="1489"/>
            <p14:sldId id="1506"/>
            <p14:sldId id="1500"/>
            <p14:sldId id="1488"/>
            <p14:sldId id="1505"/>
            <p14:sldId id="1503"/>
            <p14:sldId id="150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82286" autoAdjust="0"/>
  </p:normalViewPr>
  <p:slideViewPr>
    <p:cSldViewPr>
      <p:cViewPr varScale="1">
        <p:scale>
          <a:sx n="70" d="100"/>
          <a:sy n="70" d="100"/>
        </p:scale>
        <p:origin x="1488"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21-5-2024</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21-5-2024</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r>
              <a:rPr lang="nl-NL" sz="1200" b="1" kern="1200" dirty="0">
                <a:solidFill>
                  <a:schemeClr val="tx1"/>
                </a:solidFill>
                <a:effectLst/>
                <a:latin typeface="+mn-lt"/>
                <a:ea typeface="+mn-ea"/>
                <a:cs typeface="+mn-cs"/>
              </a:rPr>
              <a:t>via </a:t>
            </a:r>
            <a:r>
              <a:rPr lang="nl-NL" sz="1200" b="1" kern="1200" dirty="0" err="1">
                <a:solidFill>
                  <a:schemeClr val="tx1"/>
                </a:solidFill>
                <a:effectLst/>
                <a:latin typeface="+mn-lt"/>
                <a:ea typeface="+mn-ea"/>
                <a:cs typeface="+mn-cs"/>
              </a:rPr>
              <a:t>via</a:t>
            </a:r>
            <a:r>
              <a:rPr lang="nl-NL" sz="1200" b="1"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langs een omweg</a:t>
            </a:r>
          </a:p>
          <a:p>
            <a:pPr fontAlgn="t"/>
            <a:r>
              <a:rPr lang="nl-NL" sz="1200" b="1" kern="1200" dirty="0">
                <a:solidFill>
                  <a:schemeClr val="tx1"/>
                </a:solidFill>
                <a:effectLst/>
                <a:latin typeface="+mn-lt"/>
                <a:ea typeface="+mn-ea"/>
                <a:cs typeface="+mn-cs"/>
              </a:rPr>
              <a:t>ondernemen: </a:t>
            </a:r>
            <a:r>
              <a:rPr lang="nl-NL" sz="1200" kern="1200" dirty="0">
                <a:solidFill>
                  <a:schemeClr val="tx1"/>
                </a:solidFill>
                <a:effectLst/>
                <a:latin typeface="+mn-lt"/>
                <a:ea typeface="+mn-ea"/>
                <a:cs typeface="+mn-cs"/>
              </a:rPr>
              <a:t>een bedrijf hebben of leiden</a:t>
            </a:r>
          </a:p>
          <a:p>
            <a:pPr fontAlgn="t"/>
            <a:r>
              <a:rPr lang="nl-NL" sz="1200" b="1" kern="1200" dirty="0">
                <a:solidFill>
                  <a:schemeClr val="tx1"/>
                </a:solidFill>
                <a:effectLst/>
                <a:latin typeface="+mn-lt"/>
                <a:ea typeface="+mn-ea"/>
                <a:cs typeface="+mn-cs"/>
              </a:rPr>
              <a:t>veruit: </a:t>
            </a:r>
            <a:r>
              <a:rPr lang="nl-NL" sz="1200" kern="1200" dirty="0">
                <a:solidFill>
                  <a:schemeClr val="tx1"/>
                </a:solidFill>
                <a:effectLst/>
                <a:latin typeface="+mn-lt"/>
                <a:ea typeface="+mn-ea"/>
                <a:cs typeface="+mn-cs"/>
              </a:rPr>
              <a:t>verreweg, met groot verschil</a:t>
            </a:r>
          </a:p>
          <a:p>
            <a:pPr fontAlgn="t"/>
            <a:r>
              <a:rPr lang="nl-NL" sz="1200" b="1" kern="1200" dirty="0">
                <a:solidFill>
                  <a:schemeClr val="tx1"/>
                </a:solidFill>
                <a:effectLst/>
                <a:latin typeface="+mn-lt"/>
                <a:ea typeface="+mn-ea"/>
                <a:cs typeface="+mn-cs"/>
              </a:rPr>
              <a:t>de toename: </a:t>
            </a:r>
            <a:r>
              <a:rPr lang="nl-NL" sz="1200" kern="1200" dirty="0">
                <a:solidFill>
                  <a:schemeClr val="tx1"/>
                </a:solidFill>
                <a:effectLst/>
                <a:latin typeface="+mn-lt"/>
                <a:ea typeface="+mn-ea"/>
                <a:cs typeface="+mn-cs"/>
              </a:rPr>
              <a:t>de stijging, de groei</a:t>
            </a:r>
          </a:p>
          <a:p>
            <a:pPr fontAlgn="t"/>
            <a:r>
              <a:rPr lang="nl-NL" sz="1200" b="1" kern="1200" dirty="0">
                <a:solidFill>
                  <a:schemeClr val="tx1"/>
                </a:solidFill>
                <a:effectLst/>
                <a:latin typeface="+mn-lt"/>
                <a:ea typeface="+mn-ea"/>
                <a:cs typeface="+mn-cs"/>
              </a:rPr>
              <a:t>de vaardigheid: </a:t>
            </a:r>
            <a:r>
              <a:rPr lang="nl-NL" sz="1200" kern="1200" dirty="0">
                <a:solidFill>
                  <a:schemeClr val="tx1"/>
                </a:solidFill>
                <a:effectLst/>
                <a:latin typeface="+mn-lt"/>
                <a:ea typeface="+mn-ea"/>
                <a:cs typeface="+mn-cs"/>
              </a:rPr>
              <a:t>iets wat je kunt</a:t>
            </a:r>
          </a:p>
          <a:p>
            <a:pPr fontAlgn="t"/>
            <a:r>
              <a:rPr lang="nl-NL" sz="1200" b="1" kern="1200" dirty="0">
                <a:solidFill>
                  <a:schemeClr val="tx1"/>
                </a:solidFill>
                <a:effectLst/>
                <a:latin typeface="+mn-lt"/>
                <a:ea typeface="+mn-ea"/>
                <a:cs typeface="+mn-cs"/>
              </a:rPr>
              <a:t>beïnvloeden: </a:t>
            </a:r>
            <a:r>
              <a:rPr lang="nl-NL" sz="1200" kern="1200" dirty="0">
                <a:solidFill>
                  <a:schemeClr val="tx1"/>
                </a:solidFill>
                <a:effectLst/>
                <a:latin typeface="+mn-lt"/>
                <a:ea typeface="+mn-ea"/>
                <a:cs typeface="+mn-cs"/>
              </a:rPr>
              <a:t>effect hebben op iemand of iets</a:t>
            </a:r>
          </a:p>
          <a:p>
            <a:pPr fontAlgn="t"/>
            <a:r>
              <a:rPr lang="nl-NL" sz="1200" b="1" kern="1200" dirty="0">
                <a:solidFill>
                  <a:schemeClr val="tx1"/>
                </a:solidFill>
                <a:effectLst/>
                <a:latin typeface="+mn-lt"/>
                <a:ea typeface="+mn-ea"/>
                <a:cs typeface="+mn-cs"/>
              </a:rPr>
              <a:t>mondig: </a:t>
            </a:r>
            <a:r>
              <a:rPr lang="nl-NL" sz="1200" kern="1200" dirty="0">
                <a:solidFill>
                  <a:schemeClr val="tx1"/>
                </a:solidFill>
                <a:effectLst/>
                <a:latin typeface="+mn-lt"/>
                <a:ea typeface="+mn-ea"/>
                <a:cs typeface="+mn-cs"/>
              </a:rPr>
              <a:t>in staat voor zichzelf op te komen, voor zichzelf opkomend</a:t>
            </a:r>
          </a:p>
          <a:p>
            <a:pPr fontAlgn="t"/>
            <a:r>
              <a:rPr lang="nl-NL" sz="1200" b="1" kern="1200" dirty="0">
                <a:solidFill>
                  <a:schemeClr val="tx1"/>
                </a:solidFill>
                <a:effectLst/>
                <a:latin typeface="+mn-lt"/>
                <a:ea typeface="+mn-ea"/>
                <a:cs typeface="+mn-cs"/>
              </a:rPr>
              <a:t>ongeacht: </a:t>
            </a:r>
            <a:r>
              <a:rPr lang="nl-NL" sz="1200" kern="1200" dirty="0">
                <a:solidFill>
                  <a:schemeClr val="tx1"/>
                </a:solidFill>
                <a:effectLst/>
                <a:latin typeface="+mn-lt"/>
                <a:ea typeface="+mn-ea"/>
                <a:cs typeface="+mn-cs"/>
              </a:rPr>
              <a:t>zonder te letten op, zonder rekening te houden met</a:t>
            </a:r>
          </a:p>
          <a:p>
            <a:pPr fontAlgn="t"/>
            <a:r>
              <a:rPr lang="nl-NL" sz="1200" b="1" kern="1200" dirty="0">
                <a:solidFill>
                  <a:schemeClr val="tx1"/>
                </a:solidFill>
                <a:effectLst/>
                <a:latin typeface="+mn-lt"/>
                <a:ea typeface="+mn-ea"/>
                <a:cs typeface="+mn-cs"/>
              </a:rPr>
              <a:t>aansprakelijk: </a:t>
            </a:r>
            <a:r>
              <a:rPr lang="nl-NL" sz="1200" kern="1200" dirty="0">
                <a:solidFill>
                  <a:schemeClr val="tx1"/>
                </a:solidFill>
                <a:effectLst/>
                <a:latin typeface="+mn-lt"/>
                <a:ea typeface="+mn-ea"/>
                <a:cs typeface="+mn-cs"/>
              </a:rPr>
              <a:t>verantwoordelijk</a:t>
            </a:r>
          </a:p>
          <a:p>
            <a:pPr fontAlgn="t"/>
            <a:r>
              <a:rPr lang="nl-NL" sz="1200" b="1" kern="1200" dirty="0">
                <a:solidFill>
                  <a:schemeClr val="tx1"/>
                </a:solidFill>
                <a:effectLst/>
                <a:latin typeface="+mn-lt"/>
                <a:ea typeface="+mn-ea"/>
                <a:cs typeface="+mn-cs"/>
              </a:rPr>
              <a:t>terugdraaien: </a:t>
            </a:r>
            <a:r>
              <a:rPr lang="nl-NL" sz="1200" kern="1200" dirty="0">
                <a:solidFill>
                  <a:schemeClr val="tx1"/>
                </a:solidFill>
                <a:effectLst/>
                <a:latin typeface="+mn-lt"/>
                <a:ea typeface="+mn-ea"/>
                <a:cs typeface="+mn-cs"/>
              </a:rPr>
              <a:t>veranderen in hoe het eerst was</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dirty="0"/>
          </a:p>
        </p:txBody>
      </p:sp>
    </p:spTree>
    <p:extLst>
      <p:ext uri="{BB962C8B-B14F-4D97-AF65-F5344CB8AC3E}">
        <p14:creationId xmlns:p14="http://schemas.microsoft.com/office/powerpoint/2010/main" val="1144636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01938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21-5-2024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21-5-2024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21-5-2024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21-5-2024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21-5-2024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21-5-2024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21-5-2024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21-5-2024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21-5-2024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21-5-2024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21-5-2024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21-5-2024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4.jpe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8.jpe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B:</a:t>
            </a:r>
          </a:p>
          <a:p>
            <a:pPr marL="0" lvl="0" indent="0">
              <a:spcBef>
                <a:spcPts val="200"/>
              </a:spcBef>
              <a:spcAft>
                <a:spcPts val="200"/>
              </a:spcAft>
              <a:buNone/>
            </a:pPr>
            <a:r>
              <a:rPr lang="nl-NL" sz="1900" dirty="0">
                <a:ea typeface="Times New Roman" panose="02020603050405020304" pitchFamily="18" charset="0"/>
                <a:cs typeface="Arial" panose="020B0604020202020204" pitchFamily="34" charset="0"/>
              </a:rPr>
              <a:t>Afgelopen week was er kermis bij ons in de stad op de grote markt. Ik wist het niet maar hoorde het </a:t>
            </a:r>
            <a:r>
              <a:rPr lang="nl-NL" sz="1900" b="1" u="sng" dirty="0">
                <a:ea typeface="Times New Roman" panose="02020603050405020304" pitchFamily="18" charset="0"/>
                <a:cs typeface="Arial" panose="020B0604020202020204" pitchFamily="34" charset="0"/>
              </a:rPr>
              <a:t>via </a:t>
            </a:r>
            <a:r>
              <a:rPr lang="nl-NL" sz="1900" b="1" u="sng" dirty="0" err="1">
                <a:ea typeface="Times New Roman" panose="02020603050405020304" pitchFamily="18" charset="0"/>
                <a:cs typeface="Arial" panose="020B0604020202020204" pitchFamily="34" charset="0"/>
              </a:rPr>
              <a:t>via</a:t>
            </a:r>
            <a:r>
              <a:rPr lang="nl-NL" sz="1900" dirty="0">
                <a:ea typeface="Times New Roman" panose="02020603050405020304" pitchFamily="18" charset="0"/>
                <a:cs typeface="Arial" panose="020B0604020202020204" pitchFamily="34" charset="0"/>
              </a:rPr>
              <a:t>, </a:t>
            </a:r>
            <a:r>
              <a:rPr lang="nl-NL" sz="1900" b="1" i="1" dirty="0">
                <a:ea typeface="Times New Roman" panose="02020603050405020304" pitchFamily="18" charset="0"/>
                <a:cs typeface="Arial" panose="020B0604020202020204" pitchFamily="34" charset="0"/>
              </a:rPr>
              <a:t>langs een omweg</a:t>
            </a:r>
            <a:r>
              <a:rPr lang="nl-NL" sz="1900" dirty="0">
                <a:ea typeface="Times New Roman" panose="02020603050405020304" pitchFamily="18" charset="0"/>
                <a:cs typeface="Arial" panose="020B0604020202020204" pitchFamily="34" charset="0"/>
              </a:rPr>
              <a:t>. We zijn samen met mijn broer en zijn kinderen naar de kermis gegaan. Mijn kleine nichtje was </a:t>
            </a:r>
            <a:r>
              <a:rPr lang="nl-NL" sz="1900" b="1" u="sng" dirty="0">
                <a:ea typeface="Times New Roman" panose="02020603050405020304" pitchFamily="18" charset="0"/>
                <a:cs typeface="Arial" panose="020B0604020202020204" pitchFamily="34" charset="0"/>
              </a:rPr>
              <a:t>veruit</a:t>
            </a:r>
            <a:r>
              <a:rPr lang="nl-NL" sz="1900" dirty="0">
                <a:ea typeface="Times New Roman" panose="02020603050405020304" pitchFamily="18" charset="0"/>
                <a:cs typeface="Arial" panose="020B0604020202020204" pitchFamily="34" charset="0"/>
              </a:rPr>
              <a:t>, </a:t>
            </a:r>
            <a:r>
              <a:rPr lang="nl-NL" sz="1900" b="1" i="1" dirty="0">
                <a:ea typeface="Times New Roman" panose="02020603050405020304" pitchFamily="18" charset="0"/>
                <a:cs typeface="Arial" panose="020B0604020202020204" pitchFamily="34" charset="0"/>
              </a:rPr>
              <a:t>verreweg</a:t>
            </a:r>
            <a:r>
              <a:rPr lang="nl-NL" sz="1900" dirty="0">
                <a:ea typeface="Times New Roman" panose="02020603050405020304" pitchFamily="18" charset="0"/>
                <a:cs typeface="Arial" panose="020B0604020202020204" pitchFamily="34" charset="0"/>
              </a:rPr>
              <a:t>, het duidelijkst in wat ze wilde: ze wilde maar 1 ding; met een hengel eendjes hengelen. Ken je dat? </a:t>
            </a:r>
            <a:r>
              <a:rPr lang="nl-NL" sz="1900" b="1" u="sng" dirty="0">
                <a:ea typeface="Times New Roman" panose="02020603050405020304" pitchFamily="18" charset="0"/>
                <a:cs typeface="Arial" panose="020B0604020202020204" pitchFamily="34" charset="0"/>
              </a:rPr>
              <a:t>Ongeacht</a:t>
            </a:r>
            <a:r>
              <a:rPr lang="nl-NL" sz="1900" dirty="0">
                <a:ea typeface="Times New Roman" panose="02020603050405020304" pitchFamily="18" charset="0"/>
                <a:cs typeface="Arial" panose="020B0604020202020204" pitchFamily="34" charset="0"/>
              </a:rPr>
              <a:t> of je kunt hengelen of niet; je hebt altijd prijs. Dus </a:t>
            </a:r>
            <a:r>
              <a:rPr lang="nl-NL" sz="1900" b="1" i="1" dirty="0">
                <a:ea typeface="Times New Roman" panose="02020603050405020304" pitchFamily="18" charset="0"/>
                <a:cs typeface="Arial" panose="020B0604020202020204" pitchFamily="34" charset="0"/>
              </a:rPr>
              <a:t>zonder te letten op</a:t>
            </a:r>
            <a:r>
              <a:rPr lang="nl-NL" sz="1900" dirty="0">
                <a:ea typeface="Times New Roman" panose="02020603050405020304" pitchFamily="18" charset="0"/>
                <a:cs typeface="Arial" panose="020B0604020202020204" pitchFamily="34" charset="0"/>
              </a:rPr>
              <a:t> of je kunt hengelen of niet, win je altijd. Op de kermis was het druk. Er waren veel verschillende attracties. Elke attractie is van een andere familie die met deze attractie </a:t>
            </a:r>
            <a:r>
              <a:rPr lang="nl-NL" sz="1900" b="1" u="sng" dirty="0">
                <a:ea typeface="Times New Roman" panose="02020603050405020304" pitchFamily="18" charset="0"/>
                <a:cs typeface="Arial" panose="020B0604020202020204" pitchFamily="34" charset="0"/>
              </a:rPr>
              <a:t>onderneemt</a:t>
            </a:r>
            <a:r>
              <a:rPr lang="nl-NL" sz="1900" dirty="0">
                <a:ea typeface="Times New Roman" panose="02020603050405020304" pitchFamily="18" charset="0"/>
                <a:cs typeface="Arial" panose="020B0604020202020204" pitchFamily="34" charset="0"/>
              </a:rPr>
              <a:t>, </a:t>
            </a:r>
            <a:r>
              <a:rPr lang="nl-NL" sz="1900" b="1" i="1" dirty="0">
                <a:ea typeface="Times New Roman" panose="02020603050405020304" pitchFamily="18" charset="0"/>
                <a:cs typeface="Arial" panose="020B0604020202020204" pitchFamily="34" charset="0"/>
              </a:rPr>
              <a:t>een bedrijf heeft</a:t>
            </a:r>
            <a:r>
              <a:rPr lang="nl-NL" sz="1900" dirty="0">
                <a:ea typeface="Times New Roman" panose="02020603050405020304" pitchFamily="18" charset="0"/>
                <a:cs typeface="Arial" panose="020B0604020202020204" pitchFamily="34" charset="0"/>
              </a:rPr>
              <a:t>. Ze zijn ook </a:t>
            </a:r>
            <a:r>
              <a:rPr lang="nl-NL" sz="1900" b="1" u="sng" dirty="0">
                <a:ea typeface="Times New Roman" panose="02020603050405020304" pitchFamily="18" charset="0"/>
                <a:cs typeface="Arial" panose="020B0604020202020204" pitchFamily="34" charset="0"/>
              </a:rPr>
              <a:t>aansprakelijk</a:t>
            </a:r>
            <a:r>
              <a:rPr lang="nl-NL" sz="1900" dirty="0">
                <a:ea typeface="Times New Roman" panose="02020603050405020304" pitchFamily="18" charset="0"/>
                <a:cs typeface="Arial" panose="020B0604020202020204" pitchFamily="34" charset="0"/>
              </a:rPr>
              <a:t> of </a:t>
            </a:r>
            <a:r>
              <a:rPr lang="nl-NL" sz="1900" b="1" i="1" dirty="0">
                <a:ea typeface="Times New Roman" panose="02020603050405020304" pitchFamily="18" charset="0"/>
                <a:cs typeface="Arial" panose="020B0604020202020204" pitchFamily="34" charset="0"/>
              </a:rPr>
              <a:t>verantwoordelijk</a:t>
            </a:r>
            <a:r>
              <a:rPr lang="nl-NL" sz="1900" dirty="0">
                <a:ea typeface="Times New Roman" panose="02020603050405020304" pitchFamily="18" charset="0"/>
                <a:cs typeface="Arial" panose="020B0604020202020204" pitchFamily="34" charset="0"/>
              </a:rPr>
              <a:t> voor de veiligheid van de attractie. Het was even zoeken naar het eendjes hengelen. Mijn nichtje is zo </a:t>
            </a:r>
            <a:r>
              <a:rPr lang="nl-NL" sz="1900" b="1" u="sng" dirty="0">
                <a:ea typeface="Times New Roman" panose="02020603050405020304" pitchFamily="18" charset="0"/>
                <a:cs typeface="Arial" panose="020B0604020202020204" pitchFamily="34" charset="0"/>
              </a:rPr>
              <a:t>mondig</a:t>
            </a:r>
            <a:r>
              <a:rPr lang="nl-NL" sz="1900" dirty="0">
                <a:ea typeface="Times New Roman" panose="02020603050405020304" pitchFamily="18" charset="0"/>
                <a:cs typeface="Arial" panose="020B0604020202020204" pitchFamily="34" charset="0"/>
              </a:rPr>
              <a:t>, </a:t>
            </a:r>
            <a:r>
              <a:rPr lang="nl-NL" sz="1900" b="1" i="1" dirty="0">
                <a:ea typeface="Times New Roman" panose="02020603050405020304" pitchFamily="18" charset="0"/>
                <a:cs typeface="Arial" panose="020B0604020202020204" pitchFamily="34" charset="0"/>
              </a:rPr>
              <a:t>ze kan zo goed voor zichzelf opkomen</a:t>
            </a:r>
            <a:r>
              <a:rPr lang="nl-NL" sz="1900" dirty="0">
                <a:ea typeface="Times New Roman" panose="02020603050405020304" pitchFamily="18" charset="0"/>
                <a:cs typeface="Arial" panose="020B0604020202020204" pitchFamily="34" charset="0"/>
              </a:rPr>
              <a:t>, dat ze het gewoon bij het reuzenrad aan iemand vroeg! Toen we bij het eendjes hengelen waren, was mijn nichtje meteen aan de beurt. Ik zag al snel dat dat hengelen toch echt </a:t>
            </a:r>
            <a:r>
              <a:rPr lang="nl-NL" sz="1900" b="1" u="sng" dirty="0">
                <a:ea typeface="Times New Roman" panose="02020603050405020304" pitchFamily="18" charset="0"/>
                <a:cs typeface="Arial" panose="020B0604020202020204" pitchFamily="34" charset="0"/>
              </a:rPr>
              <a:t>een vaardigheid</a:t>
            </a:r>
            <a:r>
              <a:rPr lang="nl-NL" sz="1900" dirty="0">
                <a:ea typeface="Times New Roman" panose="02020603050405020304" pitchFamily="18" charset="0"/>
                <a:cs typeface="Arial" panose="020B0604020202020204" pitchFamily="34" charset="0"/>
              </a:rPr>
              <a:t> is waar ze goed in is. De vaardigheid is </a:t>
            </a:r>
            <a:r>
              <a:rPr lang="nl-NL" sz="1900" b="1" i="1" dirty="0">
                <a:ea typeface="Times New Roman" panose="02020603050405020304" pitchFamily="18" charset="0"/>
                <a:cs typeface="Arial" panose="020B0604020202020204" pitchFamily="34" charset="0"/>
              </a:rPr>
              <a:t>iets wat je kunt</a:t>
            </a:r>
            <a:r>
              <a:rPr lang="nl-NL" sz="1900" dirty="0">
                <a:ea typeface="Times New Roman" panose="02020603050405020304" pitchFamily="18" charset="0"/>
                <a:cs typeface="Arial" panose="020B0604020202020204" pitchFamily="34" charset="0"/>
              </a:rPr>
              <a:t>. Binnen een minuut had mijn nichtje 8 eendjes gehengeld! Toen mocht ze een prijsje uitzoeken. </a:t>
            </a:r>
            <a:r>
              <a:rPr lang="nl-NL" sz="1900" dirty="0" err="1">
                <a:ea typeface="Times New Roman" panose="02020603050405020304" pitchFamily="18" charset="0"/>
                <a:cs typeface="Arial" panose="020B0604020202020204" pitchFamily="34" charset="0"/>
              </a:rPr>
              <a:t>Pfoeh</a:t>
            </a:r>
            <a:r>
              <a:rPr lang="nl-NL" sz="1900" dirty="0">
                <a:ea typeface="Times New Roman" panose="02020603050405020304" pitchFamily="18" charset="0"/>
                <a:cs typeface="Arial" panose="020B0604020202020204" pitchFamily="34" charset="0"/>
              </a:rPr>
              <a:t>, nou dat duurde heel wat langer dan één minuut. Ze twijfelde steeds… Haar zusje probeerde haar te </a:t>
            </a:r>
            <a:r>
              <a:rPr lang="nl-NL" sz="1900" b="1" u="sng" dirty="0">
                <a:ea typeface="Times New Roman" panose="02020603050405020304" pitchFamily="18" charset="0"/>
                <a:cs typeface="Arial" panose="020B0604020202020204" pitchFamily="34" charset="0"/>
              </a:rPr>
              <a:t>beïnvloeden</a:t>
            </a:r>
            <a:r>
              <a:rPr lang="nl-NL" sz="1900" dirty="0">
                <a:ea typeface="Times New Roman" panose="02020603050405020304" pitchFamily="18" charset="0"/>
                <a:cs typeface="Arial" panose="020B0604020202020204" pitchFamily="34" charset="0"/>
              </a:rPr>
              <a:t>, </a:t>
            </a:r>
            <a:r>
              <a:rPr lang="nl-NL" sz="1900" b="1" i="1" dirty="0">
                <a:ea typeface="Times New Roman" panose="02020603050405020304" pitchFamily="18" charset="0"/>
                <a:cs typeface="Arial" panose="020B0604020202020204" pitchFamily="34" charset="0"/>
              </a:rPr>
              <a:t>ze probeerde effect op haar te hebben</a:t>
            </a:r>
            <a:r>
              <a:rPr lang="nl-NL" sz="1900" dirty="0">
                <a:ea typeface="Times New Roman" panose="02020603050405020304" pitchFamily="18" charset="0"/>
                <a:cs typeface="Arial" panose="020B0604020202020204" pitchFamily="34" charset="0"/>
              </a:rPr>
              <a:t>, en zei steeds “ik zou die puppyknuffel kiezen, die is zooooo schattig!” Na een paar minuten had mijn nichtje </a:t>
            </a:r>
            <a:r>
              <a:rPr lang="nl-NL" sz="1900" dirty="0" err="1">
                <a:ea typeface="Times New Roman" panose="02020603050405020304" pitchFamily="18" charset="0"/>
                <a:cs typeface="Arial" panose="020B0604020202020204" pitchFamily="34" charset="0"/>
              </a:rPr>
              <a:t>ein</a:t>
            </a:r>
            <a:r>
              <a:rPr lang="nl-NL" sz="1900" dirty="0">
                <a:ea typeface="Times New Roman" panose="02020603050405020304" pitchFamily="18" charset="0"/>
                <a:cs typeface="Arial" panose="020B0604020202020204" pitchFamily="34" charset="0"/>
              </a:rPr>
              <a:t>-de-lijk gekozen: een dartbord met klittenbandballetjes. Eenmaal gekozen kon ze het niet meer </a:t>
            </a:r>
            <a:r>
              <a:rPr lang="nl-NL" sz="1900" b="1" u="sng" dirty="0">
                <a:ea typeface="Times New Roman" panose="02020603050405020304" pitchFamily="18" charset="0"/>
                <a:cs typeface="Arial" panose="020B0604020202020204" pitchFamily="34" charset="0"/>
              </a:rPr>
              <a:t>terugdraaien</a:t>
            </a:r>
            <a:r>
              <a:rPr lang="nl-NL" sz="1900" dirty="0">
                <a:ea typeface="Times New Roman" panose="02020603050405020304" pitchFamily="18" charset="0"/>
                <a:cs typeface="Arial" panose="020B0604020202020204" pitchFamily="34" charset="0"/>
              </a:rPr>
              <a:t>; ze kon het niet meer </a:t>
            </a:r>
            <a:r>
              <a:rPr lang="nl-NL" sz="1900" b="1" i="1" dirty="0">
                <a:ea typeface="Times New Roman" panose="02020603050405020304" pitchFamily="18" charset="0"/>
                <a:cs typeface="Arial" panose="020B0604020202020204" pitchFamily="34" charset="0"/>
              </a:rPr>
              <a:t>veranderen in hoe het eerst was</a:t>
            </a:r>
            <a:r>
              <a:rPr lang="nl-NL" sz="1900" dirty="0">
                <a:ea typeface="Times New Roman" panose="02020603050405020304" pitchFamily="18" charset="0"/>
                <a:cs typeface="Arial" panose="020B0604020202020204" pitchFamily="34" charset="0"/>
              </a:rPr>
              <a:t>. Maar ze was tevreden. Weet je wat mij opviel op de kermis? Dat het aantal attracties waarin je kotsmisselijk wordt is toegenomen. Volgens mij is er echt </a:t>
            </a:r>
            <a:r>
              <a:rPr lang="nl-NL" sz="1900" b="1" u="sng" dirty="0">
                <a:ea typeface="Times New Roman" panose="02020603050405020304" pitchFamily="18" charset="0"/>
                <a:cs typeface="Arial" panose="020B0604020202020204" pitchFamily="34" charset="0"/>
              </a:rPr>
              <a:t>een toename</a:t>
            </a:r>
            <a:r>
              <a:rPr lang="nl-NL" sz="1900" dirty="0">
                <a:ea typeface="Times New Roman" panose="02020603050405020304" pitchFamily="18" charset="0"/>
                <a:cs typeface="Arial" panose="020B0604020202020204" pitchFamily="34" charset="0"/>
              </a:rPr>
              <a:t>, </a:t>
            </a:r>
            <a:r>
              <a:rPr lang="nl-NL" sz="1900" b="1" i="1" dirty="0">
                <a:ea typeface="Times New Roman" panose="02020603050405020304" pitchFamily="18" charset="0"/>
                <a:cs typeface="Arial" panose="020B0604020202020204" pitchFamily="34" charset="0"/>
              </a:rPr>
              <a:t>een groei</a:t>
            </a:r>
            <a:r>
              <a:rPr lang="nl-NL" sz="1900" dirty="0">
                <a:ea typeface="Times New Roman" panose="02020603050405020304" pitchFamily="18" charset="0"/>
                <a:cs typeface="Arial" panose="020B0604020202020204" pitchFamily="34" charset="0"/>
              </a:rPr>
              <a:t> van spannende attracties. Ik durf echt niet in meer dan de helft van de attracties! Jullie wel? </a:t>
            </a:r>
            <a:endParaRPr lang="nl-NL" sz="19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12350"/>
            <a:ext cx="9180512" cy="1200329"/>
          </a:xfrm>
          <a:prstGeom prst="rect">
            <a:avLst/>
          </a:prstGeom>
          <a:noFill/>
        </p:spPr>
        <p:txBody>
          <a:bodyPr wrap="square" rtlCol="0">
            <a:spAutoFit/>
          </a:bodyPr>
          <a:lstStyle/>
          <a:p>
            <a:r>
              <a:rPr lang="nl-NL" sz="7200" b="1" u="sng" dirty="0">
                <a:latin typeface="Century Gothic" panose="020B0502020202020204" pitchFamily="34" charset="0"/>
              </a:rPr>
              <a:t>beïnvloeden </a:t>
            </a:r>
          </a:p>
        </p:txBody>
      </p:sp>
      <p:pic>
        <p:nvPicPr>
          <p:cNvPr id="4" name="Afbeelding 3" descr="Afbeelding met kleding, persoon, Menselijk gezicht, meisje&#10;&#10;Automatisch gegenereerde beschrijving">
            <a:extLst>
              <a:ext uri="{FF2B5EF4-FFF2-40B4-BE49-F238E27FC236}">
                <a16:creationId xmlns:a16="http://schemas.microsoft.com/office/drawing/2014/main" id="{0EA3C525-3EC9-2A79-9B3C-E088DA488E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448" y="1556792"/>
            <a:ext cx="7449103" cy="4968552"/>
          </a:xfrm>
          <a:prstGeom prst="rect">
            <a:avLst/>
          </a:prstGeom>
        </p:spPr>
      </p:pic>
      <p:sp>
        <p:nvSpPr>
          <p:cNvPr id="8" name="Tekstballon: rechthoek met afgeronde hoeken 7">
            <a:extLst>
              <a:ext uri="{FF2B5EF4-FFF2-40B4-BE49-F238E27FC236}">
                <a16:creationId xmlns:a16="http://schemas.microsoft.com/office/drawing/2014/main" id="{E52B4ADD-6F6F-1FD6-4778-839E826B1FE0}"/>
              </a:ext>
            </a:extLst>
          </p:cNvPr>
          <p:cNvSpPr/>
          <p:nvPr/>
        </p:nvSpPr>
        <p:spPr>
          <a:xfrm>
            <a:off x="179512" y="1700808"/>
            <a:ext cx="2664296" cy="1440160"/>
          </a:xfrm>
          <a:prstGeom prst="wedgeRoundRectCallout">
            <a:avLst>
              <a:gd name="adj1" fmla="val 45062"/>
              <a:gd name="adj2" fmla="val 6758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2800" dirty="0"/>
              <a:t>Die puppyknuffel is zooo schattig</a:t>
            </a:r>
          </a:p>
        </p:txBody>
      </p:sp>
    </p:spTree>
    <p:extLst>
      <p:ext uri="{BB962C8B-B14F-4D97-AF65-F5344CB8AC3E}">
        <p14:creationId xmlns:p14="http://schemas.microsoft.com/office/powerpoint/2010/main" val="4210467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terugdraaien</a:t>
            </a:r>
          </a:p>
        </p:txBody>
      </p:sp>
      <p:pic>
        <p:nvPicPr>
          <p:cNvPr id="3" name="Afbeelding 2">
            <a:extLst>
              <a:ext uri="{FF2B5EF4-FFF2-40B4-BE49-F238E27FC236}">
                <a16:creationId xmlns:a16="http://schemas.microsoft.com/office/drawing/2014/main" id="{9E914371-C208-1EF4-DA8A-E259E3B3A8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37670" y="1772816"/>
            <a:ext cx="4468660" cy="4522017"/>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toename</a:t>
            </a:r>
          </a:p>
        </p:txBody>
      </p:sp>
      <p:pic>
        <p:nvPicPr>
          <p:cNvPr id="4" name="Afbeelding 3">
            <a:extLst>
              <a:ext uri="{FF2B5EF4-FFF2-40B4-BE49-F238E27FC236}">
                <a16:creationId xmlns:a16="http://schemas.microsoft.com/office/drawing/2014/main" id="{98C9AE90-F2F3-50B2-ECF5-20BAFCD803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3968" y="2564904"/>
            <a:ext cx="3942550" cy="3863360"/>
          </a:xfrm>
          <a:prstGeom prst="rect">
            <a:avLst/>
          </a:prstGeom>
        </p:spPr>
      </p:pic>
      <p:pic>
        <p:nvPicPr>
          <p:cNvPr id="7" name="Afbeelding 6" descr="Afbeelding met tekening, schets, clipart, Kinderkunst&#10;&#10;Automatisch gegenereerde beschrijving">
            <a:extLst>
              <a:ext uri="{FF2B5EF4-FFF2-40B4-BE49-F238E27FC236}">
                <a16:creationId xmlns:a16="http://schemas.microsoft.com/office/drawing/2014/main" id="{470506E1-DCC2-2E76-CD99-5DDC7E1A2A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9552" y="1628801"/>
            <a:ext cx="4320480" cy="3024336"/>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veruit</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nauwelijks</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3528" y="1628800"/>
            <a:ext cx="41044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verreweg, met groot verschil</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Mijn nichtje was </a:t>
            </a:r>
            <a:r>
              <a:rPr lang="nl-NL" sz="2400" i="1" u="sng" dirty="0">
                <a:solidFill>
                  <a:srgbClr val="387038"/>
                </a:solidFill>
                <a:latin typeface="Century Gothic" panose="020B0502020202020204" pitchFamily="34" charset="0"/>
                <a:ea typeface="Calibri"/>
                <a:cs typeface="Times New Roman"/>
              </a:rPr>
              <a:t>veruit</a:t>
            </a:r>
            <a:r>
              <a:rPr lang="nl-NL" sz="2400" i="1" dirty="0">
                <a:solidFill>
                  <a:srgbClr val="387038"/>
                </a:solidFill>
                <a:latin typeface="Century Gothic" panose="020B0502020202020204" pitchFamily="34" charset="0"/>
                <a:ea typeface="Calibri"/>
                <a:cs typeface="Times New Roman"/>
              </a:rPr>
              <a:t> het duidelijkst in wat ze wilde.</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bijn</a:t>
            </a:r>
            <a:r>
              <a:rPr lang="nl-NL" sz="2800" dirty="0">
                <a:latin typeface="Century Gothic" panose="020B0502020202020204" pitchFamily="34" charset="0"/>
                <a:ea typeface="Calibri"/>
                <a:cs typeface="Times New Roman"/>
              </a:rPr>
              <a:t>a niet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6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Mijn neefje durft </a:t>
            </a:r>
            <a:r>
              <a:rPr lang="nl-NL" sz="2400" i="1" u="sng" dirty="0">
                <a:solidFill>
                  <a:srgbClr val="387038"/>
                </a:solidFill>
                <a:effectLst/>
                <a:latin typeface="Century Gothic" panose="020B0502020202020204" pitchFamily="34" charset="0"/>
                <a:ea typeface="Calibri"/>
                <a:cs typeface="Times New Roman"/>
              </a:rPr>
              <a:t>nauwelijks</a:t>
            </a:r>
            <a:r>
              <a:rPr lang="nl-NL" sz="2400" i="1" dirty="0">
                <a:solidFill>
                  <a:srgbClr val="387038"/>
                </a:solidFill>
                <a:effectLst/>
                <a:latin typeface="Century Gothic" panose="020B0502020202020204" pitchFamily="34" charset="0"/>
                <a:ea typeface="Calibri"/>
                <a:cs typeface="Times New Roman"/>
              </a:rPr>
              <a:t> iets te zeggen tegen vreemden.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4" name="Afbeelding 3">
            <a:extLst>
              <a:ext uri="{FF2B5EF4-FFF2-40B4-BE49-F238E27FC236}">
                <a16:creationId xmlns:a16="http://schemas.microsoft.com/office/drawing/2014/main" id="{345D02BE-872A-AA47-76CC-ED5D6EABD0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608" y="2636912"/>
            <a:ext cx="2613266" cy="2443035"/>
          </a:xfrm>
          <a:prstGeom prst="rect">
            <a:avLst/>
          </a:prstGeom>
        </p:spPr>
      </p:pic>
      <p:pic>
        <p:nvPicPr>
          <p:cNvPr id="6" name="Afbeelding 5" descr="Afbeelding met persoon, Menselijk gezicht, muur, vinger&#10;&#10;Automatisch gegenereerde beschrijving">
            <a:extLst>
              <a:ext uri="{FF2B5EF4-FFF2-40B4-BE49-F238E27FC236}">
                <a16:creationId xmlns:a16="http://schemas.microsoft.com/office/drawing/2014/main" id="{3D208F29-6F44-E097-C0BF-B999597A85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2089" y="2636912"/>
            <a:ext cx="3256327" cy="2175227"/>
          </a:xfrm>
          <a:prstGeom prst="rect">
            <a:avLst/>
          </a:prstGeom>
        </p:spPr>
      </p:pic>
    </p:spTree>
    <p:extLst>
      <p:ext uri="{BB962C8B-B14F-4D97-AF65-F5344CB8AC3E}">
        <p14:creationId xmlns:p14="http://schemas.microsoft.com/office/powerpoint/2010/main" val="1732714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mondig</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8269" y="43684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500" b="1" dirty="0">
                <a:solidFill>
                  <a:srgbClr val="387038"/>
                </a:solidFill>
                <a:latin typeface="Century Gothic" panose="020B0502020202020204" pitchFamily="34" charset="0"/>
                <a:ea typeface="Calibri"/>
                <a:cs typeface="Times New Roman"/>
              </a:rPr>
              <a:t>terughoudend</a:t>
            </a:r>
            <a:endParaRPr lang="nl-NL" sz="45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voor jezelf op kunnen komen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1600" dirty="0">
                <a:effectLst/>
                <a:latin typeface="Century Gothic" panose="020B0502020202020204" pitchFamily="34" charset="0"/>
                <a:ea typeface="Calibri"/>
                <a:cs typeface="Times New Roman"/>
              </a:rPr>
              <a:t>   </a:t>
            </a:r>
            <a:endParaRPr lang="nl-NL" sz="8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Mijn nichtje is zo </a:t>
            </a:r>
            <a:r>
              <a:rPr lang="nl-NL" sz="2400" i="1" u="sng" dirty="0">
                <a:solidFill>
                  <a:srgbClr val="387038"/>
                </a:solidFill>
                <a:latin typeface="Century Gothic" panose="020B0502020202020204" pitchFamily="34" charset="0"/>
                <a:ea typeface="Calibri"/>
                <a:cs typeface="Times New Roman"/>
              </a:rPr>
              <a:t>mondig</a:t>
            </a:r>
            <a:r>
              <a:rPr lang="nl-NL" sz="2400" i="1" dirty="0">
                <a:solidFill>
                  <a:srgbClr val="387038"/>
                </a:solidFill>
                <a:latin typeface="Century Gothic" panose="020B0502020202020204" pitchFamily="34" charset="0"/>
                <a:ea typeface="Calibri"/>
                <a:cs typeface="Times New Roman"/>
              </a:rPr>
              <a:t> dat ze het gewoon aan iemand vroeg.</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snel laten merken wat je denkt of voelt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Mijn neefje is altijd erg </a:t>
            </a:r>
            <a:r>
              <a:rPr lang="nl-NL" sz="2400" i="1" u="sng" dirty="0">
                <a:solidFill>
                  <a:srgbClr val="387038"/>
                </a:solidFill>
                <a:effectLst/>
                <a:latin typeface="Century Gothic" panose="020B0502020202020204" pitchFamily="34" charset="0"/>
                <a:ea typeface="Calibri"/>
                <a:cs typeface="Times New Roman"/>
              </a:rPr>
              <a:t>terughoudend</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253F9AE4-246C-D906-D274-B79F9EC4B7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9592" y="2708920"/>
            <a:ext cx="2808312" cy="2244930"/>
          </a:xfrm>
          <a:prstGeom prst="rect">
            <a:avLst/>
          </a:prstGeom>
        </p:spPr>
      </p:pic>
      <p:pic>
        <p:nvPicPr>
          <p:cNvPr id="5" name="Afbeelding 4" descr="Afbeelding met persoon, Menselijk gezicht, kleding, jongen&#10;&#10;Automatisch gegenereerde beschrijving">
            <a:extLst>
              <a:ext uri="{FF2B5EF4-FFF2-40B4-BE49-F238E27FC236}">
                <a16:creationId xmlns:a16="http://schemas.microsoft.com/office/drawing/2014/main" id="{99E66201-8754-6BF1-8AFE-28C0D05C90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64088" y="2996952"/>
            <a:ext cx="2929487" cy="1956898"/>
          </a:xfrm>
          <a:prstGeom prst="rect">
            <a:avLst/>
          </a:prstGeom>
        </p:spPr>
      </p:pic>
    </p:spTree>
    <p:extLst>
      <p:ext uri="{BB962C8B-B14F-4D97-AF65-F5344CB8AC3E}">
        <p14:creationId xmlns:p14="http://schemas.microsoft.com/office/powerpoint/2010/main" val="2578233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468560" y="332656"/>
            <a:ext cx="5595273" cy="122413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vanwege</a:t>
            </a:r>
            <a:endParaRPr lang="nl-NL" sz="4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32656"/>
            <a:ext cx="4788025" cy="122413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ongeacht</a:t>
            </a:r>
            <a:endParaRPr lang="nl-NL" sz="4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3714" y="1628800"/>
            <a:ext cx="417427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door, om reden van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Deze moeder is boos </a:t>
            </a:r>
            <a:r>
              <a:rPr lang="nl-NL" sz="2400" i="1" u="sng" dirty="0">
                <a:solidFill>
                  <a:srgbClr val="387038"/>
                </a:solidFill>
                <a:latin typeface="Century Gothic" panose="020B0502020202020204" pitchFamily="34" charset="0"/>
                <a:ea typeface="Calibri"/>
                <a:cs typeface="Times New Roman"/>
              </a:rPr>
              <a:t>vanwege</a:t>
            </a:r>
            <a:r>
              <a:rPr lang="nl-NL" sz="2400" i="1" dirty="0">
                <a:solidFill>
                  <a:srgbClr val="387038"/>
                </a:solidFill>
                <a:latin typeface="Century Gothic" panose="020B0502020202020204" pitchFamily="34" charset="0"/>
                <a:ea typeface="Calibri"/>
                <a:cs typeface="Times New Roman"/>
              </a:rPr>
              <a:t> de rommel.</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zonder te letten op, zonder rekening te houden met</a:t>
            </a: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gn="ctr"/>
            <a:endParaRPr lang="nl-NL" sz="1400" i="1" dirty="0">
              <a:solidFill>
                <a:srgbClr val="387038"/>
              </a:solidFill>
              <a:effectLst/>
              <a:latin typeface="Century Gothic" panose="020B0502020202020204" pitchFamily="34" charset="0"/>
              <a:ea typeface="Calibri"/>
              <a:cs typeface="Times New Roman"/>
            </a:endParaRPr>
          </a:p>
          <a:p>
            <a:pPr algn="ctr"/>
            <a:r>
              <a:rPr lang="nl-NL" sz="2400" i="1" u="sng" dirty="0">
                <a:solidFill>
                  <a:srgbClr val="387038"/>
                </a:solidFill>
                <a:latin typeface="Century Gothic" panose="020B0502020202020204" pitchFamily="34" charset="0"/>
                <a:ea typeface="Calibri"/>
                <a:cs typeface="Times New Roman"/>
              </a:rPr>
              <a:t>Ongeacht</a:t>
            </a:r>
            <a:r>
              <a:rPr lang="nl-NL" sz="2400" i="1" dirty="0">
                <a:solidFill>
                  <a:srgbClr val="387038"/>
                </a:solidFill>
                <a:latin typeface="Century Gothic" panose="020B0502020202020204" pitchFamily="34" charset="0"/>
                <a:ea typeface="Calibri"/>
                <a:cs typeface="Times New Roman"/>
              </a:rPr>
              <a:t> of je kunt hengelen of niet; je hebt altijd prijs.</a:t>
            </a:r>
            <a:endParaRPr lang="nl-NL" sz="2400" dirty="0">
              <a:effectLst/>
              <a:latin typeface="Century Gothic" panose="020B0502020202020204" pitchFamily="34" charset="0"/>
              <a:ea typeface="Calibri"/>
              <a:cs typeface="Times New Roman"/>
            </a:endParaRPr>
          </a:p>
        </p:txBody>
      </p:sp>
      <p:pic>
        <p:nvPicPr>
          <p:cNvPr id="6" name="Afbeelding 5" descr="Afbeelding met persoon, muur, binnen&#10;&#10;Automatisch gegenereerde beschrijving">
            <a:extLst>
              <a:ext uri="{FF2B5EF4-FFF2-40B4-BE49-F238E27FC236}">
                <a16:creationId xmlns:a16="http://schemas.microsoft.com/office/drawing/2014/main" id="{A6148826-F6C5-4CFC-AF8C-1BAA06589B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370" y="2560295"/>
            <a:ext cx="3456384" cy="2308865"/>
          </a:xfrm>
          <a:prstGeom prst="rect">
            <a:avLst/>
          </a:prstGeom>
        </p:spPr>
      </p:pic>
      <p:pic>
        <p:nvPicPr>
          <p:cNvPr id="3" name="Afbeelding 2">
            <a:extLst>
              <a:ext uri="{FF2B5EF4-FFF2-40B4-BE49-F238E27FC236}">
                <a16:creationId xmlns:a16="http://schemas.microsoft.com/office/drawing/2014/main" id="{DB1389E6-BF8A-8F94-CECB-0735C3616E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36096" y="3121631"/>
            <a:ext cx="2856009" cy="1781809"/>
          </a:xfrm>
          <a:prstGeom prst="rect">
            <a:avLst/>
          </a:prstGeom>
        </p:spPr>
      </p:pic>
    </p:spTree>
    <p:extLst>
      <p:ext uri="{BB962C8B-B14F-4D97-AF65-F5344CB8AC3E}">
        <p14:creationId xmlns:p14="http://schemas.microsoft.com/office/powerpoint/2010/main" val="4103937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542950"/>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toename</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54295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afname</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de groei, de stijging</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1200" dirty="0">
                <a:effectLst/>
                <a:latin typeface="Century Gothic" panose="020B0502020202020204" pitchFamily="34" charset="0"/>
                <a:ea typeface="Calibri"/>
                <a:cs typeface="Times New Roman"/>
              </a:rPr>
              <a:t>   </a:t>
            </a:r>
            <a:endParaRPr lang="nl-NL" sz="6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Er is </a:t>
            </a:r>
            <a:r>
              <a:rPr lang="nl-NL" sz="2400" i="1" u="sng" dirty="0">
                <a:solidFill>
                  <a:srgbClr val="387038"/>
                </a:solidFill>
                <a:latin typeface="Century Gothic" panose="020B0502020202020204" pitchFamily="34" charset="0"/>
                <a:ea typeface="Calibri"/>
                <a:cs typeface="Times New Roman"/>
              </a:rPr>
              <a:t>een toename</a:t>
            </a:r>
            <a:r>
              <a:rPr lang="nl-NL" sz="2400" i="1" dirty="0">
                <a:solidFill>
                  <a:srgbClr val="387038"/>
                </a:solidFill>
                <a:latin typeface="Century Gothic" panose="020B0502020202020204" pitchFamily="34" charset="0"/>
                <a:ea typeface="Calibri"/>
                <a:cs typeface="Times New Roman"/>
              </a:rPr>
              <a:t> van spannende attracties op de kermis.</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het minder worden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Er is </a:t>
            </a:r>
            <a:r>
              <a:rPr lang="nl-NL" sz="2400" i="1" u="sng" dirty="0">
                <a:solidFill>
                  <a:srgbClr val="387038"/>
                </a:solidFill>
                <a:effectLst/>
                <a:latin typeface="Century Gothic" panose="020B0502020202020204" pitchFamily="34" charset="0"/>
                <a:ea typeface="Calibri"/>
                <a:cs typeface="Times New Roman"/>
              </a:rPr>
              <a:t>een afname</a:t>
            </a:r>
            <a:r>
              <a:rPr lang="nl-NL" sz="2400" i="1" dirty="0">
                <a:solidFill>
                  <a:srgbClr val="387038"/>
                </a:solidFill>
                <a:effectLst/>
                <a:latin typeface="Century Gothic" panose="020B0502020202020204" pitchFamily="34" charset="0"/>
                <a:ea typeface="Calibri"/>
                <a:cs typeface="Times New Roman"/>
              </a:rPr>
              <a:t> van het </a:t>
            </a:r>
            <a:br>
              <a:rPr lang="nl-NL" sz="2400" i="1" dirty="0">
                <a:solidFill>
                  <a:srgbClr val="387038"/>
                </a:solidFill>
                <a:effectLst/>
                <a:latin typeface="Century Gothic" panose="020B0502020202020204" pitchFamily="34" charset="0"/>
                <a:ea typeface="Calibri"/>
                <a:cs typeface="Times New Roman"/>
              </a:rPr>
            </a:br>
            <a:r>
              <a:rPr lang="nl-NL" sz="2400" i="1" dirty="0">
                <a:solidFill>
                  <a:srgbClr val="387038"/>
                </a:solidFill>
                <a:effectLst/>
                <a:latin typeface="Century Gothic" panose="020B0502020202020204" pitchFamily="34" charset="0"/>
                <a:ea typeface="Calibri"/>
                <a:cs typeface="Times New Roman"/>
              </a:rPr>
              <a:t>aantal rokers in Nederland</a:t>
            </a:r>
            <a:r>
              <a:rPr lang="nl-NL" sz="2000" i="1" dirty="0">
                <a:solidFill>
                  <a:srgbClr val="387038"/>
                </a:solidFill>
                <a:effectLst/>
                <a:latin typeface="Century Gothic" panose="020B0502020202020204" pitchFamily="34" charset="0"/>
                <a:ea typeface="Calibri"/>
                <a:cs typeface="Times New Roman"/>
              </a:rPr>
              <a:t>.</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 name="Tekstvak 2">
            <a:extLst>
              <a:ext uri="{FF2B5EF4-FFF2-40B4-BE49-F238E27FC236}">
                <a16:creationId xmlns:a16="http://schemas.microsoft.com/office/drawing/2014/main" id="{B2B4F236-C852-C31B-28FD-625C5066FB63}"/>
              </a:ext>
            </a:extLst>
          </p:cNvPr>
          <p:cNvSpPr txBox="1">
            <a:spLocks noChangeArrowheads="1"/>
          </p:cNvSpPr>
          <p:nvPr/>
        </p:nvSpPr>
        <p:spPr bwMode="auto">
          <a:xfrm>
            <a:off x="253714" y="0"/>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de</a:t>
            </a:r>
            <a:endParaRPr lang="nl-NL" sz="5900" dirty="0">
              <a:effectLst/>
              <a:latin typeface="Century Gothic" panose="020B0502020202020204" pitchFamily="34" charset="0"/>
              <a:ea typeface="Calibri"/>
              <a:cs typeface="Times New Roman"/>
            </a:endParaRPr>
          </a:p>
        </p:txBody>
      </p:sp>
      <p:sp>
        <p:nvSpPr>
          <p:cNvPr id="3" name="Tekstvak 2">
            <a:extLst>
              <a:ext uri="{FF2B5EF4-FFF2-40B4-BE49-F238E27FC236}">
                <a16:creationId xmlns:a16="http://schemas.microsoft.com/office/drawing/2014/main" id="{45BCA779-A003-186A-897A-2C92875AC766}"/>
              </a:ext>
            </a:extLst>
          </p:cNvPr>
          <p:cNvSpPr txBox="1">
            <a:spLocks noChangeArrowheads="1"/>
          </p:cNvSpPr>
          <p:nvPr/>
        </p:nvSpPr>
        <p:spPr bwMode="auto">
          <a:xfrm>
            <a:off x="4623497" y="-2048"/>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de</a:t>
            </a:r>
            <a:endParaRPr lang="nl-NL" sz="5900" dirty="0">
              <a:effectLst/>
              <a:latin typeface="Century Gothic" panose="020B0502020202020204" pitchFamily="34" charset="0"/>
              <a:ea typeface="Calibri"/>
              <a:cs typeface="Times New Roman"/>
            </a:endParaRPr>
          </a:p>
        </p:txBody>
      </p:sp>
      <p:pic>
        <p:nvPicPr>
          <p:cNvPr id="8" name="Afbeelding 7">
            <a:extLst>
              <a:ext uri="{FF2B5EF4-FFF2-40B4-BE49-F238E27FC236}">
                <a16:creationId xmlns:a16="http://schemas.microsoft.com/office/drawing/2014/main" id="{1C516A28-9B23-9F45-4B98-DD4CAAE4797D}"/>
              </a:ext>
            </a:extLst>
          </p:cNvPr>
          <p:cNvPicPr>
            <a:picLocks noChangeAspect="1"/>
          </p:cNvPicPr>
          <p:nvPr/>
        </p:nvPicPr>
        <p:blipFill>
          <a:blip r:embed="rId4"/>
          <a:stretch>
            <a:fillRect/>
          </a:stretch>
        </p:blipFill>
        <p:spPr>
          <a:xfrm>
            <a:off x="5159450" y="2295704"/>
            <a:ext cx="3228975" cy="2686050"/>
          </a:xfrm>
          <a:prstGeom prst="rect">
            <a:avLst/>
          </a:prstGeom>
        </p:spPr>
      </p:pic>
      <p:pic>
        <p:nvPicPr>
          <p:cNvPr id="6" name="Afbeelding 5">
            <a:extLst>
              <a:ext uri="{FF2B5EF4-FFF2-40B4-BE49-F238E27FC236}">
                <a16:creationId xmlns:a16="http://schemas.microsoft.com/office/drawing/2014/main" id="{9D9FA30E-3861-DE67-FD51-FC5D60DBE5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2240" y="2636912"/>
            <a:ext cx="3627713" cy="2182152"/>
          </a:xfrm>
          <a:prstGeom prst="rect">
            <a:avLst/>
          </a:prstGeom>
        </p:spPr>
      </p:pic>
    </p:spTree>
    <p:extLst>
      <p:ext uri="{BB962C8B-B14F-4D97-AF65-F5344CB8AC3E}">
        <p14:creationId xmlns:p14="http://schemas.microsoft.com/office/powerpoint/2010/main" val="3221973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via via</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357412"/>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rechtstreeks</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langs een omweg</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Ik hoorde </a:t>
            </a:r>
            <a:r>
              <a:rPr lang="nl-NL" sz="2400" i="1" u="sng" dirty="0">
                <a:solidFill>
                  <a:srgbClr val="387038"/>
                </a:solidFill>
                <a:latin typeface="Century Gothic" panose="020B0502020202020204" pitchFamily="34" charset="0"/>
                <a:ea typeface="Calibri"/>
                <a:cs typeface="Times New Roman"/>
              </a:rPr>
              <a:t>via via</a:t>
            </a:r>
            <a:r>
              <a:rPr lang="nl-NL" sz="2400" i="1" dirty="0">
                <a:solidFill>
                  <a:srgbClr val="387038"/>
                </a:solidFill>
                <a:latin typeface="Century Gothic" panose="020B0502020202020204" pitchFamily="34" charset="0"/>
                <a:ea typeface="Calibri"/>
                <a:cs typeface="Times New Roman"/>
              </a:rPr>
              <a:t> dat er kermis in de stad is.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langs de kortste weg</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6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Hij vertelde mij </a:t>
            </a:r>
            <a:r>
              <a:rPr lang="nl-NL" sz="2400" i="1" u="sng" dirty="0">
                <a:solidFill>
                  <a:srgbClr val="387038"/>
                </a:solidFill>
                <a:effectLst/>
                <a:latin typeface="Century Gothic" panose="020B0502020202020204" pitchFamily="34" charset="0"/>
                <a:ea typeface="Calibri"/>
                <a:cs typeface="Times New Roman"/>
              </a:rPr>
              <a:t>rechtstreeks</a:t>
            </a:r>
            <a:r>
              <a:rPr lang="nl-NL" sz="2400" i="1" dirty="0">
                <a:solidFill>
                  <a:srgbClr val="387038"/>
                </a:solidFill>
                <a:effectLst/>
                <a:latin typeface="Century Gothic" panose="020B0502020202020204" pitchFamily="34" charset="0"/>
                <a:ea typeface="Calibri"/>
                <a:cs typeface="Times New Roman"/>
              </a:rPr>
              <a:t> dat hij een nieuwe baan heeft.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4" name="Afbeelding 3">
            <a:extLst>
              <a:ext uri="{FF2B5EF4-FFF2-40B4-BE49-F238E27FC236}">
                <a16:creationId xmlns:a16="http://schemas.microsoft.com/office/drawing/2014/main" id="{6497717D-45F8-B80C-CF75-37B3787D9C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576" y="2420888"/>
            <a:ext cx="3119830" cy="2627225"/>
          </a:xfrm>
          <a:prstGeom prst="rect">
            <a:avLst/>
          </a:prstGeom>
        </p:spPr>
      </p:pic>
      <p:pic>
        <p:nvPicPr>
          <p:cNvPr id="6" name="Afbeelding 5" descr="Afbeelding met kleding, tas, accessoire, persoon&#10;&#10;Automatisch gegenereerde beschrijving">
            <a:extLst>
              <a:ext uri="{FF2B5EF4-FFF2-40B4-BE49-F238E27FC236}">
                <a16:creationId xmlns:a16="http://schemas.microsoft.com/office/drawing/2014/main" id="{6360E42B-EDBA-2275-C413-85ED98ECBA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055" y="2420887"/>
            <a:ext cx="3515367" cy="2348265"/>
          </a:xfrm>
          <a:prstGeom prst="rect">
            <a:avLst/>
          </a:prstGeom>
        </p:spPr>
      </p:pic>
    </p:spTree>
    <p:extLst>
      <p:ext uri="{BB962C8B-B14F-4D97-AF65-F5344CB8AC3E}">
        <p14:creationId xmlns:p14="http://schemas.microsoft.com/office/powerpoint/2010/main" val="702945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089381" y="4005064"/>
            <a:ext cx="285077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b="1" dirty="0">
                <a:latin typeface="Century Gothic" panose="020B0502020202020204" pitchFamily="34" charset="0"/>
                <a:ea typeface="Calibri"/>
                <a:cs typeface="Times New Roman"/>
              </a:rPr>
              <a:t>de twijfel</a:t>
            </a:r>
            <a:endParaRPr lang="nl-NL" sz="1050" b="1" dirty="0">
              <a:effectLst/>
              <a:latin typeface="Century Gothic" panose="020B0502020202020204" pitchFamily="34" charset="0"/>
              <a:ea typeface="Calibri"/>
              <a:cs typeface="Times New Roman"/>
            </a:endParaRPr>
          </a:p>
        </p:txBody>
      </p:sp>
      <p:sp>
        <p:nvSpPr>
          <p:cNvPr id="9" name="Text Box 14"/>
          <p:cNvSpPr txBox="1"/>
          <p:nvPr/>
        </p:nvSpPr>
        <p:spPr>
          <a:xfrm>
            <a:off x="2966594" y="4005064"/>
            <a:ext cx="3138805" cy="52272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a:effectLst/>
                <a:latin typeface="Century Gothic" panose="020B0502020202020204" pitchFamily="34" charset="0"/>
                <a:ea typeface="Calibri"/>
                <a:cs typeface="Times New Roman"/>
              </a:rPr>
              <a:t>beïnvloeden</a:t>
            </a:r>
            <a:endParaRPr lang="nl-NL" sz="1050" b="1" dirty="0">
              <a:effectLst/>
              <a:latin typeface="Century Gothic" panose="020B0502020202020204" pitchFamily="34" charset="0"/>
              <a:ea typeface="Calibri"/>
              <a:cs typeface="Times New Roman"/>
            </a:endParaRPr>
          </a:p>
        </p:txBody>
      </p:sp>
      <p:sp>
        <p:nvSpPr>
          <p:cNvPr id="10" name="Text Box 14"/>
          <p:cNvSpPr txBox="1"/>
          <p:nvPr/>
        </p:nvSpPr>
        <p:spPr>
          <a:xfrm>
            <a:off x="5868143" y="3403027"/>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b="1" dirty="0">
                <a:latin typeface="Century Gothic" panose="020B0502020202020204" pitchFamily="34" charset="0"/>
                <a:ea typeface="Calibri"/>
                <a:cs typeface="Times New Roman"/>
              </a:rPr>
              <a:t>d</a:t>
            </a:r>
            <a:r>
              <a:rPr lang="nl-NL" sz="4400" b="1" dirty="0">
                <a:effectLst/>
                <a:latin typeface="Century Gothic" panose="020B0502020202020204" pitchFamily="34" charset="0"/>
                <a:ea typeface="Calibri"/>
                <a:cs typeface="Times New Roman"/>
              </a:rPr>
              <a:t>e keuze</a:t>
            </a:r>
            <a:endParaRPr lang="nl-NL" sz="1050" b="1" dirty="0">
              <a:effectLst/>
              <a:latin typeface="Century Gothic" panose="020B0502020202020204" pitchFamily="34" charset="0"/>
              <a:ea typeface="Calibri"/>
              <a:cs typeface="Times New Roman"/>
            </a:endParaRPr>
          </a:p>
        </p:txBody>
      </p:sp>
      <p:sp>
        <p:nvSpPr>
          <p:cNvPr id="11" name="Text Box 14"/>
          <p:cNvSpPr txBox="1"/>
          <p:nvPr/>
        </p:nvSpPr>
        <p:spPr>
          <a:xfrm>
            <a:off x="450834" y="531289"/>
            <a:ext cx="7217510"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200" i="1" dirty="0">
                <a:solidFill>
                  <a:srgbClr val="387038"/>
                </a:solidFill>
                <a:effectLst/>
                <a:latin typeface="Century Gothic" panose="020B0502020202020204" pitchFamily="34" charset="0"/>
                <a:ea typeface="Calibri"/>
                <a:cs typeface="Times New Roman"/>
              </a:rPr>
              <a:t>Haar zusje probeerde haar te </a:t>
            </a:r>
            <a:r>
              <a:rPr lang="nl-NL" sz="2200" i="1" u="sng" dirty="0">
                <a:solidFill>
                  <a:srgbClr val="387038"/>
                </a:solidFill>
                <a:effectLst/>
                <a:latin typeface="Century Gothic" panose="020B0502020202020204" pitchFamily="34" charset="0"/>
                <a:ea typeface="Calibri"/>
                <a:cs typeface="Times New Roman"/>
              </a:rPr>
              <a:t>beïnvloeden</a:t>
            </a:r>
            <a:r>
              <a:rPr lang="nl-NL" sz="2200" i="1" dirty="0">
                <a:solidFill>
                  <a:srgbClr val="387038"/>
                </a:solidFill>
                <a:effectLst/>
                <a:latin typeface="Century Gothic" panose="020B0502020202020204" pitchFamily="34" charset="0"/>
                <a:ea typeface="Calibri"/>
                <a:cs typeface="Times New Roman"/>
              </a:rPr>
              <a:t> en zei steeds: “ik zou die puppyknuffel kiezen; die is zooooo schattig!”</a:t>
            </a:r>
            <a:endParaRPr lang="nl-NL" sz="2200" dirty="0">
              <a:effectLst/>
              <a:latin typeface="Century Gothic" panose="020B0502020202020204" pitchFamily="34" charset="0"/>
              <a:ea typeface="Calibri"/>
              <a:cs typeface="Times New Roman"/>
            </a:endParaRPr>
          </a:p>
        </p:txBody>
      </p:sp>
      <p:sp>
        <p:nvSpPr>
          <p:cNvPr id="14" name="Text Box 14"/>
          <p:cNvSpPr txBox="1"/>
          <p:nvPr/>
        </p:nvSpPr>
        <p:spPr>
          <a:xfrm>
            <a:off x="3131840" y="4833970"/>
            <a:ext cx="3138805" cy="89024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131840" y="4780380"/>
            <a:ext cx="3549623" cy="94383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effect hebben op iemand of iets</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12" name="Afbeelding 11">
            <a:extLst>
              <a:ext uri="{FF2B5EF4-FFF2-40B4-BE49-F238E27FC236}">
                <a16:creationId xmlns:a16="http://schemas.microsoft.com/office/drawing/2014/main" id="{11060190-7E6E-BC82-110E-8C3055D3A1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59831" y="2224273"/>
            <a:ext cx="2713847" cy="1672334"/>
          </a:xfrm>
          <a:prstGeom prst="rect">
            <a:avLst/>
          </a:prstGeom>
        </p:spPr>
      </p:pic>
      <p:pic>
        <p:nvPicPr>
          <p:cNvPr id="18" name="Afbeelding 17" descr="Afbeelding met kleding, persoon, jeans, Menselijk gezicht&#10;&#10;Automatisch gegenereerde beschrijving">
            <a:extLst>
              <a:ext uri="{FF2B5EF4-FFF2-40B4-BE49-F238E27FC236}">
                <a16:creationId xmlns:a16="http://schemas.microsoft.com/office/drawing/2014/main" id="{8781A81A-D53E-4BAC-6F30-C82EE448A5B2}"/>
              </a:ext>
            </a:extLst>
          </p:cNvPr>
          <p:cNvPicPr>
            <a:picLocks noChangeAspect="1"/>
          </p:cNvPicPr>
          <p:nvPr/>
        </p:nvPicPr>
        <p:blipFill rotWithShape="1">
          <a:blip r:embed="rId5">
            <a:extLst>
              <a:ext uri="{28A0092B-C50C-407E-A947-70E740481C1C}">
                <a14:useLocalDpi xmlns:a14="http://schemas.microsoft.com/office/drawing/2010/main" val="0"/>
              </a:ext>
            </a:extLst>
          </a:blip>
          <a:srcRect l="18038" t="14458" r="12982"/>
          <a:stretch/>
        </p:blipFill>
        <p:spPr>
          <a:xfrm>
            <a:off x="684795" y="2763665"/>
            <a:ext cx="2116553" cy="1753346"/>
          </a:xfrm>
          <a:prstGeom prst="rect">
            <a:avLst/>
          </a:prstGeom>
        </p:spPr>
      </p:pic>
      <p:pic>
        <p:nvPicPr>
          <p:cNvPr id="21" name="Afbeelding 20" descr="Afbeelding met kleding, persoon, jeans, Menselijk gezicht&#10;&#10;Automatisch gegenereerde beschrijving">
            <a:extLst>
              <a:ext uri="{FF2B5EF4-FFF2-40B4-BE49-F238E27FC236}">
                <a16:creationId xmlns:a16="http://schemas.microsoft.com/office/drawing/2014/main" id="{E314C8F3-BD01-7F25-86C3-8F37F3DE2DB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300192" y="1476668"/>
            <a:ext cx="2317292" cy="1909705"/>
          </a:xfrm>
          <a:prstGeom prst="rect">
            <a:avLst/>
          </a:prstGeom>
        </p:spPr>
      </p:pic>
    </p:spTree>
    <p:extLst>
      <p:ext uri="{BB962C8B-B14F-4D97-AF65-F5344CB8AC3E}">
        <p14:creationId xmlns:p14="http://schemas.microsoft.com/office/powerpoint/2010/main" val="1899411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21 – 21 mei 2024</a:t>
            </a: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368829"/>
            <a:ext cx="5184576" cy="84414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326580" y="2243603"/>
            <a:ext cx="5184576"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effectLst/>
                <a:latin typeface="Century Gothic" panose="020B0502020202020204" pitchFamily="34" charset="0"/>
                <a:ea typeface="Calibri"/>
                <a:cs typeface="Times New Roman"/>
              </a:rPr>
              <a:t>ondernemen</a:t>
            </a:r>
            <a:endParaRPr lang="nl-NL" sz="11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2864387" y="3212976"/>
            <a:ext cx="744229" cy="18600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427984" y="1432346"/>
            <a:ext cx="1418034" cy="9364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052126" y="3948895"/>
            <a:ext cx="292893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196457" y="3896080"/>
            <a:ext cx="281116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zakendoen</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825813"/>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96931" y="819113"/>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bedrijf</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1296694" y="5053391"/>
            <a:ext cx="256870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985082" y="4990779"/>
            <a:ext cx="328540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investeren</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a:stretch>
            <a:fillRect/>
          </a:stretch>
        </p:blipFill>
        <p:spPr>
          <a:xfrm>
            <a:off x="7380312" y="6220072"/>
            <a:ext cx="1584176" cy="593304"/>
          </a:xfrm>
          <a:prstGeom prst="rect">
            <a:avLst/>
          </a:prstGeom>
        </p:spPr>
      </p:pic>
      <p:sp>
        <p:nvSpPr>
          <p:cNvPr id="17" name="Text Box 14"/>
          <p:cNvSpPr txBox="1"/>
          <p:nvPr/>
        </p:nvSpPr>
        <p:spPr>
          <a:xfrm>
            <a:off x="2627784" y="3212976"/>
            <a:ext cx="5805981" cy="48681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1" y="3188321"/>
            <a:ext cx="5805981" cy="45670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een bedrijf hebben of leiden</a:t>
            </a:r>
            <a:endParaRPr lang="nl-NL" sz="1100" dirty="0">
              <a:effectLst/>
              <a:latin typeface="Century Gothic" panose="020B0502020202020204" pitchFamily="34" charset="0"/>
              <a:ea typeface="Calibri"/>
              <a:cs typeface="Times New Roman"/>
            </a:endParaRPr>
          </a:p>
        </p:txBody>
      </p:sp>
      <p:pic>
        <p:nvPicPr>
          <p:cNvPr id="2" name="Afbeelding 1" descr="Afbeelding met kleding, persoon, Menselijk gezicht, glimlach&#10;&#10;Automatisch gegenereerde beschrijving">
            <a:extLst>
              <a:ext uri="{FF2B5EF4-FFF2-40B4-BE49-F238E27FC236}">
                <a16:creationId xmlns:a16="http://schemas.microsoft.com/office/drawing/2014/main" id="{8A7645F0-51DD-9CF5-0050-4D68E5CED2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1230" y="363564"/>
            <a:ext cx="2818648" cy="1880038"/>
          </a:xfrm>
          <a:prstGeom prst="rect">
            <a:avLst/>
          </a:prstGeom>
        </p:spPr>
      </p:pic>
      <p:pic>
        <p:nvPicPr>
          <p:cNvPr id="3" name="Afbeelding 2">
            <a:extLst>
              <a:ext uri="{FF2B5EF4-FFF2-40B4-BE49-F238E27FC236}">
                <a16:creationId xmlns:a16="http://schemas.microsoft.com/office/drawing/2014/main" id="{00308469-2B3E-4E67-CA39-140DBE1D30E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49344" y="552793"/>
            <a:ext cx="1692141" cy="1732026"/>
          </a:xfrm>
          <a:prstGeom prst="rect">
            <a:avLst/>
          </a:prstGeom>
        </p:spPr>
      </p:pic>
      <p:pic>
        <p:nvPicPr>
          <p:cNvPr id="6" name="Afbeelding 5" descr="Afbeelding met geel, voedsel, maïs&#10;&#10;Automatisch gegenereerde beschrijving">
            <a:extLst>
              <a:ext uri="{FF2B5EF4-FFF2-40B4-BE49-F238E27FC236}">
                <a16:creationId xmlns:a16="http://schemas.microsoft.com/office/drawing/2014/main" id="{8F014903-559A-350B-23C9-556B593B198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4133" y="3244640"/>
            <a:ext cx="1766468" cy="1766468"/>
          </a:xfrm>
          <a:prstGeom prst="rect">
            <a:avLst/>
          </a:prstGeom>
        </p:spPr>
      </p:pic>
      <p:pic>
        <p:nvPicPr>
          <p:cNvPr id="21" name="Afbeelding 20" descr="Afbeelding met persoon, Formele kleding, kleding, stropdas&#10;&#10;Automatisch gegenereerde beschrijving">
            <a:extLst>
              <a:ext uri="{FF2B5EF4-FFF2-40B4-BE49-F238E27FC236}">
                <a16:creationId xmlns:a16="http://schemas.microsoft.com/office/drawing/2014/main" id="{2A471335-0277-81A6-71FC-83DAC48A23A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10947" y="4593668"/>
            <a:ext cx="1985389" cy="1326240"/>
          </a:xfrm>
          <a:prstGeom prst="rect">
            <a:avLst/>
          </a:prstGeom>
        </p:spPr>
      </p:pic>
    </p:spTree>
    <p:extLst>
      <p:ext uri="{BB962C8B-B14F-4D97-AF65-F5344CB8AC3E}">
        <p14:creationId xmlns:p14="http://schemas.microsoft.com/office/powerpoint/2010/main" val="1184777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368829"/>
            <a:ext cx="5184576" cy="84414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376015" y="2368828"/>
            <a:ext cx="5184576"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a:t>
            </a:r>
            <a:r>
              <a:rPr lang="nl-NL" sz="4800" b="1" dirty="0">
                <a:effectLst/>
                <a:latin typeface="Century Gothic" panose="020B0502020202020204" pitchFamily="34" charset="0"/>
                <a:ea typeface="Calibri"/>
                <a:cs typeface="Times New Roman"/>
              </a:rPr>
              <a:t>e vaardigheid</a:t>
            </a:r>
            <a:endParaRPr lang="nl-NL" sz="11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427984" y="1043773"/>
            <a:ext cx="1060868" cy="13250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533855" y="4009417"/>
            <a:ext cx="292893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678186" y="3956602"/>
            <a:ext cx="281116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succes</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10598" y="436862"/>
            <a:ext cx="331236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994574" y="382094"/>
            <a:ext cx="3577100"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opleiding</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520597" y="4012442"/>
            <a:ext cx="362925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219583" y="3980677"/>
            <a:ext cx="4104456"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ontwikkeling</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a:stretch>
            <a:fillRect/>
          </a:stretch>
        </p:blipFill>
        <p:spPr>
          <a:xfrm>
            <a:off x="7380312" y="6220072"/>
            <a:ext cx="1584176" cy="593304"/>
          </a:xfrm>
          <a:prstGeom prst="rect">
            <a:avLst/>
          </a:prstGeom>
        </p:spPr>
      </p:pic>
      <p:sp>
        <p:nvSpPr>
          <p:cNvPr id="17" name="Text Box 14"/>
          <p:cNvSpPr txBox="1"/>
          <p:nvPr/>
        </p:nvSpPr>
        <p:spPr>
          <a:xfrm>
            <a:off x="2627785" y="3212976"/>
            <a:ext cx="3436940" cy="48681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1" y="3188321"/>
            <a:ext cx="3410273" cy="45670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iets wat je kunt</a:t>
            </a:r>
            <a:endParaRPr lang="nl-NL" sz="1100" dirty="0">
              <a:effectLst/>
              <a:latin typeface="Century Gothic" panose="020B0502020202020204" pitchFamily="34" charset="0"/>
              <a:ea typeface="Calibri"/>
              <a:cs typeface="Times New Roman"/>
            </a:endParaRPr>
          </a:p>
        </p:txBody>
      </p:sp>
      <p:pic>
        <p:nvPicPr>
          <p:cNvPr id="2" name="Afbeelding 1" descr="Afbeelding met persoon, kleding, Rubberen eendje, baby&#10;&#10;Automatisch gegenereerde beschrijving">
            <a:extLst>
              <a:ext uri="{FF2B5EF4-FFF2-40B4-BE49-F238E27FC236}">
                <a16:creationId xmlns:a16="http://schemas.microsoft.com/office/drawing/2014/main" id="{9129C106-25FC-FF0F-00EE-7415133166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6167" y="541101"/>
            <a:ext cx="1935201" cy="2640110"/>
          </a:xfrm>
          <a:prstGeom prst="rect">
            <a:avLst/>
          </a:prstGeom>
        </p:spPr>
      </p:pic>
      <p:pic>
        <p:nvPicPr>
          <p:cNvPr id="4" name="Afbeelding 3" descr="Afbeelding met kleding, persoon, Menselijk gezicht, overdekt&#10;&#10;Automatisch gegenereerde beschrijving">
            <a:extLst>
              <a:ext uri="{FF2B5EF4-FFF2-40B4-BE49-F238E27FC236}">
                <a16:creationId xmlns:a16="http://schemas.microsoft.com/office/drawing/2014/main" id="{8DDCB3AB-1F3E-E8E6-DAD7-121A0AB6936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64724" y="1069008"/>
            <a:ext cx="2159181" cy="1217778"/>
          </a:xfrm>
          <a:prstGeom prst="rect">
            <a:avLst/>
          </a:prstGeom>
        </p:spPr>
      </p:pic>
      <p:pic>
        <p:nvPicPr>
          <p:cNvPr id="20" name="Afbeelding 19" descr="Afbeelding met grafische vormgeving, ontwerp, illustratie, gereedschap&#10;&#10;Automatisch gegenereerde beschrijving">
            <a:extLst>
              <a:ext uri="{FF2B5EF4-FFF2-40B4-BE49-F238E27FC236}">
                <a16:creationId xmlns:a16="http://schemas.microsoft.com/office/drawing/2014/main" id="{647C3558-E001-8A15-43F8-3D86CAAE78D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98156" y="4667329"/>
            <a:ext cx="1933684" cy="1291701"/>
          </a:xfrm>
          <a:prstGeom prst="rect">
            <a:avLst/>
          </a:prstGeom>
        </p:spPr>
      </p:pic>
      <p:pic>
        <p:nvPicPr>
          <p:cNvPr id="22" name="Afbeelding 21" descr="Afbeelding met Menselijk gezicht, persoon, glimlach, kleding&#10;&#10;Automatisch gegenereerde beschrijving">
            <a:extLst>
              <a:ext uri="{FF2B5EF4-FFF2-40B4-BE49-F238E27FC236}">
                <a16:creationId xmlns:a16="http://schemas.microsoft.com/office/drawing/2014/main" id="{9A63B4EB-185C-BF81-61E6-89CBBD3E50E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07131" y="4655789"/>
            <a:ext cx="1880965" cy="1256485"/>
          </a:xfrm>
          <a:prstGeom prst="rect">
            <a:avLst/>
          </a:prstGeom>
        </p:spPr>
      </p:pic>
    </p:spTree>
    <p:extLst>
      <p:ext uri="{BB962C8B-B14F-4D97-AF65-F5344CB8AC3E}">
        <p14:creationId xmlns:p14="http://schemas.microsoft.com/office/powerpoint/2010/main" val="4110184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203848" y="2368829"/>
            <a:ext cx="4320480" cy="84414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3059831" y="2368828"/>
            <a:ext cx="4500759"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effectLst/>
                <a:latin typeface="Century Gothic" panose="020B0502020202020204" pitchFamily="34" charset="0"/>
                <a:ea typeface="Calibri"/>
                <a:cs typeface="Times New Roman"/>
              </a:rPr>
              <a:t>aansprakelijk</a:t>
            </a:r>
            <a:endParaRPr lang="nl-NL" sz="11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427984" y="1144189"/>
            <a:ext cx="1245876" cy="12246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756297" cy="20316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926612" y="5244596"/>
            <a:ext cx="3143592"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762015" y="5212249"/>
            <a:ext cx="3516296"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oplossing</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108172" y="504931"/>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03479" y="498231"/>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a:t>
            </a:r>
            <a:r>
              <a:rPr lang="nl-NL" sz="3600" dirty="0">
                <a:latin typeface="Century Gothic" panose="020B0502020202020204" pitchFamily="34" charset="0"/>
                <a:ea typeface="Calibri"/>
                <a:cs typeface="Times New Roman"/>
              </a:rPr>
              <a:t>geschil</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1143690" y="3983700"/>
            <a:ext cx="256870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1048102" y="3921088"/>
            <a:ext cx="273630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schade</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a:stretch>
            <a:fillRect/>
          </a:stretch>
        </p:blipFill>
        <p:spPr>
          <a:xfrm>
            <a:off x="7380312" y="6220072"/>
            <a:ext cx="1584176" cy="593304"/>
          </a:xfrm>
          <a:prstGeom prst="rect">
            <a:avLst/>
          </a:prstGeom>
        </p:spPr>
      </p:pic>
      <p:sp>
        <p:nvSpPr>
          <p:cNvPr id="17" name="Text Box 14"/>
          <p:cNvSpPr txBox="1"/>
          <p:nvPr/>
        </p:nvSpPr>
        <p:spPr>
          <a:xfrm>
            <a:off x="3203849" y="3212976"/>
            <a:ext cx="4320480" cy="48681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3203847" y="3188321"/>
            <a:ext cx="3816425" cy="45670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verantwoordelijk</a:t>
            </a:r>
            <a:endParaRPr lang="nl-NL" sz="1100" dirty="0">
              <a:effectLst/>
              <a:latin typeface="Century Gothic" panose="020B0502020202020204" pitchFamily="34" charset="0"/>
              <a:ea typeface="Calibri"/>
              <a:cs typeface="Times New Roman"/>
            </a:endParaRPr>
          </a:p>
        </p:txBody>
      </p:sp>
      <p:pic>
        <p:nvPicPr>
          <p:cNvPr id="2" name="Afbeelding 1" descr="Afbeelding met kleding, persoon, Menselijk gezicht, glimlach&#10;&#10;Automatisch gegenereerde beschrijving">
            <a:extLst>
              <a:ext uri="{FF2B5EF4-FFF2-40B4-BE49-F238E27FC236}">
                <a16:creationId xmlns:a16="http://schemas.microsoft.com/office/drawing/2014/main" id="{C3597C6D-86B1-3745-0D09-475B4FD9B1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258" y="357320"/>
            <a:ext cx="2921884" cy="1948896"/>
          </a:xfrm>
          <a:prstGeom prst="rect">
            <a:avLst/>
          </a:prstGeom>
        </p:spPr>
      </p:pic>
      <p:pic>
        <p:nvPicPr>
          <p:cNvPr id="4" name="Afbeelding 3" descr="Afbeelding met tekening, vinger, schets, clipart&#10;&#10;Automatisch gegenereerde beschrijving">
            <a:extLst>
              <a:ext uri="{FF2B5EF4-FFF2-40B4-BE49-F238E27FC236}">
                <a16:creationId xmlns:a16="http://schemas.microsoft.com/office/drawing/2014/main" id="{99CEA1C8-E8AA-D66A-2848-F7DD54071EA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635246" y="4687540"/>
            <a:ext cx="1385962" cy="1239597"/>
          </a:xfrm>
          <a:prstGeom prst="rect">
            <a:avLst/>
          </a:prstGeom>
        </p:spPr>
      </p:pic>
      <p:pic>
        <p:nvPicPr>
          <p:cNvPr id="19" name="Afbeelding 18" descr="Afbeelding met persoon, tekst, nagel, vinger&#10;&#10;Automatisch gegenereerde beschrijving">
            <a:extLst>
              <a:ext uri="{FF2B5EF4-FFF2-40B4-BE49-F238E27FC236}">
                <a16:creationId xmlns:a16="http://schemas.microsoft.com/office/drawing/2014/main" id="{6AC98900-DEA0-86A2-0B9D-48ACBBC8A11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62564" y="3793733"/>
            <a:ext cx="2123527" cy="1418516"/>
          </a:xfrm>
          <a:prstGeom prst="rect">
            <a:avLst/>
          </a:prstGeom>
        </p:spPr>
      </p:pic>
      <p:pic>
        <p:nvPicPr>
          <p:cNvPr id="22" name="Afbeelding 21" descr="Afbeelding met kleding, illustratie, tekenfilm&#10;&#10;Automatisch gegenereerde beschrijving">
            <a:extLst>
              <a:ext uri="{FF2B5EF4-FFF2-40B4-BE49-F238E27FC236}">
                <a16:creationId xmlns:a16="http://schemas.microsoft.com/office/drawing/2014/main" id="{F5D19A33-B742-5A5F-4A9C-5801F98402C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080382" y="1136496"/>
            <a:ext cx="2308041" cy="1174779"/>
          </a:xfrm>
          <a:prstGeom prst="rect">
            <a:avLst/>
          </a:prstGeom>
        </p:spPr>
      </p:pic>
    </p:spTree>
    <p:extLst>
      <p:ext uri="{BB962C8B-B14F-4D97-AF65-F5344CB8AC3E}">
        <p14:creationId xmlns:p14="http://schemas.microsoft.com/office/powerpoint/2010/main" val="3639621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370975"/>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terugdraaien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veranderen in hoe het eerst was</a:t>
            </a: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Eenmaal gekozen kon ze het niet meer </a:t>
            </a:r>
            <a:r>
              <a:rPr lang="nl-NL" sz="2800" i="1" u="sng" dirty="0">
                <a:solidFill>
                  <a:srgbClr val="387038"/>
                </a:solidFill>
                <a:latin typeface="Century Gothic" panose="020B0502020202020204" pitchFamily="34" charset="0"/>
                <a:cs typeface="Times New Roman"/>
              </a:rPr>
              <a:t>terugdraaien</a:t>
            </a:r>
            <a:r>
              <a:rPr lang="nl-NL" sz="2800" i="1" dirty="0">
                <a:solidFill>
                  <a:srgbClr val="387038"/>
                </a:solidFill>
                <a:latin typeface="Century Gothic" panose="020B0502020202020204" pitchFamily="34" charset="0"/>
                <a:cs typeface="Times New Roman"/>
              </a:rPr>
              <a:t>. </a:t>
            </a:r>
            <a:endParaRPr lang="nl-NL" sz="2800" i="1" dirty="0">
              <a:solidFill>
                <a:srgbClr val="00B050"/>
              </a:solidFill>
              <a:latin typeface="Century Gothic" panose="020B0502020202020204" pitchFamily="34" charset="0"/>
            </a:endParaRPr>
          </a:p>
        </p:txBody>
      </p:sp>
      <p:pic>
        <p:nvPicPr>
          <p:cNvPr id="2" name="Afbeelding 1">
            <a:extLst>
              <a:ext uri="{FF2B5EF4-FFF2-40B4-BE49-F238E27FC236}">
                <a16:creationId xmlns:a16="http://schemas.microsoft.com/office/drawing/2014/main" id="{86F2457C-0368-C6FD-5ABF-34BABAE894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3808" y="1988840"/>
            <a:ext cx="3202126" cy="3240360"/>
          </a:xfrm>
          <a:prstGeom prst="rect">
            <a:avLst/>
          </a:prstGeom>
        </p:spPr>
      </p:pic>
    </p:spTree>
    <p:extLst>
      <p:ext uri="{BB962C8B-B14F-4D97-AF65-F5344CB8AC3E}">
        <p14:creationId xmlns:p14="http://schemas.microsoft.com/office/powerpoint/2010/main" val="2701191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via </a:t>
            </a:r>
            <a:r>
              <a:rPr lang="nl-NL" sz="7200" b="1" u="sng" dirty="0" err="1">
                <a:latin typeface="Century Gothic" panose="020B0502020202020204" pitchFamily="34" charset="0"/>
              </a:rPr>
              <a:t>via</a:t>
            </a:r>
            <a:endParaRPr lang="nl-NL" sz="7200" b="1" u="sng" dirty="0">
              <a:latin typeface="Century Gothic" panose="020B0502020202020204" pitchFamily="34" charset="0"/>
            </a:endParaRPr>
          </a:p>
        </p:txBody>
      </p:sp>
      <p:pic>
        <p:nvPicPr>
          <p:cNvPr id="7" name="Afbeelding 6" descr="Afbeelding met tekenfilm, Tekenfilm, clipart, Animatie&#10;&#10;Automatisch gegenereerde beschrijving">
            <a:extLst>
              <a:ext uri="{FF2B5EF4-FFF2-40B4-BE49-F238E27FC236}">
                <a16:creationId xmlns:a16="http://schemas.microsoft.com/office/drawing/2014/main" id="{E5B493A7-5428-060D-9DE6-F512012E2C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48" y="1340768"/>
            <a:ext cx="6336704" cy="5362119"/>
          </a:xfrm>
          <a:prstGeom prst="rect">
            <a:avLst/>
          </a:prstGeom>
        </p:spPr>
      </p:pic>
      <p:sp>
        <p:nvSpPr>
          <p:cNvPr id="8" name="Tekstvak 7">
            <a:extLst>
              <a:ext uri="{FF2B5EF4-FFF2-40B4-BE49-F238E27FC236}">
                <a16:creationId xmlns:a16="http://schemas.microsoft.com/office/drawing/2014/main" id="{52EDEB4F-12AA-6B8D-4B77-63D9A0072683}"/>
              </a:ext>
            </a:extLst>
          </p:cNvPr>
          <p:cNvSpPr txBox="1"/>
          <p:nvPr/>
        </p:nvSpPr>
        <p:spPr>
          <a:xfrm>
            <a:off x="6228184" y="4610518"/>
            <a:ext cx="1008112" cy="646331"/>
          </a:xfrm>
          <a:prstGeom prst="rect">
            <a:avLst/>
          </a:prstGeom>
          <a:noFill/>
        </p:spPr>
        <p:txBody>
          <a:bodyPr wrap="square" rtlCol="0">
            <a:spAutoFit/>
          </a:bodyPr>
          <a:lstStyle/>
          <a:p>
            <a:r>
              <a:rPr lang="nl-NL" b="1" dirty="0"/>
              <a:t>Er is kermis</a:t>
            </a:r>
          </a:p>
        </p:txBody>
      </p:sp>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veruit</a:t>
            </a:r>
          </a:p>
        </p:txBody>
      </p:sp>
      <p:pic>
        <p:nvPicPr>
          <p:cNvPr id="7" name="Afbeelding 6" descr="Afbeelding met persoon, kleding, Menselijk gezicht, glimlach&#10;&#10;Automatisch gegenereerde beschrijving">
            <a:extLst>
              <a:ext uri="{FF2B5EF4-FFF2-40B4-BE49-F238E27FC236}">
                <a16:creationId xmlns:a16="http://schemas.microsoft.com/office/drawing/2014/main" id="{D4AA0B44-655C-AE9A-3E86-60F8BBA6651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03648" y="2932995"/>
            <a:ext cx="4896544" cy="3681923"/>
          </a:xfrm>
          <a:prstGeom prst="rect">
            <a:avLst/>
          </a:prstGeom>
        </p:spPr>
      </p:pic>
      <p:sp>
        <p:nvSpPr>
          <p:cNvPr id="4" name="Tekstballon: rechthoek met afgeronde hoeken 3">
            <a:extLst>
              <a:ext uri="{FF2B5EF4-FFF2-40B4-BE49-F238E27FC236}">
                <a16:creationId xmlns:a16="http://schemas.microsoft.com/office/drawing/2014/main" id="{47D31475-EADF-B33C-54F3-53DE5E8115E8}"/>
              </a:ext>
            </a:extLst>
          </p:cNvPr>
          <p:cNvSpPr/>
          <p:nvPr/>
        </p:nvSpPr>
        <p:spPr>
          <a:xfrm>
            <a:off x="4211960" y="1492835"/>
            <a:ext cx="2664296" cy="1440160"/>
          </a:xfrm>
          <a:prstGeom prst="wedgeRoundRectCallout">
            <a:avLst>
              <a:gd name="adj1" fmla="val -33189"/>
              <a:gd name="adj2" fmla="val 7181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2800" dirty="0"/>
              <a:t>Ik wil eendjes hengelen</a:t>
            </a:r>
          </a:p>
        </p:txBody>
      </p:sp>
    </p:spTree>
    <p:extLst>
      <p:ext uri="{BB962C8B-B14F-4D97-AF65-F5344CB8AC3E}">
        <p14:creationId xmlns:p14="http://schemas.microsoft.com/office/powerpoint/2010/main" val="24520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ongeacht</a:t>
            </a:r>
          </a:p>
        </p:txBody>
      </p:sp>
      <p:pic>
        <p:nvPicPr>
          <p:cNvPr id="3" name="Afbeelding 2">
            <a:extLst>
              <a:ext uri="{FF2B5EF4-FFF2-40B4-BE49-F238E27FC236}">
                <a16:creationId xmlns:a16="http://schemas.microsoft.com/office/drawing/2014/main" id="{A826CA35-4A41-2006-6507-581288E0C4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3608" y="2060848"/>
            <a:ext cx="6192688" cy="4274320"/>
          </a:xfrm>
          <a:prstGeom prst="rect">
            <a:avLst/>
          </a:prstGeom>
        </p:spPr>
      </p:pic>
      <p:pic>
        <p:nvPicPr>
          <p:cNvPr id="7" name="Afbeelding 6">
            <a:extLst>
              <a:ext uri="{FF2B5EF4-FFF2-40B4-BE49-F238E27FC236}">
                <a16:creationId xmlns:a16="http://schemas.microsoft.com/office/drawing/2014/main" id="{14D5C869-121D-F4AD-C49D-0984E643A746}"/>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9390" b="90141" l="4013" r="93419">
                        <a14:foregroundMark x1="4151" y1="29440" x2="5898" y2="51680"/>
                        <a14:foregroundMark x1="8301" y1="33280" x2="9394" y2="66080"/>
                        <a14:foregroundMark x1="9394" y1="66080" x2="5680" y2="83680"/>
                        <a14:foregroundMark x1="29929" y1="82400" x2="43255" y2="83040"/>
                        <a14:foregroundMark x1="93009" y1="33920" x2="92572" y2="67680"/>
                        <a14:foregroundMark x1="88422" y1="26240" x2="88203" y2="56160"/>
                        <a14:foregroundMark x1="88203" y1="56160" x2="75423" y2="68640"/>
                        <a14:foregroundMark x1="75423" y1="68640" x2="69853" y2="68960"/>
                        <a14:foregroundMark x1="92572" y1="76000" x2="93665" y2="81120"/>
                        <a14:foregroundMark x1="9791" y1="15962" x2="9791" y2="15962"/>
                        <a14:foregroundMark x1="10433" y1="84507" x2="8186" y2="56338"/>
                        <a14:foregroundMark x1="91011" y1="21596" x2="85875" y2="15962"/>
                        <a14:foregroundMark x1="53772" y1="9390" x2="50883" y2="10329"/>
                        <a14:foregroundMark x1="68860" y1="90141" x2="64045" y2="90141"/>
                        <a14:foregroundMark x1="44462" y1="10329" x2="48957" y2="9390"/>
                        <a14:foregroundMark x1="57303" y1="9390" x2="77528" y2="11268"/>
                        <a14:foregroundMark x1="75602" y1="90141" x2="87480" y2="88263"/>
                      </a14:backgroundRemoval>
                    </a14:imgEffect>
                  </a14:imgLayer>
                </a14:imgProps>
              </a:ext>
              <a:ext uri="{28A0092B-C50C-407E-A947-70E740481C1C}">
                <a14:useLocalDpi xmlns:a14="http://schemas.microsoft.com/office/drawing/2010/main"/>
              </a:ext>
            </a:extLst>
          </a:blip>
          <a:stretch>
            <a:fillRect/>
          </a:stretch>
        </p:blipFill>
        <p:spPr>
          <a:xfrm>
            <a:off x="4139952" y="2060848"/>
            <a:ext cx="3798562" cy="1296615"/>
          </a:xfrm>
          <a:prstGeom prst="rect">
            <a:avLst/>
          </a:prstGeom>
        </p:spPr>
      </p:pic>
      <p:sp>
        <p:nvSpPr>
          <p:cNvPr id="4" name="Tekstvak 3">
            <a:extLst>
              <a:ext uri="{FF2B5EF4-FFF2-40B4-BE49-F238E27FC236}">
                <a16:creationId xmlns:a16="http://schemas.microsoft.com/office/drawing/2014/main" id="{CB06E73A-68B9-FF91-6647-13EB5A0BA1E6}"/>
              </a:ext>
            </a:extLst>
          </p:cNvPr>
          <p:cNvSpPr txBox="1"/>
          <p:nvPr/>
        </p:nvSpPr>
        <p:spPr>
          <a:xfrm>
            <a:off x="4788024" y="2324434"/>
            <a:ext cx="4248472" cy="769441"/>
          </a:xfrm>
          <a:prstGeom prst="rect">
            <a:avLst/>
          </a:prstGeom>
          <a:noFill/>
        </p:spPr>
        <p:txBody>
          <a:bodyPr wrap="square" rtlCol="0">
            <a:spAutoFit/>
          </a:bodyPr>
          <a:lstStyle/>
          <a:p>
            <a:r>
              <a:rPr lang="nl-NL" sz="4400" dirty="0">
                <a:solidFill>
                  <a:schemeClr val="bg1"/>
                </a:solidFill>
              </a:rPr>
              <a:t>altijd prijs</a:t>
            </a:r>
          </a:p>
        </p:txBody>
      </p:sp>
    </p:spTree>
    <p:extLst>
      <p:ext uri="{BB962C8B-B14F-4D97-AF65-F5344CB8AC3E}">
        <p14:creationId xmlns:p14="http://schemas.microsoft.com/office/powerpoint/2010/main" val="905885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ondernemen</a:t>
            </a:r>
          </a:p>
        </p:txBody>
      </p:sp>
      <p:pic>
        <p:nvPicPr>
          <p:cNvPr id="3" name="Afbeelding 2" descr="Afbeelding met kleding, persoon, Menselijk gezicht, glimlach&#10;&#10;Automatisch gegenereerde beschrijving">
            <a:extLst>
              <a:ext uri="{FF2B5EF4-FFF2-40B4-BE49-F238E27FC236}">
                <a16:creationId xmlns:a16="http://schemas.microsoft.com/office/drawing/2014/main" id="{DD50BBE0-B321-935C-79AF-8F01AD2E01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1115" y="1988840"/>
            <a:ext cx="5955378" cy="3972236"/>
          </a:xfrm>
          <a:prstGeom prst="rect">
            <a:avLst/>
          </a:prstGeom>
        </p:spPr>
      </p:pic>
      <p:pic>
        <p:nvPicPr>
          <p:cNvPr id="5" name="Afbeelding 4">
            <a:extLst>
              <a:ext uri="{FF2B5EF4-FFF2-40B4-BE49-F238E27FC236}">
                <a16:creationId xmlns:a16="http://schemas.microsoft.com/office/drawing/2014/main" id="{F5EB86F0-16CD-BCB7-3179-9A67CC42E26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7507" y="2643171"/>
            <a:ext cx="2602237" cy="2663573"/>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aansprakelijk</a:t>
            </a:r>
          </a:p>
        </p:txBody>
      </p:sp>
      <p:pic>
        <p:nvPicPr>
          <p:cNvPr id="2" name="Afbeelding 1" descr="Afbeelding met kleding, persoon, Menselijk gezicht, glimlach&#10;&#10;Automatisch gegenereerde beschrijving">
            <a:extLst>
              <a:ext uri="{FF2B5EF4-FFF2-40B4-BE49-F238E27FC236}">
                <a16:creationId xmlns:a16="http://schemas.microsoft.com/office/drawing/2014/main" id="{24C84988-7025-BA2C-FA8F-3C5AB91029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3608" y="1628800"/>
            <a:ext cx="7056784" cy="4706874"/>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mondig</a:t>
            </a:r>
          </a:p>
        </p:txBody>
      </p:sp>
      <p:pic>
        <p:nvPicPr>
          <p:cNvPr id="3" name="Afbeelding 2" descr="Afbeelding met kleding, persoon, glimlach, jeans&#10;&#10;Automatisch gegenereerde beschrijving">
            <a:extLst>
              <a:ext uri="{FF2B5EF4-FFF2-40B4-BE49-F238E27FC236}">
                <a16:creationId xmlns:a16="http://schemas.microsoft.com/office/drawing/2014/main" id="{397C5AD1-97F8-182D-9D3F-6EF8184056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75656" y="2420888"/>
            <a:ext cx="5328592" cy="4226870"/>
          </a:xfrm>
          <a:prstGeom prst="rect">
            <a:avLst/>
          </a:prstGeom>
        </p:spPr>
      </p:pic>
      <p:sp>
        <p:nvSpPr>
          <p:cNvPr id="4" name="Tekstballon: rechthoek met afgeronde hoeken 3">
            <a:extLst>
              <a:ext uri="{FF2B5EF4-FFF2-40B4-BE49-F238E27FC236}">
                <a16:creationId xmlns:a16="http://schemas.microsoft.com/office/drawing/2014/main" id="{CEF1F062-0E83-75A1-990B-2528F55543B6}"/>
              </a:ext>
            </a:extLst>
          </p:cNvPr>
          <p:cNvSpPr/>
          <p:nvPr/>
        </p:nvSpPr>
        <p:spPr>
          <a:xfrm>
            <a:off x="5148064" y="1556792"/>
            <a:ext cx="2664296" cy="1440160"/>
          </a:xfrm>
          <a:prstGeom prst="wedgeRoundRectCallout">
            <a:avLst>
              <a:gd name="adj1" fmla="val -33189"/>
              <a:gd name="adj2" fmla="val 7181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2800" dirty="0"/>
              <a:t>Waar zijn de eendjes?</a:t>
            </a:r>
          </a:p>
        </p:txBody>
      </p:sp>
    </p:spTree>
    <p:extLst>
      <p:ext uri="{BB962C8B-B14F-4D97-AF65-F5344CB8AC3E}">
        <p14:creationId xmlns:p14="http://schemas.microsoft.com/office/powerpoint/2010/main" val="148704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vaardigheid</a:t>
            </a:r>
          </a:p>
        </p:txBody>
      </p:sp>
      <p:pic>
        <p:nvPicPr>
          <p:cNvPr id="4" name="Afbeelding 3" descr="Afbeelding met persoon, kleding, Rubberen eendje, baby&#10;&#10;Automatisch gegenereerde beschrijving">
            <a:extLst>
              <a:ext uri="{FF2B5EF4-FFF2-40B4-BE49-F238E27FC236}">
                <a16:creationId xmlns:a16="http://schemas.microsoft.com/office/drawing/2014/main" id="{00BA3446-29CA-66F9-49E2-83BE0279A2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9792" y="1484784"/>
            <a:ext cx="3744416" cy="5108344"/>
          </a:xfrm>
          <a:prstGeom prst="rect">
            <a:avLst/>
          </a:prstGeom>
        </p:spPr>
      </p:pic>
    </p:spTree>
    <p:extLst>
      <p:ext uri="{BB962C8B-B14F-4D97-AF65-F5344CB8AC3E}">
        <p14:creationId xmlns:p14="http://schemas.microsoft.com/office/powerpoint/2010/main" val="407491173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2382</TotalTime>
  <Words>895</Words>
  <Application>Microsoft Office PowerPoint</Application>
  <PresentationFormat>Diavoorstelling (4:3)</PresentationFormat>
  <Paragraphs>239</Paragraphs>
  <Slides>23</Slides>
  <Notes>13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23</vt:i4>
      </vt:variant>
    </vt:vector>
  </HeadingPairs>
  <TitlesOfParts>
    <vt:vector size="27"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518</cp:revision>
  <dcterms:created xsi:type="dcterms:W3CDTF">2021-06-08T06:13:59Z</dcterms:created>
  <dcterms:modified xsi:type="dcterms:W3CDTF">2024-05-21T09:15:47Z</dcterms:modified>
</cp:coreProperties>
</file>