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78" r:id="rId4"/>
    <p:sldId id="1486" r:id="rId5"/>
    <p:sldId id="1475" r:id="rId6"/>
    <p:sldId id="1479" r:id="rId7"/>
    <p:sldId id="1476" r:id="rId8"/>
    <p:sldId id="1477" r:id="rId9"/>
    <p:sldId id="1460" r:id="rId10"/>
    <p:sldId id="1480" r:id="rId11"/>
    <p:sldId id="934" r:id="rId12"/>
    <p:sldId id="263" r:id="rId13"/>
    <p:sldId id="1487" r:id="rId14"/>
    <p:sldId id="1488" r:id="rId15"/>
    <p:sldId id="1491" r:id="rId16"/>
    <p:sldId id="1484" r:id="rId17"/>
    <p:sldId id="259" r:id="rId18"/>
    <p:sldId id="1489"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86"/>
            <p14:sldId id="1475"/>
            <p14:sldId id="1479"/>
            <p14:sldId id="1476"/>
            <p14:sldId id="1477"/>
            <p14:sldId id="1460"/>
            <p14:sldId id="1480"/>
            <p14:sldId id="934"/>
            <p14:sldId id="263"/>
            <p14:sldId id="1487"/>
            <p14:sldId id="1488"/>
            <p14:sldId id="1491"/>
            <p14:sldId id="1484"/>
            <p14:sldId id="259"/>
            <p14:sldId id="1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3140" autoAdjust="0"/>
  </p:normalViewPr>
  <p:slideViewPr>
    <p:cSldViewPr>
      <p:cViewPr varScale="1">
        <p:scale>
          <a:sx n="76" d="100"/>
          <a:sy n="76" d="100"/>
        </p:scale>
        <p:origin x="133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28-5-2024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28-5-2024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per ongeluk</a:t>
            </a:r>
            <a:r>
              <a:rPr lang="nl-NL" sz="1200" kern="1200" dirty="0">
                <a:solidFill>
                  <a:schemeClr val="tx1"/>
                </a:solidFill>
                <a:effectLst/>
                <a:latin typeface="+mn-lt"/>
                <a:ea typeface="+mn-ea"/>
                <a:cs typeface="+mn-cs"/>
              </a:rPr>
              <a:t>: je wilt het niet doen, maar het gebeurt toch, niet expres</a:t>
            </a:r>
          </a:p>
          <a:p>
            <a:pPr fontAlgn="t"/>
            <a:r>
              <a:rPr lang="nl-NL" sz="1200" b="1" kern="1200" dirty="0">
                <a:solidFill>
                  <a:schemeClr val="tx1"/>
                </a:solidFill>
                <a:effectLst/>
                <a:latin typeface="+mn-lt"/>
                <a:ea typeface="+mn-ea"/>
                <a:cs typeface="+mn-cs"/>
              </a:rPr>
              <a:t>vochtig</a:t>
            </a:r>
            <a:r>
              <a:rPr lang="nl-NL" sz="1200" kern="1200" dirty="0">
                <a:solidFill>
                  <a:schemeClr val="tx1"/>
                </a:solidFill>
                <a:effectLst/>
                <a:latin typeface="+mn-lt"/>
                <a:ea typeface="+mn-ea"/>
                <a:cs typeface="+mn-cs"/>
              </a:rPr>
              <a:t>: een beetje nat</a:t>
            </a:r>
          </a:p>
          <a:p>
            <a:pPr fontAlgn="t"/>
            <a:r>
              <a:rPr lang="nl-NL" sz="1200" b="1" kern="1200" dirty="0">
                <a:solidFill>
                  <a:schemeClr val="tx1"/>
                </a:solidFill>
                <a:effectLst/>
                <a:latin typeface="+mn-lt"/>
                <a:ea typeface="+mn-ea"/>
                <a:cs typeface="+mn-cs"/>
              </a:rPr>
              <a:t>tevoorschijn komen</a:t>
            </a:r>
            <a:r>
              <a:rPr lang="nl-NL" sz="1200" kern="1200" dirty="0">
                <a:solidFill>
                  <a:schemeClr val="tx1"/>
                </a:solidFill>
                <a:effectLst/>
                <a:latin typeface="+mn-lt"/>
                <a:ea typeface="+mn-ea"/>
                <a:cs typeface="+mn-cs"/>
              </a:rPr>
              <a:t>: je laten zien</a:t>
            </a:r>
          </a:p>
          <a:p>
            <a:pPr fontAlgn="t"/>
            <a:r>
              <a:rPr lang="nl-NL" sz="1200" b="1" kern="1200" dirty="0">
                <a:solidFill>
                  <a:schemeClr val="tx1"/>
                </a:solidFill>
                <a:effectLst/>
                <a:latin typeface="+mn-lt"/>
                <a:ea typeface="+mn-ea"/>
                <a:cs typeface="+mn-cs"/>
              </a:rPr>
              <a:t>de vijand</a:t>
            </a:r>
            <a:r>
              <a:rPr lang="nl-NL" sz="1200" kern="1200" dirty="0">
                <a:solidFill>
                  <a:schemeClr val="tx1"/>
                </a:solidFill>
                <a:effectLst/>
                <a:latin typeface="+mn-lt"/>
                <a:ea typeface="+mn-ea"/>
                <a:cs typeface="+mn-cs"/>
              </a:rPr>
              <a:t>: iemand die gevaarlijk voor je is</a:t>
            </a:r>
          </a:p>
          <a:p>
            <a:pPr fontAlgn="t"/>
            <a:r>
              <a:rPr lang="nl-NL" sz="1200" b="1" kern="1200" dirty="0">
                <a:solidFill>
                  <a:schemeClr val="tx1"/>
                </a:solidFill>
                <a:effectLst/>
                <a:latin typeface="+mn-lt"/>
                <a:ea typeface="+mn-ea"/>
                <a:cs typeface="+mn-cs"/>
              </a:rPr>
              <a:t>de plaag</a:t>
            </a:r>
            <a:r>
              <a:rPr lang="nl-NL" sz="1200" kern="1200" dirty="0">
                <a:solidFill>
                  <a:schemeClr val="tx1"/>
                </a:solidFill>
                <a:effectLst/>
                <a:latin typeface="+mn-lt"/>
                <a:ea typeface="+mn-ea"/>
                <a:cs typeface="+mn-cs"/>
              </a:rPr>
              <a:t>: iets wat voor veel mensen vervelend is, bijvoorbeeld als er heel veel mieren zijn</a:t>
            </a:r>
          </a:p>
          <a:p>
            <a:pPr fontAlgn="t"/>
            <a:r>
              <a:rPr lang="nl-NL" sz="1200" b="1" kern="1200" dirty="0">
                <a:solidFill>
                  <a:schemeClr val="tx1"/>
                </a:solidFill>
                <a:effectLst/>
                <a:latin typeface="+mn-lt"/>
                <a:ea typeface="+mn-ea"/>
                <a:cs typeface="+mn-cs"/>
              </a:rPr>
              <a:t>kweken</a:t>
            </a:r>
            <a:r>
              <a:rPr lang="nl-NL" sz="1200" kern="1200" dirty="0">
                <a:solidFill>
                  <a:schemeClr val="tx1"/>
                </a:solidFill>
                <a:effectLst/>
                <a:latin typeface="+mn-lt"/>
                <a:ea typeface="+mn-ea"/>
                <a:cs typeface="+mn-cs"/>
              </a:rPr>
              <a:t>: laten groeien</a:t>
            </a:r>
          </a:p>
          <a:p>
            <a:pPr fontAlgn="t"/>
            <a:r>
              <a:rPr lang="nl-NL" sz="1200" b="1" kern="1200" dirty="0">
                <a:solidFill>
                  <a:schemeClr val="tx1"/>
                </a:solidFill>
                <a:effectLst/>
                <a:latin typeface="+mn-lt"/>
                <a:ea typeface="+mn-ea"/>
                <a:cs typeface="+mn-cs"/>
              </a:rPr>
              <a:t>verjagen</a:t>
            </a:r>
            <a:r>
              <a:rPr lang="nl-NL" sz="1200" kern="1200" dirty="0">
                <a:solidFill>
                  <a:schemeClr val="tx1"/>
                </a:solidFill>
                <a:effectLst/>
                <a:latin typeface="+mn-lt"/>
                <a:ea typeface="+mn-ea"/>
                <a:cs typeface="+mn-cs"/>
              </a:rPr>
              <a:t>: zorgen dat iets of iemand naar een andere plaats gaat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4sKCQupO1Y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5.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VUaEPV1AF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Weten jullie nog dat een heel groot deel van Nederland lager is dan de zee? En dat er een paar hele grote rivieren door ons land lopen? Dat is heel veel water! </a:t>
            </a:r>
            <a:r>
              <a:rPr lang="nl-NL" sz="2000" dirty="0">
                <a:ea typeface="Times New Roman" panose="02020603050405020304" pitchFamily="18" charset="0"/>
                <a:cs typeface="Arial" panose="020B0604020202020204" pitchFamily="34" charset="0"/>
              </a:rPr>
              <a:t>Gelukkig worden we heel goed beschermd door dijken. Omdat ze zo belangrijk zijn, worden de dijken vaak gecontroleerd. Dat is nodig omdat de dijken </a:t>
            </a:r>
            <a:r>
              <a:rPr lang="nl-NL" sz="2000" b="1" u="sng" dirty="0">
                <a:ea typeface="Times New Roman" panose="02020603050405020304" pitchFamily="18" charset="0"/>
                <a:cs typeface="Arial" panose="020B0604020202020204" pitchFamily="34" charset="0"/>
              </a:rPr>
              <a:t>een vijand</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hebben! Er is namelijk </a:t>
            </a:r>
            <a:r>
              <a:rPr lang="nl-NL" sz="2000" b="1" i="1" dirty="0">
                <a:ea typeface="Times New Roman" panose="02020603050405020304" pitchFamily="18" charset="0"/>
                <a:cs typeface="Arial" panose="020B0604020202020204" pitchFamily="34" charset="0"/>
              </a:rPr>
              <a:t>iemand die gevaarlijk voor ze is. </a:t>
            </a:r>
            <a:r>
              <a:rPr lang="nl-NL" sz="2000" dirty="0">
                <a:ea typeface="Times New Roman" panose="02020603050405020304" pitchFamily="18" charset="0"/>
                <a:cs typeface="Arial" panose="020B0604020202020204" pitchFamily="34" charset="0"/>
              </a:rPr>
              <a:t>Deze vijand is de muskusrat. </a:t>
            </a:r>
            <a:r>
              <a:rPr lang="nl-NL" sz="2000" dirty="0">
                <a:solidFill>
                  <a:srgbClr val="00B050"/>
                </a:solidFill>
                <a:ea typeface="Times New Roman" panose="02020603050405020304" pitchFamily="18" charset="0"/>
                <a:cs typeface="Arial" panose="020B0604020202020204" pitchFamily="34" charset="0"/>
              </a:rPr>
              <a:t>(extra klik) </a:t>
            </a:r>
            <a:r>
              <a:rPr lang="nl-NL" sz="2000" dirty="0">
                <a:ea typeface="Times New Roman" panose="02020603050405020304" pitchFamily="18" charset="0"/>
                <a:cs typeface="Arial" panose="020B0604020202020204" pitchFamily="34" charset="0"/>
              </a:rPr>
              <a:t>Dit diertje leeft het liefst in een </a:t>
            </a:r>
            <a:r>
              <a:rPr lang="nl-NL" sz="2000" b="1" u="sng" dirty="0">
                <a:ea typeface="Times New Roman" panose="02020603050405020304" pitchFamily="18" charset="0"/>
                <a:cs typeface="Arial" panose="020B0604020202020204" pitchFamily="34" charset="0"/>
              </a:rPr>
              <a:t>vochtige</a:t>
            </a:r>
            <a:r>
              <a:rPr lang="nl-NL" sz="2000" dirty="0">
                <a:ea typeface="Times New Roman" panose="02020603050405020304" pitchFamily="18" charset="0"/>
                <a:cs typeface="Arial" panose="020B0604020202020204" pitchFamily="34" charset="0"/>
              </a:rPr>
              <a:t> omgeving. Een omgeving die </a:t>
            </a:r>
            <a:r>
              <a:rPr lang="nl-NL" sz="2000" b="1" i="1" dirty="0">
                <a:ea typeface="Times New Roman" panose="02020603050405020304" pitchFamily="18" charset="0"/>
                <a:cs typeface="Arial" panose="020B0604020202020204" pitchFamily="34" charset="0"/>
              </a:rPr>
              <a:t>een beetje nat </a:t>
            </a:r>
            <a:r>
              <a:rPr lang="nl-NL" sz="2000" dirty="0">
                <a:ea typeface="Times New Roman" panose="02020603050405020304" pitchFamily="18" charset="0"/>
                <a:cs typeface="Arial" panose="020B0604020202020204" pitchFamily="34" charset="0"/>
              </a:rPr>
              <a:t>is. En hij houdt van graven. Hij graaft lange gangen en grote holen in de dijken. Hierdoor wordt de dijk minder sterk. De muskusrat hoort eigenlijk niet in Nederland. Hij is lang geleden door iemand meegenomen uit Noord-Amerika. Ze hebben namelijk een heel mooie vacht. Hij was van plan om heel veel van deze diertjes te </a:t>
            </a:r>
            <a:r>
              <a:rPr lang="nl-NL" sz="2000" b="1" u="sng" dirty="0">
                <a:ea typeface="Times New Roman" panose="02020603050405020304" pitchFamily="18" charset="0"/>
                <a:cs typeface="Arial" panose="020B0604020202020204" pitchFamily="34" charset="0"/>
              </a:rPr>
              <a:t>kweken</a:t>
            </a:r>
            <a:r>
              <a:rPr lang="nl-NL" sz="2000" dirty="0">
                <a:ea typeface="Times New Roman" panose="02020603050405020304" pitchFamily="18" charset="0"/>
                <a:cs typeface="Arial" panose="020B0604020202020204" pitchFamily="34" charset="0"/>
              </a:rPr>
              <a:t>, te </a:t>
            </a:r>
            <a:r>
              <a:rPr lang="nl-NL" sz="2000" b="1" i="1" dirty="0">
                <a:ea typeface="Times New Roman" panose="02020603050405020304" pitchFamily="18" charset="0"/>
                <a:cs typeface="Arial" panose="020B0604020202020204" pitchFamily="34" charset="0"/>
              </a:rPr>
              <a:t>laten groeien</a:t>
            </a:r>
            <a:r>
              <a:rPr lang="nl-NL" sz="2000" dirty="0">
                <a:ea typeface="Times New Roman" panose="02020603050405020304" pitchFamily="18" charset="0"/>
                <a:cs typeface="Arial" panose="020B0604020202020204" pitchFamily="34" charset="0"/>
              </a:rPr>
              <a:t>. (Dat is nu natuurlijk verboden. De schuren op de foto zijn leeg.) Hij heeft toen een paar diertjes </a:t>
            </a:r>
            <a:r>
              <a:rPr lang="nl-NL" sz="2000" b="1" u="sng" dirty="0">
                <a:ea typeface="Times New Roman" panose="02020603050405020304" pitchFamily="18" charset="0"/>
                <a:cs typeface="Arial" panose="020B0604020202020204" pitchFamily="34" charset="0"/>
              </a:rPr>
              <a:t>per ongeluk</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laten ontsnappen. </a:t>
            </a:r>
            <a:r>
              <a:rPr lang="nl-NL" sz="2000" b="1" i="1" dirty="0">
                <a:ea typeface="Times New Roman" panose="02020603050405020304" pitchFamily="18" charset="0"/>
                <a:cs typeface="Arial" panose="020B0604020202020204" pitchFamily="34" charset="0"/>
              </a:rPr>
              <a:t>Hij wilde het niet doen, maar het gebeurde toch, niet expres. </a:t>
            </a:r>
            <a:r>
              <a:rPr lang="nl-NL" sz="2000" dirty="0">
                <a:ea typeface="Times New Roman" panose="02020603050405020304" pitchFamily="18" charset="0"/>
                <a:cs typeface="Arial" panose="020B0604020202020204" pitchFamily="34" charset="0"/>
              </a:rPr>
              <a:t>Nu leven er ontzettend veel muskusratten in de buurt van de rivieren. Ze zijn moeilijk te vinden, want ze </a:t>
            </a:r>
            <a:r>
              <a:rPr lang="nl-NL" sz="2000" b="1" u="sng" dirty="0">
                <a:ea typeface="Times New Roman" panose="02020603050405020304" pitchFamily="18" charset="0"/>
                <a:cs typeface="Arial" panose="020B0604020202020204" pitchFamily="34" charset="0"/>
              </a:rPr>
              <a:t>komen maar heel weinig te voorschijn</a:t>
            </a:r>
            <a:r>
              <a:rPr lang="nl-NL" sz="2000" dirty="0">
                <a:ea typeface="Times New Roman" panose="02020603050405020304" pitchFamily="18" charset="0"/>
                <a:cs typeface="Arial" panose="020B0604020202020204" pitchFamily="34" charset="0"/>
              </a:rPr>
              <a:t>. Ze </a:t>
            </a:r>
            <a:r>
              <a:rPr lang="nl-NL" sz="2000" b="1" i="1" dirty="0">
                <a:ea typeface="Times New Roman" panose="02020603050405020304" pitchFamily="18" charset="0"/>
                <a:cs typeface="Arial" panose="020B0604020202020204" pitchFamily="34" charset="0"/>
              </a:rPr>
              <a:t>laten zich niet veel zien</a:t>
            </a:r>
            <a:r>
              <a:rPr lang="nl-NL" sz="2000" dirty="0">
                <a:ea typeface="Times New Roman" panose="02020603050405020304" pitchFamily="18" charset="0"/>
                <a:cs typeface="Arial" panose="020B0604020202020204" pitchFamily="34" charset="0"/>
              </a:rPr>
              <a:t>. Ze zijn ondertussen een echte </a:t>
            </a:r>
            <a:r>
              <a:rPr lang="nl-NL" sz="2000" b="1" u="sng" dirty="0">
                <a:ea typeface="Times New Roman" panose="02020603050405020304" pitchFamily="18" charset="0"/>
                <a:cs typeface="Arial" panose="020B0604020202020204" pitchFamily="34" charset="0"/>
              </a:rPr>
              <a:t>plaag</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geworden. Zo noemen we </a:t>
            </a:r>
            <a:r>
              <a:rPr lang="nl-NL" sz="2000" b="1" i="1" dirty="0">
                <a:ea typeface="Times New Roman" panose="02020603050405020304" pitchFamily="18" charset="0"/>
                <a:cs typeface="Arial" panose="020B0604020202020204" pitchFamily="34" charset="0"/>
              </a:rPr>
              <a:t>iets wat voor veel mensen vervelend is. </a:t>
            </a:r>
            <a:r>
              <a:rPr lang="nl-NL" sz="2000" dirty="0">
                <a:ea typeface="Times New Roman" panose="02020603050405020304" pitchFamily="18" charset="0"/>
                <a:cs typeface="Arial" panose="020B0604020202020204" pitchFamily="34" charset="0"/>
              </a:rPr>
              <a:t>Er werken in Nederland zelfs honderden mensen die de hele dag door alleen maar deze dieren vangen of </a:t>
            </a:r>
            <a:r>
              <a:rPr lang="nl-NL" sz="2000" b="1" u="sng" dirty="0">
                <a:ea typeface="Times New Roman" panose="02020603050405020304" pitchFamily="18" charset="0"/>
                <a:cs typeface="Arial" panose="020B0604020202020204" pitchFamily="34" charset="0"/>
              </a:rPr>
              <a:t>verjagen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zorgen dat ze naar een andere plaats gaan</a:t>
            </a:r>
            <a:r>
              <a:rPr lang="nl-NL" sz="2000" dirty="0">
                <a:ea typeface="Times New Roman" panose="02020603050405020304" pitchFamily="18" charset="0"/>
                <a:cs typeface="Arial" panose="020B0604020202020204" pitchFamily="34" charset="0"/>
              </a:rPr>
              <a:t>. Zou dat een beroep voor jou zijn?</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ffectLst/>
                <a:ea typeface="Times New Roman" panose="02020603050405020304" pitchFamily="18" charset="0"/>
                <a:cs typeface="Arial" panose="020B0604020202020204" pitchFamily="34" charset="0"/>
              </a:rPr>
              <a:t>In de laatste dia vind je de link naar een filmpje waarin verteld wordt waarom de dieren gevangen worden (1.36)</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verjagen</a:t>
            </a:r>
          </a:p>
        </p:txBody>
      </p:sp>
      <p:pic>
        <p:nvPicPr>
          <p:cNvPr id="3" name="Afbeelding 2" descr="Afbeelding met buitenshuis, gras, persoon, water&#10;&#10;Automatisch gegenereerde beschrijving">
            <a:extLst>
              <a:ext uri="{FF2B5EF4-FFF2-40B4-BE49-F238E27FC236}">
                <a16:creationId xmlns:a16="http://schemas.microsoft.com/office/drawing/2014/main" id="{E90077A6-C51F-31B9-DB2C-C0EE949C5E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548" y="1226143"/>
            <a:ext cx="8136904" cy="5083177"/>
          </a:xfrm>
          <a:prstGeom prst="rect">
            <a:avLst/>
          </a:prstGeom>
        </p:spPr>
      </p:pic>
      <p:sp>
        <p:nvSpPr>
          <p:cNvPr id="5" name="Tekstvak 4">
            <a:extLst>
              <a:ext uri="{FF2B5EF4-FFF2-40B4-BE49-F238E27FC236}">
                <a16:creationId xmlns:a16="http://schemas.microsoft.com/office/drawing/2014/main" id="{888C44D1-063F-1EA6-C087-8E31DD1733B6}"/>
              </a:ext>
            </a:extLst>
          </p:cNvPr>
          <p:cNvSpPr txBox="1"/>
          <p:nvPr/>
        </p:nvSpPr>
        <p:spPr>
          <a:xfrm>
            <a:off x="1547664" y="6313549"/>
            <a:ext cx="5539603" cy="646331"/>
          </a:xfrm>
          <a:prstGeom prst="rect">
            <a:avLst/>
          </a:prstGeom>
          <a:noFill/>
        </p:spPr>
        <p:txBody>
          <a:bodyPr wrap="square">
            <a:spAutoFit/>
          </a:bodyPr>
          <a:lstStyle/>
          <a:p>
            <a:r>
              <a:rPr lang="nl-NL" dirty="0">
                <a:hlinkClick r:id="rId4"/>
              </a:rPr>
              <a:t>https://www.youtube.com/watch?v=4sKCQupO1Yg</a:t>
            </a:r>
            <a:endParaRPr lang="nl-NL" dirty="0"/>
          </a:p>
          <a:p>
            <a:endParaRPr lang="nl-NL" dirty="0"/>
          </a:p>
        </p:txBody>
      </p:sp>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vijand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a:t>
            </a:r>
            <a:r>
              <a:rPr lang="nl-NL" sz="5900" b="1" dirty="0">
                <a:solidFill>
                  <a:srgbClr val="387038"/>
                </a:solidFill>
                <a:effectLst/>
                <a:latin typeface="Century Gothic" panose="020B0502020202020204" pitchFamily="34" charset="0"/>
                <a:ea typeface="Calibri"/>
                <a:cs typeface="Times New Roman"/>
              </a:rPr>
              <a:t>e vriend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gevaarlijk voor je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muskusrat is </a:t>
            </a:r>
            <a:r>
              <a:rPr lang="nl-NL" sz="2400" i="1" u="sng" dirty="0">
                <a:solidFill>
                  <a:srgbClr val="387038"/>
                </a:solidFill>
                <a:latin typeface="Century Gothic" panose="020B0502020202020204" pitchFamily="34" charset="0"/>
                <a:ea typeface="Calibri"/>
                <a:cs typeface="Times New Roman"/>
              </a:rPr>
              <a:t>de vijand </a:t>
            </a:r>
            <a:r>
              <a:rPr lang="nl-NL" sz="2400" i="1" dirty="0">
                <a:solidFill>
                  <a:srgbClr val="387038"/>
                </a:solidFill>
                <a:latin typeface="Century Gothic" panose="020B0502020202020204" pitchFamily="34" charset="0"/>
                <a:ea typeface="Calibri"/>
                <a:cs typeface="Times New Roman"/>
              </a:rPr>
              <a:t>van de dijken.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591819"/>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je vertrouwt en aardig vindt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hond is de beste </a:t>
            </a:r>
            <a:r>
              <a:rPr lang="nl-NL" sz="2400" i="1" u="sng" dirty="0">
                <a:solidFill>
                  <a:srgbClr val="387038"/>
                </a:solidFill>
                <a:effectLst/>
                <a:latin typeface="Century Gothic" panose="020B0502020202020204" pitchFamily="34" charset="0"/>
                <a:ea typeface="Calibri"/>
                <a:cs typeface="Times New Roman"/>
              </a:rPr>
              <a:t>vriend</a:t>
            </a:r>
            <a:r>
              <a:rPr lang="nl-NL" sz="2400" i="1" dirty="0">
                <a:solidFill>
                  <a:srgbClr val="387038"/>
                </a:solidFill>
                <a:effectLst/>
                <a:latin typeface="Century Gothic" panose="020B0502020202020204" pitchFamily="34" charset="0"/>
                <a:ea typeface="Calibri"/>
                <a:cs typeface="Times New Roman"/>
              </a:rPr>
              <a:t> van de jongen.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buitenshuis, bal, gras, boom&#10;&#10;Automatisch gegenereerde beschrijving">
            <a:extLst>
              <a:ext uri="{FF2B5EF4-FFF2-40B4-BE49-F238E27FC236}">
                <a16:creationId xmlns:a16="http://schemas.microsoft.com/office/drawing/2014/main" id="{51A4ACDD-7B20-C802-1939-AD9F71DD1C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3079832"/>
            <a:ext cx="3307801" cy="2209612"/>
          </a:xfrm>
          <a:prstGeom prst="rect">
            <a:avLst/>
          </a:prstGeom>
        </p:spPr>
      </p:pic>
      <p:pic>
        <p:nvPicPr>
          <p:cNvPr id="10" name="Afbeelding 9">
            <a:extLst>
              <a:ext uri="{FF2B5EF4-FFF2-40B4-BE49-F238E27FC236}">
                <a16:creationId xmlns:a16="http://schemas.microsoft.com/office/drawing/2014/main" id="{891D7E57-3995-F5E1-A65E-8C2F96E405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666" y="3079832"/>
            <a:ext cx="3518719" cy="2209612"/>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verjagen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lokken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0306" y="1563389"/>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zorgen dat iets of iemand naar een andere plaats gaat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Deze man probeert de muskusratten te </a:t>
            </a:r>
            <a:r>
              <a:rPr lang="nl-NL" sz="2400" i="1" u="sng" dirty="0">
                <a:solidFill>
                  <a:srgbClr val="387038"/>
                </a:solidFill>
                <a:latin typeface="Century Gothic" panose="020B0502020202020204" pitchFamily="34" charset="0"/>
                <a:ea typeface="Calibri"/>
                <a:cs typeface="Times New Roman"/>
              </a:rPr>
              <a:t>verjagen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of iemand naar je toe laten komen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Men probeert zwerfkatten te </a:t>
            </a:r>
            <a:r>
              <a:rPr lang="nl-NL" sz="2400" i="1" u="sng" dirty="0">
                <a:solidFill>
                  <a:srgbClr val="387038"/>
                </a:solidFill>
                <a:effectLst/>
                <a:latin typeface="Century Gothic" panose="020B0502020202020204" pitchFamily="34" charset="0"/>
                <a:ea typeface="Calibri"/>
                <a:cs typeface="Times New Roman"/>
              </a:rPr>
              <a:t>lokken</a:t>
            </a:r>
            <a:r>
              <a:rPr lang="nl-NL" sz="2400" i="1" dirty="0">
                <a:solidFill>
                  <a:srgbClr val="387038"/>
                </a:solidFill>
                <a:effectLst/>
                <a:latin typeface="Century Gothic" panose="020B0502020202020204" pitchFamily="34" charset="0"/>
                <a:ea typeface="Calibri"/>
                <a:cs typeface="Times New Roman"/>
              </a:rPr>
              <a:t> met brokjes.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uitenshuis, gras, persoon, water&#10;&#10;Automatisch gegenereerde beschrijving">
            <a:extLst>
              <a:ext uri="{FF2B5EF4-FFF2-40B4-BE49-F238E27FC236}">
                <a16:creationId xmlns:a16="http://schemas.microsoft.com/office/drawing/2014/main" id="{013E40F0-0A1C-B302-511F-F337E435FF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3022731"/>
            <a:ext cx="3204897" cy="2134461"/>
          </a:xfrm>
          <a:prstGeom prst="rect">
            <a:avLst/>
          </a:prstGeom>
        </p:spPr>
      </p:pic>
      <p:pic>
        <p:nvPicPr>
          <p:cNvPr id="5" name="Afbeelding 4" descr="Afbeelding met Huisdierartikelen, gebouw, gras, buitenshuis&#10;&#10;Automatisch gegenereerde beschrijving">
            <a:extLst>
              <a:ext uri="{FF2B5EF4-FFF2-40B4-BE49-F238E27FC236}">
                <a16:creationId xmlns:a16="http://schemas.microsoft.com/office/drawing/2014/main" id="{89A727A0-A283-394D-597E-39CE31CFF8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4791" y="2636912"/>
            <a:ext cx="3363633" cy="2246907"/>
          </a:xfrm>
          <a:prstGeom prst="rect">
            <a:avLst/>
          </a:prstGeom>
        </p:spPr>
      </p:pic>
    </p:spTree>
    <p:extLst>
      <p:ext uri="{BB962C8B-B14F-4D97-AF65-F5344CB8AC3E}">
        <p14:creationId xmlns:p14="http://schemas.microsoft.com/office/powerpoint/2010/main" val="190446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314287"/>
            <a:ext cx="4275584" cy="65612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tevoorschijn komen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64495"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verstoppen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je laten zien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Vooral in het donker </a:t>
            </a:r>
            <a:r>
              <a:rPr lang="nl-NL" sz="2400" i="1" u="sng" dirty="0">
                <a:solidFill>
                  <a:srgbClr val="387038"/>
                </a:solidFill>
                <a:latin typeface="Century Gothic" panose="020B0502020202020204" pitchFamily="34" charset="0"/>
                <a:ea typeface="Calibri"/>
                <a:cs typeface="Times New Roman"/>
              </a:rPr>
              <a:t>komt</a:t>
            </a:r>
            <a:r>
              <a:rPr lang="nl-NL" sz="2400" i="1" dirty="0">
                <a:solidFill>
                  <a:srgbClr val="387038"/>
                </a:solidFill>
                <a:latin typeface="Century Gothic" panose="020B0502020202020204" pitchFamily="34" charset="0"/>
                <a:ea typeface="Calibri"/>
                <a:cs typeface="Times New Roman"/>
              </a:rPr>
              <a:t> het dier </a:t>
            </a:r>
            <a:r>
              <a:rPr lang="nl-NL" sz="2400" i="1" u="sng" dirty="0">
                <a:solidFill>
                  <a:srgbClr val="387038"/>
                </a:solidFill>
                <a:latin typeface="Century Gothic" panose="020B0502020202020204" pitchFamily="34" charset="0"/>
                <a:ea typeface="Calibri"/>
                <a:cs typeface="Times New Roman"/>
              </a:rPr>
              <a:t>tevoorschijn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ervoor zorgen dat anderen je niet zien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liefst </a:t>
            </a:r>
            <a:r>
              <a:rPr lang="nl-NL" sz="2400" i="1" u="sng" dirty="0">
                <a:solidFill>
                  <a:srgbClr val="387038"/>
                </a:solidFill>
                <a:effectLst/>
                <a:latin typeface="Century Gothic" panose="020B0502020202020204" pitchFamily="34" charset="0"/>
                <a:ea typeface="Calibri"/>
                <a:cs typeface="Times New Roman"/>
              </a:rPr>
              <a:t>verstoppen</a:t>
            </a:r>
            <a:r>
              <a:rPr lang="nl-NL" sz="2400" i="1" dirty="0">
                <a:solidFill>
                  <a:srgbClr val="387038"/>
                </a:solidFill>
                <a:effectLst/>
                <a:latin typeface="Century Gothic" panose="020B0502020202020204" pitchFamily="34" charset="0"/>
                <a:ea typeface="Calibri"/>
                <a:cs typeface="Times New Roman"/>
              </a:rPr>
              <a:t> de dieren zich in het hol.</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5" name="Tekstvak 4">
            <a:extLst>
              <a:ext uri="{FF2B5EF4-FFF2-40B4-BE49-F238E27FC236}">
                <a16:creationId xmlns:a16="http://schemas.microsoft.com/office/drawing/2014/main" id="{24C21C20-88AB-6818-A900-9048B267C8C4}"/>
              </a:ext>
            </a:extLst>
          </p:cNvPr>
          <p:cNvSpPr txBox="1"/>
          <p:nvPr/>
        </p:nvSpPr>
        <p:spPr>
          <a:xfrm>
            <a:off x="611560" y="757456"/>
            <a:ext cx="3240360" cy="641132"/>
          </a:xfrm>
          <a:prstGeom prst="rect">
            <a:avLst/>
          </a:prstGeom>
          <a:noFill/>
        </p:spPr>
        <p:txBody>
          <a:bodyPr wrap="square" rtlCol="0">
            <a:spAutoFit/>
          </a:bodyPr>
          <a:lstStyle/>
          <a:p>
            <a:endParaRPr lang="nl-NL" dirty="0"/>
          </a:p>
        </p:txBody>
      </p:sp>
      <p:pic>
        <p:nvPicPr>
          <p:cNvPr id="16" name="Afbeelding 15" descr="Afbeelding met zoogdier, buitenshuis, nerts, gras&#10;&#10;Automatisch gegenereerde beschrijving">
            <a:extLst>
              <a:ext uri="{FF2B5EF4-FFF2-40B4-BE49-F238E27FC236}">
                <a16:creationId xmlns:a16="http://schemas.microsoft.com/office/drawing/2014/main" id="{0A88CC82-A671-C36E-6D30-5A9D2C50F9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2620218"/>
            <a:ext cx="3524711" cy="2403884"/>
          </a:xfrm>
          <a:prstGeom prst="rect">
            <a:avLst/>
          </a:prstGeom>
        </p:spPr>
      </p:pic>
      <p:pic>
        <p:nvPicPr>
          <p:cNvPr id="18" name="Afbeelding 17" descr="Afbeelding met buitenshuis, zoogdier, gras, fauna&#10;&#10;Automatisch gegenereerde beschrijving">
            <a:extLst>
              <a:ext uri="{FF2B5EF4-FFF2-40B4-BE49-F238E27FC236}">
                <a16:creationId xmlns:a16="http://schemas.microsoft.com/office/drawing/2014/main" id="{D1A71E21-A953-5B7E-61CA-9FDB59906C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3516" y="2620218"/>
            <a:ext cx="3631245" cy="2403884"/>
          </a:xfrm>
          <a:prstGeom prst="rect">
            <a:avLst/>
          </a:prstGeom>
        </p:spPr>
      </p:pic>
    </p:spTree>
    <p:extLst>
      <p:ext uri="{BB962C8B-B14F-4D97-AF65-F5344CB8AC3E}">
        <p14:creationId xmlns:p14="http://schemas.microsoft.com/office/powerpoint/2010/main" val="246554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per ongeluk</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expres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je wilt het niet doen maar het gebeurt toch, niet expres</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32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Hij heeft </a:t>
            </a:r>
            <a:r>
              <a:rPr lang="nl-NL" sz="2400" i="1" u="sng" dirty="0">
                <a:solidFill>
                  <a:srgbClr val="387038"/>
                </a:solidFill>
                <a:latin typeface="Century Gothic" panose="020B0502020202020204" pitchFamily="34" charset="0"/>
                <a:ea typeface="Calibri"/>
                <a:cs typeface="Times New Roman"/>
              </a:rPr>
              <a:t>per ongeluk</a:t>
            </a:r>
            <a:r>
              <a:rPr lang="nl-NL" sz="2400" i="1" dirty="0">
                <a:solidFill>
                  <a:srgbClr val="387038"/>
                </a:solidFill>
                <a:latin typeface="Century Gothic" panose="020B0502020202020204" pitchFamily="34" charset="0"/>
                <a:ea typeface="Calibri"/>
                <a:cs typeface="Times New Roman"/>
              </a:rPr>
              <a:t> een paar muskusratten laten ontsnappen.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opzettelijk</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Hij gooit zijn moeder </a:t>
            </a:r>
            <a:r>
              <a:rPr lang="nl-NL" sz="2400" i="1" u="sng" dirty="0">
                <a:solidFill>
                  <a:srgbClr val="387038"/>
                </a:solidFill>
                <a:effectLst/>
                <a:latin typeface="Century Gothic" panose="020B0502020202020204" pitchFamily="34" charset="0"/>
                <a:ea typeface="Calibri"/>
                <a:cs typeface="Times New Roman"/>
              </a:rPr>
              <a:t>expres</a:t>
            </a:r>
            <a:r>
              <a:rPr lang="nl-NL" sz="2400" i="1" dirty="0">
                <a:solidFill>
                  <a:srgbClr val="387038"/>
                </a:solidFill>
                <a:effectLst/>
                <a:latin typeface="Century Gothic" panose="020B0502020202020204" pitchFamily="34" charset="0"/>
                <a:ea typeface="Calibri"/>
                <a:cs typeface="Times New Roman"/>
              </a:rPr>
              <a:t> nat.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Menselijk gezicht, kleding, person&#10;&#10;Automatisch gegenereerde beschrijving">
            <a:extLst>
              <a:ext uri="{FF2B5EF4-FFF2-40B4-BE49-F238E27FC236}">
                <a16:creationId xmlns:a16="http://schemas.microsoft.com/office/drawing/2014/main" id="{73D2EBDE-CA16-5D52-1B33-550C660CFE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3068960"/>
            <a:ext cx="2952328" cy="1972155"/>
          </a:xfrm>
          <a:prstGeom prst="rect">
            <a:avLst/>
          </a:prstGeom>
        </p:spPr>
      </p:pic>
      <p:pic>
        <p:nvPicPr>
          <p:cNvPr id="5" name="Afbeelding 4" descr="Afbeelding met buitenshuis, persoon, hemel, kleding&#10;&#10;Automatisch gegenereerde beschrijving">
            <a:extLst>
              <a:ext uri="{FF2B5EF4-FFF2-40B4-BE49-F238E27FC236}">
                <a16:creationId xmlns:a16="http://schemas.microsoft.com/office/drawing/2014/main" id="{E6ABF6FE-0E6C-CF9C-2496-2178A80161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3253" y="2921508"/>
            <a:ext cx="3182593" cy="2119607"/>
          </a:xfrm>
          <a:prstGeom prst="rect">
            <a:avLst/>
          </a:prstGeom>
        </p:spPr>
      </p:pic>
    </p:spTree>
    <p:extLst>
      <p:ext uri="{BB962C8B-B14F-4D97-AF65-F5344CB8AC3E}">
        <p14:creationId xmlns:p14="http://schemas.microsoft.com/office/powerpoint/2010/main" val="13215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vochtig</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nat</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drijfnat</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19975" y="469488"/>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Muskusratten leven het liefst in een </a:t>
            </a:r>
            <a:r>
              <a:rPr lang="nl-NL" sz="2000" i="1" u="sng" dirty="0">
                <a:solidFill>
                  <a:srgbClr val="387038"/>
                </a:solidFill>
                <a:effectLst/>
                <a:latin typeface="Century Gothic" panose="020B0502020202020204" pitchFamily="34" charset="0"/>
                <a:ea typeface="Calibri"/>
                <a:cs typeface="Times New Roman"/>
              </a:rPr>
              <a:t>vochtige</a:t>
            </a:r>
            <a:r>
              <a:rPr lang="nl-NL" sz="2000" i="1" dirty="0">
                <a:solidFill>
                  <a:srgbClr val="387038"/>
                </a:solidFill>
                <a:effectLst/>
                <a:latin typeface="Century Gothic" panose="020B0502020202020204" pitchFamily="34" charset="0"/>
                <a:ea typeface="Calibri"/>
                <a:cs typeface="Times New Roman"/>
              </a:rPr>
              <a:t> omgeving.</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09" y="5440480"/>
            <a:ext cx="3138805"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315907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beetje nat</a:t>
            </a:r>
            <a:endParaRPr lang="nl-NL" sz="1100" dirty="0">
              <a:effectLst/>
              <a:latin typeface="Century Gothic" panose="020B0502020202020204" pitchFamily="34" charset="0"/>
              <a:ea typeface="Calibri"/>
              <a:cs typeface="Times New Roman"/>
            </a:endParaRPr>
          </a:p>
        </p:txBody>
      </p:sp>
      <p:pic>
        <p:nvPicPr>
          <p:cNvPr id="3" name="Afbeelding 2" descr="Afbeelding met buitenshuis, zoogdier, gras, fauna&#10;&#10;Automatisch gegenereerde beschrijving">
            <a:extLst>
              <a:ext uri="{FF2B5EF4-FFF2-40B4-BE49-F238E27FC236}">
                <a16:creationId xmlns:a16="http://schemas.microsoft.com/office/drawing/2014/main" id="{8B71A892-514F-411F-9467-3D419D01F8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67" y="2724314"/>
            <a:ext cx="2724281" cy="1803474"/>
          </a:xfrm>
          <a:prstGeom prst="rect">
            <a:avLst/>
          </a:prstGeom>
        </p:spPr>
      </p:pic>
      <p:pic>
        <p:nvPicPr>
          <p:cNvPr id="19" name="Afbeelding 18" descr="Afbeelding met buitenshuis, boom, gras, persoon&#10;&#10;Automatisch gegenereerde beschrijving">
            <a:extLst>
              <a:ext uri="{FF2B5EF4-FFF2-40B4-BE49-F238E27FC236}">
                <a16:creationId xmlns:a16="http://schemas.microsoft.com/office/drawing/2014/main" id="{95EBB5E5-B12A-EF9D-1528-6ED928CD74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5850" y="741361"/>
            <a:ext cx="2666444" cy="2654671"/>
          </a:xfrm>
          <a:prstGeom prst="rect">
            <a:avLst/>
          </a:prstGeom>
        </p:spPr>
      </p:pic>
      <p:pic>
        <p:nvPicPr>
          <p:cNvPr id="21" name="Afbeelding 20" descr="Afbeelding met persoon, buitenshuis, kleding, Korte broek&#10;&#10;Automatisch gegenereerde beschrijving">
            <a:extLst>
              <a:ext uri="{FF2B5EF4-FFF2-40B4-BE49-F238E27FC236}">
                <a16:creationId xmlns:a16="http://schemas.microsoft.com/office/drawing/2014/main" id="{877AC196-5AB0-BCE2-0B9C-960B14B94F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8775" y="2082877"/>
            <a:ext cx="2724281" cy="1819820"/>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31840" y="476672"/>
            <a:ext cx="278702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432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kweken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645024"/>
            <a:ext cx="2787026" cy="9001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80818" y="3729476"/>
            <a:ext cx="2787026" cy="612067"/>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groenten kweken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645022"/>
            <a:ext cx="2444750" cy="90010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95928" y="3734127"/>
            <a:ext cx="2671082" cy="58224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vissen kweken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645020"/>
            <a:ext cx="2611399" cy="9001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15780" y="374946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effectLst/>
                <a:latin typeface="Century Gothic" panose="020B0502020202020204" pitchFamily="34" charset="0"/>
                <a:ea typeface="Calibri"/>
                <a:cs typeface="Times New Roman"/>
              </a:rPr>
              <a:t>kruiden</a:t>
            </a:r>
            <a:br>
              <a:rPr lang="nl-NL" sz="3600" b="1" dirty="0">
                <a:effectLst/>
                <a:latin typeface="Century Gothic" panose="020B0502020202020204" pitchFamily="34" charset="0"/>
                <a:ea typeface="Calibri"/>
                <a:cs typeface="Times New Roman"/>
              </a:rPr>
            </a:br>
            <a:r>
              <a:rPr lang="nl-NL" sz="3600" b="1" dirty="0">
                <a:effectLst/>
                <a:latin typeface="Century Gothic" panose="020B0502020202020204" pitchFamily="34" charset="0"/>
                <a:ea typeface="Calibri"/>
                <a:cs typeface="Times New Roman"/>
              </a:rPr>
              <a:t>kweken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611398" cy="10410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64141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laten groeien</a:t>
            </a:r>
            <a:endParaRPr lang="nl-NL" sz="1100" dirty="0">
              <a:effectLst/>
              <a:latin typeface="Century Gothic" panose="020B0502020202020204" pitchFamily="34" charset="0"/>
              <a:ea typeface="Calibri"/>
              <a:cs typeface="Times New Roman"/>
            </a:endParaRPr>
          </a:p>
        </p:txBody>
      </p:sp>
      <p:pic>
        <p:nvPicPr>
          <p:cNvPr id="3" name="Afbeelding 2" descr="Afbeelding met plant, buitenshuis, kruid, Bodembedekker&#10;&#10;Automatisch gegenereerde beschrijving">
            <a:extLst>
              <a:ext uri="{FF2B5EF4-FFF2-40B4-BE49-F238E27FC236}">
                <a16:creationId xmlns:a16="http://schemas.microsoft.com/office/drawing/2014/main" id="{F48D3BA5-A087-97CC-F4BC-E49F5B8B2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822" y="4614061"/>
            <a:ext cx="2715018" cy="1683468"/>
          </a:xfrm>
          <a:prstGeom prst="rect">
            <a:avLst/>
          </a:prstGeom>
        </p:spPr>
      </p:pic>
      <p:pic>
        <p:nvPicPr>
          <p:cNvPr id="17" name="Afbeelding 16" descr="Afbeelding met overdekt, water, aquarium, vis&#10;&#10;Automatisch gegenereerde beschrijving">
            <a:extLst>
              <a:ext uri="{FF2B5EF4-FFF2-40B4-BE49-F238E27FC236}">
                <a16:creationId xmlns:a16="http://schemas.microsoft.com/office/drawing/2014/main" id="{BDCD2DF4-0E69-2B85-69EF-DF6A7099B4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7513" y="4674770"/>
            <a:ext cx="2429280" cy="1622759"/>
          </a:xfrm>
          <a:prstGeom prst="rect">
            <a:avLst/>
          </a:prstGeom>
        </p:spPr>
      </p:pic>
      <p:pic>
        <p:nvPicPr>
          <p:cNvPr id="19" name="Afbeelding 18" descr="Afbeelding met plant, kamerplant, bloempot, kruid&#10;&#10;Automatisch gegenereerde beschrijving">
            <a:extLst>
              <a:ext uri="{FF2B5EF4-FFF2-40B4-BE49-F238E27FC236}">
                <a16:creationId xmlns:a16="http://schemas.microsoft.com/office/drawing/2014/main" id="{474399AD-D27A-FB11-6897-6A54D05E64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8161" y="4644415"/>
            <a:ext cx="2429280" cy="1622759"/>
          </a:xfrm>
          <a:prstGeom prst="rect">
            <a:avLst/>
          </a:prstGeom>
        </p:spPr>
      </p:pic>
      <p:pic>
        <p:nvPicPr>
          <p:cNvPr id="4" name="Afbeelding 3" descr="Afbeelding met buitenshuis, wolk, gebouw, hemel&#10;&#10;Automatisch gegenereerde beschrijving">
            <a:extLst>
              <a:ext uri="{FF2B5EF4-FFF2-40B4-BE49-F238E27FC236}">
                <a16:creationId xmlns:a16="http://schemas.microsoft.com/office/drawing/2014/main" id="{DD7F3D7E-7EB0-8313-A6D9-F3C1293A3E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9704" y="440585"/>
            <a:ext cx="2252818" cy="1500377"/>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08781" y="346703"/>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plaag</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573017"/>
            <a:ext cx="2787026"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71924" y="3713442"/>
            <a:ext cx="2787026" cy="612067"/>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mieren-plaag</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322225" y="3573016"/>
            <a:ext cx="2688308"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94394" y="3686987"/>
            <a:ext cx="2906465"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effectLst/>
                <a:latin typeface="Century Gothic" panose="020B0502020202020204" pitchFamily="34" charset="0"/>
                <a:ea typeface="Calibri"/>
                <a:cs typeface="Times New Roman"/>
              </a:rPr>
              <a:t>de slakken- plaag</a:t>
            </a:r>
          </a:p>
        </p:txBody>
      </p:sp>
      <p:sp>
        <p:nvSpPr>
          <p:cNvPr id="11" name="Text Box 14"/>
          <p:cNvSpPr txBox="1"/>
          <p:nvPr/>
        </p:nvSpPr>
        <p:spPr>
          <a:xfrm>
            <a:off x="6101079" y="3573016"/>
            <a:ext cx="2768516"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54699" y="3686987"/>
            <a:ext cx="27685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muizen-plaag</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3" y="476671"/>
            <a:ext cx="2641412" cy="24378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785425"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iets wat voor veel mensen vervelend is, bijvoorbeeld als er heel veel mieren zijn</a:t>
            </a:r>
            <a:endParaRPr lang="nl-NL" sz="1100" dirty="0">
              <a:effectLst/>
              <a:latin typeface="Century Gothic" panose="020B0502020202020204" pitchFamily="34" charset="0"/>
              <a:ea typeface="Calibri"/>
              <a:cs typeface="Times New Roman"/>
            </a:endParaRPr>
          </a:p>
        </p:txBody>
      </p:sp>
      <p:pic>
        <p:nvPicPr>
          <p:cNvPr id="3" name="Afbeelding 2" descr="Afbeelding met zoogdier, knaagdier, vacht, liggen&#10;&#10;Automatisch gegenereerde beschrijving">
            <a:extLst>
              <a:ext uri="{FF2B5EF4-FFF2-40B4-BE49-F238E27FC236}">
                <a16:creationId xmlns:a16="http://schemas.microsoft.com/office/drawing/2014/main" id="{6441D5F7-586E-2D88-6E98-0A442DA12D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763" y="476671"/>
            <a:ext cx="2032486" cy="1353636"/>
          </a:xfrm>
          <a:prstGeom prst="rect">
            <a:avLst/>
          </a:prstGeom>
        </p:spPr>
      </p:pic>
      <p:pic>
        <p:nvPicPr>
          <p:cNvPr id="17" name="Afbeelding 16" descr="Afbeelding met mier, ongewerveld dier, insect, ongedierte&#10;&#10;Automatisch gegenereerde beschrijving">
            <a:extLst>
              <a:ext uri="{FF2B5EF4-FFF2-40B4-BE49-F238E27FC236}">
                <a16:creationId xmlns:a16="http://schemas.microsoft.com/office/drawing/2014/main" id="{BE00A16A-5ACF-0C55-2D5E-623B9C7ABB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755" y="4597845"/>
            <a:ext cx="2700708" cy="1622228"/>
          </a:xfrm>
          <a:prstGeom prst="rect">
            <a:avLst/>
          </a:prstGeom>
        </p:spPr>
      </p:pic>
      <p:pic>
        <p:nvPicPr>
          <p:cNvPr id="19" name="Afbeelding 18" descr="Afbeelding met buitenshuis, groente, gras, plant&#10;&#10;Automatisch gegenereerde beschrijving">
            <a:extLst>
              <a:ext uri="{FF2B5EF4-FFF2-40B4-BE49-F238E27FC236}">
                <a16:creationId xmlns:a16="http://schemas.microsoft.com/office/drawing/2014/main" id="{EC6D031C-076D-421B-07C9-56D42CC4F2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26119" y="4597845"/>
            <a:ext cx="2674419" cy="1622228"/>
          </a:xfrm>
          <a:prstGeom prst="rect">
            <a:avLst/>
          </a:prstGeom>
        </p:spPr>
      </p:pic>
      <p:pic>
        <p:nvPicPr>
          <p:cNvPr id="21" name="Afbeelding 20" descr="Afbeelding met vacht, zoogdier, muis, overdekt&#10;&#10;Automatisch gegenereerde beschrijving">
            <a:extLst>
              <a:ext uri="{FF2B5EF4-FFF2-40B4-BE49-F238E27FC236}">
                <a16:creationId xmlns:a16="http://schemas.microsoft.com/office/drawing/2014/main" id="{CB4FAAC5-F00F-FB49-A233-DBA97FBFB6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65164" y="4596875"/>
            <a:ext cx="2649606" cy="1623197"/>
          </a:xfrm>
          <a:prstGeom prst="rect">
            <a:avLst/>
          </a:prstGeom>
        </p:spPr>
      </p:pic>
    </p:spTree>
    <p:extLst>
      <p:ext uri="{BB962C8B-B14F-4D97-AF65-F5344CB8AC3E}">
        <p14:creationId xmlns:p14="http://schemas.microsoft.com/office/powerpoint/2010/main" val="291638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22  </a:t>
            </a:r>
            <a:r>
              <a:rPr lang="nl-NL">
                <a:solidFill>
                  <a:srgbClr val="C00000"/>
                </a:solidFill>
                <a:latin typeface="Century Gothic" panose="020B0502020202020204" pitchFamily="34" charset="0"/>
              </a:rPr>
              <a:t>–  28 mei </a:t>
            </a:r>
            <a:r>
              <a:rPr lang="nl-NL" dirty="0">
                <a:solidFill>
                  <a:srgbClr val="C00000"/>
                </a:solidFill>
                <a:latin typeface="Century Gothic" panose="020B0502020202020204" pitchFamily="34" charset="0"/>
              </a:rPr>
              <a:t>2024</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vijand</a:t>
            </a:r>
          </a:p>
        </p:txBody>
      </p:sp>
      <p:pic>
        <p:nvPicPr>
          <p:cNvPr id="9" name="Afbeelding 8" descr="Afbeelding met buitenshuis, gras, plant, water&#10;&#10;Automatisch gegenereerde beschrijving">
            <a:extLst>
              <a:ext uri="{FF2B5EF4-FFF2-40B4-BE49-F238E27FC236}">
                <a16:creationId xmlns:a16="http://schemas.microsoft.com/office/drawing/2014/main" id="{67EBDAF5-7E46-413B-AAD6-6E1ACE2B2F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226143"/>
            <a:ext cx="7992888" cy="5508612"/>
          </a:xfrm>
          <a:prstGeom prst="rect">
            <a:avLst/>
          </a:prstGeom>
        </p:spPr>
      </p:pic>
      <p:pic>
        <p:nvPicPr>
          <p:cNvPr id="5" name="Afbeelding 4" descr="Afbeelding met zoogdier&#10;&#10;Automatisch gegenereerde beschrijving">
            <a:extLst>
              <a:ext uri="{FF2B5EF4-FFF2-40B4-BE49-F238E27FC236}">
                <a16:creationId xmlns:a16="http://schemas.microsoft.com/office/drawing/2014/main" id="{F83E9BB2-3089-8D8D-A836-61AFB013649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4680012" y="2276872"/>
            <a:ext cx="2477250" cy="207030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01FC228-3821-2D51-2F89-380E9986F1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5616" y="15078"/>
            <a:ext cx="7740860" cy="6842922"/>
          </a:xfrm>
          <a:prstGeom prst="rect">
            <a:avLst/>
          </a:prstGeom>
        </p:spPr>
      </p:pic>
      <p:sp>
        <p:nvSpPr>
          <p:cNvPr id="3" name="Tekstvak 2">
            <a:extLst>
              <a:ext uri="{FF2B5EF4-FFF2-40B4-BE49-F238E27FC236}">
                <a16:creationId xmlns:a16="http://schemas.microsoft.com/office/drawing/2014/main" id="{11327F50-5C88-CF9F-AC76-4C36614B5AFC}"/>
              </a:ext>
            </a:extLst>
          </p:cNvPr>
          <p:cNvSpPr txBox="1"/>
          <p:nvPr/>
        </p:nvSpPr>
        <p:spPr>
          <a:xfrm>
            <a:off x="2843808" y="5517232"/>
            <a:ext cx="3672408" cy="523220"/>
          </a:xfrm>
          <a:prstGeom prst="rect">
            <a:avLst/>
          </a:prstGeom>
          <a:noFill/>
        </p:spPr>
        <p:txBody>
          <a:bodyPr wrap="square" rtlCol="0">
            <a:spAutoFit/>
          </a:bodyPr>
          <a:lstStyle/>
          <a:p>
            <a:r>
              <a:rPr lang="nl-NL" sz="2800" b="1" dirty="0">
                <a:latin typeface="Century Gothic" panose="020B0502020202020204" pitchFamily="34" charset="0"/>
              </a:rPr>
              <a:t>de muskusrat</a:t>
            </a:r>
          </a:p>
        </p:txBody>
      </p:sp>
      <p:sp>
        <p:nvSpPr>
          <p:cNvPr id="5" name="Tekstvak 4">
            <a:extLst>
              <a:ext uri="{FF2B5EF4-FFF2-40B4-BE49-F238E27FC236}">
                <a16:creationId xmlns:a16="http://schemas.microsoft.com/office/drawing/2014/main" id="{79FD2CE5-3192-A401-1ED8-456F42D8910A}"/>
              </a:ext>
            </a:extLst>
          </p:cNvPr>
          <p:cNvSpPr txBox="1"/>
          <p:nvPr/>
        </p:nvSpPr>
        <p:spPr>
          <a:xfrm>
            <a:off x="3923928" y="6470401"/>
            <a:ext cx="6543600" cy="530915"/>
          </a:xfrm>
          <a:prstGeom prst="rect">
            <a:avLst/>
          </a:prstGeom>
          <a:noFill/>
        </p:spPr>
        <p:txBody>
          <a:bodyPr wrap="square">
            <a:spAutoFit/>
          </a:bodyPr>
          <a:lstStyle/>
          <a:p>
            <a:r>
              <a:rPr lang="nl-NL" sz="1000" dirty="0">
                <a:hlinkClick r:id="rId3"/>
              </a:rPr>
              <a:t>https://www.youtube.com/watch?v=TVUaEPV1AFg</a:t>
            </a:r>
            <a:endParaRPr lang="nl-NL" sz="1000" dirty="0"/>
          </a:p>
          <a:p>
            <a:endParaRPr lang="nl-NL" dirty="0"/>
          </a:p>
        </p:txBody>
      </p:sp>
      <p:sp>
        <p:nvSpPr>
          <p:cNvPr id="4" name="Tekstvak 3">
            <a:extLst>
              <a:ext uri="{FF2B5EF4-FFF2-40B4-BE49-F238E27FC236}">
                <a16:creationId xmlns:a16="http://schemas.microsoft.com/office/drawing/2014/main" id="{B4813F24-84BD-2CBF-4CA1-7ECBA3E806E7}"/>
              </a:ext>
            </a:extLst>
          </p:cNvPr>
          <p:cNvSpPr txBox="1"/>
          <p:nvPr/>
        </p:nvSpPr>
        <p:spPr>
          <a:xfrm>
            <a:off x="3260167" y="6480213"/>
            <a:ext cx="1440160" cy="246221"/>
          </a:xfrm>
          <a:prstGeom prst="rect">
            <a:avLst/>
          </a:prstGeom>
          <a:noFill/>
        </p:spPr>
        <p:txBody>
          <a:bodyPr wrap="square" rtlCol="0">
            <a:spAutoFit/>
          </a:bodyPr>
          <a:lstStyle/>
          <a:p>
            <a:r>
              <a:rPr lang="nl-NL" sz="1000" dirty="0"/>
              <a:t>Optioneel:</a:t>
            </a:r>
          </a:p>
        </p:txBody>
      </p:sp>
    </p:spTree>
    <p:extLst>
      <p:ext uri="{BB962C8B-B14F-4D97-AF65-F5344CB8AC3E}">
        <p14:creationId xmlns:p14="http://schemas.microsoft.com/office/powerpoint/2010/main" val="15920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vochtig</a:t>
            </a:r>
          </a:p>
        </p:txBody>
      </p:sp>
      <p:pic>
        <p:nvPicPr>
          <p:cNvPr id="12" name="Afbeelding 11" descr="Afbeelding met buitenshuis, zoogdier, gras, fauna&#10;&#10;Automatisch gegenereerde beschrijving">
            <a:extLst>
              <a:ext uri="{FF2B5EF4-FFF2-40B4-BE49-F238E27FC236}">
                <a16:creationId xmlns:a16="http://schemas.microsoft.com/office/drawing/2014/main" id="{6F362403-8C05-1351-E409-69938C8AD9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12776"/>
            <a:ext cx="7488832" cy="4957605"/>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kweken</a:t>
            </a:r>
          </a:p>
        </p:txBody>
      </p:sp>
      <p:pic>
        <p:nvPicPr>
          <p:cNvPr id="4" name="Afbeelding 3" descr="Afbeelding met buitenshuis, wolk, gebouw, hemel&#10;&#10;Automatisch gegenereerde beschrijving">
            <a:extLst>
              <a:ext uri="{FF2B5EF4-FFF2-40B4-BE49-F238E27FC236}">
                <a16:creationId xmlns:a16="http://schemas.microsoft.com/office/drawing/2014/main" id="{E3492A39-9355-B62C-3DB7-05A0131B93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308" y="1412776"/>
            <a:ext cx="7848872" cy="522734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per ongeluk</a:t>
            </a:r>
          </a:p>
        </p:txBody>
      </p:sp>
      <p:pic>
        <p:nvPicPr>
          <p:cNvPr id="3" name="Afbeelding 2" descr="Afbeelding met persoon, Menselijk gezicht, kleding, person&#10;&#10;Automatisch gegenereerde beschrijving">
            <a:extLst>
              <a:ext uri="{FF2B5EF4-FFF2-40B4-BE49-F238E27FC236}">
                <a16:creationId xmlns:a16="http://schemas.microsoft.com/office/drawing/2014/main" id="{82F21552-2F4D-51B8-6CCC-985383B1ED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304" y="1226143"/>
            <a:ext cx="7920880" cy="529114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69551"/>
          </a:xfrm>
          <a:prstGeom prst="rect">
            <a:avLst/>
          </a:prstGeom>
          <a:noFill/>
        </p:spPr>
        <p:txBody>
          <a:bodyPr wrap="square" rtlCol="0">
            <a:spAutoFit/>
          </a:bodyPr>
          <a:lstStyle/>
          <a:p>
            <a:r>
              <a:rPr lang="nl-NL" sz="7000" b="1" u="sng" dirty="0">
                <a:latin typeface="Century Gothic" panose="020B0502020202020204" pitchFamily="34" charset="0"/>
              </a:rPr>
              <a:t>tevoorschijn komen</a:t>
            </a:r>
          </a:p>
        </p:txBody>
      </p:sp>
      <p:pic>
        <p:nvPicPr>
          <p:cNvPr id="3" name="Afbeelding 2" descr="Afbeelding met zoogdier, buitenshuis, nerts, gras&#10;&#10;Automatisch gegenereerde beschrijving">
            <a:extLst>
              <a:ext uri="{FF2B5EF4-FFF2-40B4-BE49-F238E27FC236}">
                <a16:creationId xmlns:a16="http://schemas.microsoft.com/office/drawing/2014/main" id="{AE528A07-B823-4BE5-7ABC-06790A274A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1296" y="1412776"/>
            <a:ext cx="8064896" cy="502039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plaag</a:t>
            </a:r>
          </a:p>
        </p:txBody>
      </p:sp>
      <p:pic>
        <p:nvPicPr>
          <p:cNvPr id="3" name="Afbeelding 2" descr="Afbeelding met zoogdier, knaagdier, vacht, liggen&#10;&#10;Automatisch gegenereerde beschrijving">
            <a:extLst>
              <a:ext uri="{FF2B5EF4-FFF2-40B4-BE49-F238E27FC236}">
                <a16:creationId xmlns:a16="http://schemas.microsoft.com/office/drawing/2014/main" id="{1EE76784-98B7-7E0E-90B4-27E7A50B05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320" y="1340768"/>
            <a:ext cx="7632848" cy="5083476"/>
          </a:xfrm>
          <a:prstGeom prst="rect">
            <a:avLst/>
          </a:prstGeom>
        </p:spPr>
      </p:pic>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759</Words>
  <Application>Microsoft Office PowerPoint</Application>
  <PresentationFormat>Diavoorstelling (4:3)</PresentationFormat>
  <Paragraphs>186</Paragraphs>
  <Slides>18</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496</cp:revision>
  <dcterms:created xsi:type="dcterms:W3CDTF">2021-06-08T06:13:59Z</dcterms:created>
  <dcterms:modified xsi:type="dcterms:W3CDTF">2024-05-28T08:46:27Z</dcterms:modified>
</cp:coreProperties>
</file>