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1512" r:id="rId2"/>
    <p:sldId id="548" r:id="rId3"/>
    <p:sldId id="1482" r:id="rId4"/>
    <p:sldId id="1477" r:id="rId5"/>
    <p:sldId id="1460" r:id="rId6"/>
    <p:sldId id="1478" r:id="rId7"/>
    <p:sldId id="1486" r:id="rId8"/>
    <p:sldId id="1475" r:id="rId9"/>
    <p:sldId id="1480" r:id="rId10"/>
    <p:sldId id="1106" r:id="rId11"/>
    <p:sldId id="1481" r:id="rId12"/>
    <p:sldId id="1483" r:id="rId13"/>
    <p:sldId id="934" r:id="rId14"/>
    <p:sldId id="1510" r:id="rId15"/>
    <p:sldId id="457" r:id="rId16"/>
    <p:sldId id="1156" r:id="rId17"/>
    <p:sldId id="1511" r:id="rId18"/>
    <p:sldId id="1508" r:id="rId19"/>
    <p:sldId id="1485" r:id="rId20"/>
    <p:sldId id="391" r:id="rId21"/>
    <p:sldId id="1509" r:id="rId22"/>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12"/>
            <p14:sldId id="548"/>
            <p14:sldId id="1482"/>
            <p14:sldId id="1477"/>
            <p14:sldId id="1460"/>
            <p14:sldId id="1478"/>
            <p14:sldId id="1486"/>
            <p14:sldId id="1475"/>
            <p14:sldId id="1480"/>
            <p14:sldId id="1106"/>
            <p14:sldId id="1481"/>
            <p14:sldId id="1483"/>
            <p14:sldId id="934"/>
            <p14:sldId id="1510"/>
            <p14:sldId id="457"/>
            <p14:sldId id="1156"/>
            <p14:sldId id="1511"/>
            <p14:sldId id="1508"/>
            <p14:sldId id="1485"/>
            <p14:sldId id="391"/>
            <p14:sldId id="15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1689" autoAdjust="0"/>
  </p:normalViewPr>
  <p:slideViewPr>
    <p:cSldViewPr>
      <p:cViewPr varScale="1">
        <p:scale>
          <a:sx n="75" d="100"/>
          <a:sy n="75" d="100"/>
        </p:scale>
        <p:origin x="135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28-5-2024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28-5-2024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r>
              <a:rPr lang="nl-NL" sz="1200" b="1" kern="1200" dirty="0">
                <a:solidFill>
                  <a:schemeClr val="tx1"/>
                </a:solidFill>
                <a:effectLst/>
                <a:latin typeface="+mn-lt"/>
                <a:ea typeface="+mn-ea"/>
                <a:cs typeface="+mn-cs"/>
              </a:rPr>
              <a:t>wemelen van: </a:t>
            </a:r>
            <a:r>
              <a:rPr lang="nl-NL" sz="1200" kern="1200" dirty="0">
                <a:solidFill>
                  <a:schemeClr val="tx1"/>
                </a:solidFill>
                <a:effectLst/>
                <a:latin typeface="+mn-lt"/>
                <a:ea typeface="+mn-ea"/>
                <a:cs typeface="+mn-cs"/>
              </a:rPr>
              <a:t>vol zijn met</a:t>
            </a:r>
          </a:p>
          <a:p>
            <a:pPr fontAlgn="t"/>
            <a:r>
              <a:rPr lang="nl-NL" sz="1200" b="1" kern="1200" dirty="0">
                <a:solidFill>
                  <a:schemeClr val="tx1"/>
                </a:solidFill>
                <a:effectLst/>
                <a:latin typeface="+mn-lt"/>
                <a:ea typeface="+mn-ea"/>
                <a:cs typeface="+mn-cs"/>
              </a:rPr>
              <a:t>glibberig: </a:t>
            </a:r>
            <a:r>
              <a:rPr lang="nl-NL" sz="1200" kern="1200" dirty="0">
                <a:solidFill>
                  <a:schemeClr val="tx1"/>
                </a:solidFill>
                <a:effectLst/>
                <a:latin typeface="+mn-lt"/>
                <a:ea typeface="+mn-ea"/>
                <a:cs typeface="+mn-cs"/>
              </a:rPr>
              <a:t>glad en nat</a:t>
            </a:r>
          </a:p>
          <a:p>
            <a:pPr fontAlgn="t"/>
            <a:r>
              <a:rPr lang="nl-NL" sz="1200" b="1" kern="1200" dirty="0">
                <a:solidFill>
                  <a:schemeClr val="tx1"/>
                </a:solidFill>
                <a:effectLst/>
                <a:latin typeface="+mn-lt"/>
                <a:ea typeface="+mn-ea"/>
                <a:cs typeface="+mn-cs"/>
              </a:rPr>
              <a:t>de plaag: </a:t>
            </a:r>
            <a:r>
              <a:rPr lang="nl-NL" sz="1200" kern="1200" dirty="0">
                <a:solidFill>
                  <a:schemeClr val="tx1"/>
                </a:solidFill>
                <a:effectLst/>
                <a:latin typeface="+mn-lt"/>
                <a:ea typeface="+mn-ea"/>
                <a:cs typeface="+mn-cs"/>
              </a:rPr>
              <a:t>iets wat voor veel mensen vervelend is, bijvoorbeeld als er heel veel mieren zijn</a:t>
            </a:r>
          </a:p>
          <a:p>
            <a:pPr fontAlgn="t"/>
            <a:r>
              <a:rPr lang="nl-NL" sz="1200" b="1" kern="1200" dirty="0">
                <a:solidFill>
                  <a:schemeClr val="tx1"/>
                </a:solidFill>
                <a:effectLst/>
                <a:latin typeface="+mn-lt"/>
                <a:ea typeface="+mn-ea"/>
                <a:cs typeface="+mn-cs"/>
              </a:rPr>
              <a:t>de naam hebben: </a:t>
            </a:r>
            <a:r>
              <a:rPr lang="nl-NL" sz="1200" kern="1200" dirty="0">
                <a:solidFill>
                  <a:schemeClr val="tx1"/>
                </a:solidFill>
                <a:effectLst/>
                <a:latin typeface="+mn-lt"/>
                <a:ea typeface="+mn-ea"/>
                <a:cs typeface="+mn-cs"/>
              </a:rPr>
              <a:t>bekendstaan als, door veel mensen zo genoemd worden</a:t>
            </a:r>
          </a:p>
          <a:p>
            <a:pPr fontAlgn="t"/>
            <a:r>
              <a:rPr lang="nl-NL" sz="1200" b="1" kern="1200" dirty="0">
                <a:solidFill>
                  <a:schemeClr val="tx1"/>
                </a:solidFill>
                <a:effectLst/>
                <a:latin typeface="+mn-lt"/>
                <a:ea typeface="+mn-ea"/>
                <a:cs typeface="+mn-cs"/>
              </a:rPr>
              <a:t>het weekdier: </a:t>
            </a:r>
            <a:r>
              <a:rPr lang="nl-NL" sz="1200" kern="1200" dirty="0">
                <a:solidFill>
                  <a:schemeClr val="tx1"/>
                </a:solidFill>
                <a:effectLst/>
                <a:latin typeface="+mn-lt"/>
                <a:ea typeface="+mn-ea"/>
                <a:cs typeface="+mn-cs"/>
              </a:rPr>
              <a:t>het dier met een zacht lichaam zonder botten</a:t>
            </a:r>
          </a:p>
          <a:p>
            <a:pPr fontAlgn="t"/>
            <a:r>
              <a:rPr lang="nl-NL" sz="1200" b="1" kern="1200" dirty="0">
                <a:solidFill>
                  <a:schemeClr val="tx1"/>
                </a:solidFill>
                <a:effectLst/>
                <a:latin typeface="+mn-lt"/>
                <a:ea typeface="+mn-ea"/>
                <a:cs typeface="+mn-cs"/>
              </a:rPr>
              <a:t>verstoren: </a:t>
            </a:r>
            <a:r>
              <a:rPr lang="nl-NL" sz="1200" kern="1200" dirty="0">
                <a:solidFill>
                  <a:schemeClr val="tx1"/>
                </a:solidFill>
                <a:effectLst/>
                <a:latin typeface="+mn-lt"/>
                <a:ea typeface="+mn-ea"/>
                <a:cs typeface="+mn-cs"/>
              </a:rPr>
              <a:t>in de war brengen</a:t>
            </a:r>
          </a:p>
          <a:p>
            <a:pPr fontAlgn="t"/>
            <a:r>
              <a:rPr lang="nl-NL" sz="1200" b="1" kern="1200" dirty="0">
                <a:solidFill>
                  <a:schemeClr val="tx1"/>
                </a:solidFill>
                <a:effectLst/>
                <a:latin typeface="+mn-lt"/>
                <a:ea typeface="+mn-ea"/>
                <a:cs typeface="+mn-cs"/>
              </a:rPr>
              <a:t>de lastpak: </a:t>
            </a:r>
            <a:r>
              <a:rPr lang="nl-NL" sz="1200" kern="1200" dirty="0">
                <a:solidFill>
                  <a:schemeClr val="tx1"/>
                </a:solidFill>
                <a:effectLst/>
                <a:latin typeface="+mn-lt"/>
                <a:ea typeface="+mn-ea"/>
                <a:cs typeface="+mn-cs"/>
              </a:rPr>
              <a:t>iemand die vervelend doet</a:t>
            </a:r>
          </a:p>
          <a:p>
            <a:pPr fontAlgn="t"/>
            <a:r>
              <a:rPr lang="nl-NL" sz="1200" b="1" kern="1200" dirty="0">
                <a:solidFill>
                  <a:schemeClr val="tx1"/>
                </a:solidFill>
                <a:effectLst/>
                <a:latin typeface="+mn-lt"/>
                <a:ea typeface="+mn-ea"/>
                <a:cs typeface="+mn-cs"/>
              </a:rPr>
              <a:t>de verklaring: </a:t>
            </a:r>
            <a:r>
              <a:rPr lang="nl-NL" sz="1200" kern="1200" dirty="0">
                <a:solidFill>
                  <a:schemeClr val="tx1"/>
                </a:solidFill>
                <a:effectLst/>
                <a:latin typeface="+mn-lt"/>
                <a:ea typeface="+mn-ea"/>
                <a:cs typeface="+mn-cs"/>
              </a:rPr>
              <a:t>de uitleg</a:t>
            </a:r>
          </a:p>
          <a:p>
            <a:pPr fontAlgn="t"/>
            <a:r>
              <a:rPr lang="nl-NL" sz="1200" b="1" kern="1200" dirty="0">
                <a:solidFill>
                  <a:schemeClr val="tx1"/>
                </a:solidFill>
                <a:effectLst/>
                <a:latin typeface="+mn-lt"/>
                <a:ea typeface="+mn-ea"/>
                <a:cs typeface="+mn-cs"/>
              </a:rPr>
              <a:t>bestrijden: </a:t>
            </a:r>
            <a:r>
              <a:rPr lang="nl-NL" sz="1200" kern="1200" dirty="0">
                <a:solidFill>
                  <a:schemeClr val="tx1"/>
                </a:solidFill>
                <a:effectLst/>
                <a:latin typeface="+mn-lt"/>
                <a:ea typeface="+mn-ea"/>
                <a:cs typeface="+mn-cs"/>
              </a:rPr>
              <a:t>zorgen dat het ophoudt of weggaat, tegengaan</a:t>
            </a:r>
          </a:p>
          <a:p>
            <a:pPr fontAlgn="t"/>
            <a:r>
              <a:rPr lang="nl-NL" sz="1200" b="1" kern="1200" dirty="0">
                <a:solidFill>
                  <a:schemeClr val="tx1"/>
                </a:solidFill>
                <a:effectLst/>
                <a:latin typeface="+mn-lt"/>
                <a:ea typeface="+mn-ea"/>
                <a:cs typeface="+mn-cs"/>
              </a:rPr>
              <a:t>de hindernis: </a:t>
            </a:r>
            <a:r>
              <a:rPr lang="nl-NL" sz="1200" kern="1200" dirty="0">
                <a:solidFill>
                  <a:schemeClr val="tx1"/>
                </a:solidFill>
                <a:effectLst/>
                <a:latin typeface="+mn-lt"/>
                <a:ea typeface="+mn-ea"/>
                <a:cs typeface="+mn-cs"/>
              </a:rPr>
              <a:t>iets wat in de weg staat</a:t>
            </a: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4198795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63D2238-BC57-49DB-9000-78F2CA072F07}" type="slidenum">
              <a:rPr lang="nl-NL" smtClean="0"/>
              <a:t>15</a:t>
            </a:fld>
            <a:endParaRPr lang="nl-NL"/>
          </a:p>
        </p:txBody>
      </p:sp>
    </p:spTree>
    <p:extLst>
      <p:ext uri="{BB962C8B-B14F-4D97-AF65-F5344CB8AC3E}">
        <p14:creationId xmlns:p14="http://schemas.microsoft.com/office/powerpoint/2010/main" val="188739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28-5-2024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28-5-2024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6.jp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30.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6.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8.jpeg"/><Relationship Id="rId5" Type="http://schemas.microsoft.com/office/2007/relationships/hdphoto" Target="../media/hdphoto1.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lvl="0" indent="0">
              <a:spcBef>
                <a:spcPts val="200"/>
              </a:spcBef>
              <a:spcAft>
                <a:spcPts val="200"/>
              </a:spcAft>
              <a:buNone/>
            </a:pPr>
            <a:r>
              <a:rPr lang="nl-NL" sz="1900" dirty="0">
                <a:ea typeface="Times New Roman" panose="02020603050405020304" pitchFamily="18" charset="0"/>
                <a:cs typeface="Arial" panose="020B0604020202020204" pitchFamily="34" charset="0"/>
              </a:rPr>
              <a:t>“Ik ben toch </a:t>
            </a:r>
            <a:r>
              <a:rPr lang="nl-NL" sz="1900" dirty="0" err="1">
                <a:ea typeface="Times New Roman" panose="02020603050405020304" pitchFamily="18" charset="0"/>
                <a:cs typeface="Arial" panose="020B0604020202020204" pitchFamily="34" charset="0"/>
              </a:rPr>
              <a:t>zoooo</a:t>
            </a:r>
            <a:r>
              <a:rPr lang="nl-NL" sz="1900" dirty="0">
                <a:ea typeface="Times New Roman" panose="02020603050405020304" pitchFamily="18" charset="0"/>
                <a:cs typeface="Arial" panose="020B0604020202020204" pitchFamily="34" charset="0"/>
              </a:rPr>
              <a:t> verliefd; er is niks dat ik er aan kan doen; het is niet te </a:t>
            </a:r>
            <a:r>
              <a:rPr lang="nl-NL" sz="1900" b="1" u="sng" dirty="0">
                <a:ea typeface="Times New Roman" panose="02020603050405020304" pitchFamily="18" charset="0"/>
                <a:cs typeface="Arial" panose="020B0604020202020204" pitchFamily="34" charset="0"/>
              </a:rPr>
              <a:t>bestrijden</a:t>
            </a:r>
            <a:r>
              <a:rPr lang="nl-NL" sz="1900" dirty="0">
                <a:ea typeface="Times New Roman" panose="02020603050405020304" pitchFamily="18" charset="0"/>
                <a:cs typeface="Arial" panose="020B0604020202020204" pitchFamily="34" charset="0"/>
              </a:rPr>
              <a:t>”. Ik kon niet </a:t>
            </a:r>
            <a:r>
              <a:rPr lang="nl-NL" sz="1900" b="1" i="1" dirty="0">
                <a:ea typeface="Times New Roman" panose="02020603050405020304" pitchFamily="18" charset="0"/>
                <a:cs typeface="Arial" panose="020B0604020202020204" pitchFamily="34" charset="0"/>
              </a:rPr>
              <a:t>zorgen dat het ophoudt of weggaat, tegengaan</a:t>
            </a:r>
            <a:r>
              <a:rPr lang="nl-NL" sz="1900" dirty="0">
                <a:ea typeface="Times New Roman" panose="02020603050405020304" pitchFamily="18" charset="0"/>
                <a:cs typeface="Arial" panose="020B0604020202020204" pitchFamily="34" charset="0"/>
              </a:rPr>
              <a:t>. Dat zei een goede vriend van mij, die helemaal hoteldebotel verliefd is. Hij is met zijn vriendin naar Parijs geweest. Parijs </a:t>
            </a:r>
            <a:r>
              <a:rPr lang="nl-NL" sz="1900" b="1" u="sng" dirty="0">
                <a:ea typeface="Times New Roman" panose="02020603050405020304" pitchFamily="18" charset="0"/>
                <a:cs typeface="Arial" panose="020B0604020202020204" pitchFamily="34" charset="0"/>
              </a:rPr>
              <a:t>heeft de naam</a:t>
            </a:r>
            <a:r>
              <a:rPr lang="nl-NL" sz="1900" dirty="0">
                <a:ea typeface="Times New Roman" panose="02020603050405020304" pitchFamily="18" charset="0"/>
                <a:cs typeface="Arial" panose="020B0604020202020204" pitchFamily="34" charset="0"/>
              </a:rPr>
              <a:t> liefdesstad. De naam hebben betekent </a:t>
            </a:r>
            <a:r>
              <a:rPr lang="nl-NL" sz="1900" b="1" i="1" dirty="0">
                <a:ea typeface="Times New Roman" panose="02020603050405020304" pitchFamily="18" charset="0"/>
                <a:cs typeface="Arial" panose="020B0604020202020204" pitchFamily="34" charset="0"/>
              </a:rPr>
              <a:t>bekendstaan als, door veel mensen zo genoemd worden</a:t>
            </a:r>
            <a:r>
              <a:rPr lang="nl-NL" sz="1900" dirty="0">
                <a:ea typeface="Times New Roman" panose="02020603050405020304" pitchFamily="18" charset="0"/>
                <a:cs typeface="Arial" panose="020B0604020202020204" pitchFamily="34" charset="0"/>
              </a:rPr>
              <a:t>. Het </a:t>
            </a:r>
            <a:r>
              <a:rPr lang="nl-NL" sz="1900" b="1" u="sng" dirty="0">
                <a:ea typeface="Times New Roman" panose="02020603050405020304" pitchFamily="18" charset="0"/>
                <a:cs typeface="Arial" panose="020B0604020202020204" pitchFamily="34" charset="0"/>
              </a:rPr>
              <a:t>wemelt</a:t>
            </a:r>
            <a:r>
              <a:rPr lang="nl-NL" sz="1900" dirty="0">
                <a:ea typeface="Times New Roman" panose="02020603050405020304" pitchFamily="18" charset="0"/>
                <a:cs typeface="Arial" panose="020B0604020202020204" pitchFamily="34" charset="0"/>
              </a:rPr>
              <a:t> van verliefde stelletjes in Parijs. De stad </a:t>
            </a:r>
            <a:r>
              <a:rPr lang="nl-NL" sz="1900" b="1" i="1" dirty="0">
                <a:ea typeface="Times New Roman" panose="02020603050405020304" pitchFamily="18" charset="0"/>
                <a:cs typeface="Arial" panose="020B0604020202020204" pitchFamily="34" charset="0"/>
              </a:rPr>
              <a:t>is vol met</a:t>
            </a:r>
            <a:r>
              <a:rPr lang="nl-NL" sz="1900" dirty="0">
                <a:ea typeface="Times New Roman" panose="02020603050405020304" pitchFamily="18" charset="0"/>
                <a:cs typeface="Arial" panose="020B0604020202020204" pitchFamily="34" charset="0"/>
              </a:rPr>
              <a:t> stelletjes. En dus gingen ook zij naar Parijs. Ze hebben allemaal romantische dingen gedaan in Parijs. Toen hij me er over vertelde was ie net </a:t>
            </a:r>
            <a:r>
              <a:rPr lang="nl-NL" sz="1900" b="1" u="sng" dirty="0">
                <a:ea typeface="Times New Roman" panose="02020603050405020304" pitchFamily="18" charset="0"/>
                <a:cs typeface="Arial" panose="020B0604020202020204" pitchFamily="34" charset="0"/>
              </a:rPr>
              <a:t>een weekdier</a:t>
            </a:r>
            <a:r>
              <a:rPr lang="nl-NL" sz="1900" dirty="0">
                <a:ea typeface="Times New Roman" panose="02020603050405020304" pitchFamily="18" charset="0"/>
                <a:cs typeface="Arial" panose="020B0604020202020204" pitchFamily="34" charset="0"/>
              </a:rPr>
              <a:t>.. Het weekdier is </a:t>
            </a:r>
            <a:r>
              <a:rPr lang="nl-NL" sz="1900" b="1" i="1" dirty="0">
                <a:ea typeface="Times New Roman" panose="02020603050405020304" pitchFamily="18" charset="0"/>
                <a:cs typeface="Arial" panose="020B0604020202020204" pitchFamily="34" charset="0"/>
              </a:rPr>
              <a:t>het dier met een zacht lichaam zonder botten</a:t>
            </a:r>
            <a:r>
              <a:rPr lang="nl-NL" sz="1900" dirty="0">
                <a:ea typeface="Times New Roman" panose="02020603050405020304" pitchFamily="18" charset="0"/>
                <a:cs typeface="Arial" panose="020B0604020202020204" pitchFamily="34" charset="0"/>
              </a:rPr>
              <a:t>. Traag, zacht.. En verliefd uit zijn ogen kijkend, hihi.. “Het was allemaal zo romantisch!!!”, zei hij. Op zijn telefoon wemelt het van de verliefde fotootjes. Die moest ik natuurlijk allemaal zien. De foto bij de Eiffeltoren was mislukt. Bij de Eiffeltoren wemelt het van de duiven. Die duiven </a:t>
            </a:r>
            <a:r>
              <a:rPr lang="nl-NL" sz="1900" b="1" u="sng" dirty="0">
                <a:ea typeface="Times New Roman" panose="02020603050405020304" pitchFamily="18" charset="0"/>
                <a:cs typeface="Arial" panose="020B0604020202020204" pitchFamily="34" charset="0"/>
              </a:rPr>
              <a:t>verstoren</a:t>
            </a:r>
            <a:r>
              <a:rPr lang="nl-NL" sz="1900" dirty="0">
                <a:ea typeface="Times New Roman" panose="02020603050405020304" pitchFamily="18" charset="0"/>
                <a:cs typeface="Arial" panose="020B0604020202020204" pitchFamily="34" charset="0"/>
              </a:rPr>
              <a:t> het maken van een romantische foto. De duiven </a:t>
            </a:r>
            <a:r>
              <a:rPr lang="nl-NL" sz="1900" b="1" i="1" dirty="0">
                <a:ea typeface="Times New Roman" panose="02020603050405020304" pitchFamily="18" charset="0"/>
                <a:cs typeface="Arial" panose="020B0604020202020204" pitchFamily="34" charset="0"/>
              </a:rPr>
              <a:t>brachten</a:t>
            </a:r>
            <a:r>
              <a:rPr lang="nl-NL" sz="1900" dirty="0">
                <a:ea typeface="Times New Roman" panose="02020603050405020304" pitchFamily="18" charset="0"/>
                <a:cs typeface="Arial" panose="020B0604020202020204" pitchFamily="34" charset="0"/>
              </a:rPr>
              <a:t> alles </a:t>
            </a:r>
            <a:r>
              <a:rPr lang="nl-NL" sz="1900" b="1" i="1" dirty="0">
                <a:ea typeface="Times New Roman" panose="02020603050405020304" pitchFamily="18" charset="0"/>
                <a:cs typeface="Arial" panose="020B0604020202020204" pitchFamily="34" charset="0"/>
              </a:rPr>
              <a:t>in de war</a:t>
            </a:r>
            <a:r>
              <a:rPr lang="nl-NL" sz="1900" dirty="0">
                <a:ea typeface="Times New Roman" panose="02020603050405020304" pitchFamily="18" charset="0"/>
                <a:cs typeface="Arial" panose="020B0604020202020204" pitchFamily="34" charset="0"/>
              </a:rPr>
              <a:t>. Het lukt niet om een foto te maken zónder een duif.  En duiven poepen heel veel, dus je moet nog uitkijken ook waar je loopt. Duivenpoep is </a:t>
            </a:r>
            <a:r>
              <a:rPr lang="nl-NL" sz="1900" b="1" u="sng" dirty="0">
                <a:ea typeface="Times New Roman" panose="02020603050405020304" pitchFamily="18" charset="0"/>
                <a:cs typeface="Arial" panose="020B0604020202020204" pitchFamily="34" charset="0"/>
              </a:rPr>
              <a:t>glibberig</a:t>
            </a:r>
            <a:r>
              <a:rPr lang="nl-NL" sz="1900" dirty="0">
                <a:ea typeface="Times New Roman" panose="02020603050405020304" pitchFamily="18" charset="0"/>
                <a:cs typeface="Arial" panose="020B0604020202020204" pitchFamily="34" charset="0"/>
              </a:rPr>
              <a:t>, dus </a:t>
            </a:r>
            <a:r>
              <a:rPr lang="nl-NL" sz="1900" b="1" i="1" dirty="0">
                <a:ea typeface="Times New Roman" panose="02020603050405020304" pitchFamily="18" charset="0"/>
                <a:cs typeface="Arial" panose="020B0604020202020204" pitchFamily="34" charset="0"/>
              </a:rPr>
              <a:t>glad en nat</a:t>
            </a:r>
            <a:r>
              <a:rPr lang="nl-NL" sz="1900" dirty="0">
                <a:ea typeface="Times New Roman" panose="02020603050405020304" pitchFamily="18" charset="0"/>
                <a:cs typeface="Arial" panose="020B0604020202020204" pitchFamily="34" charset="0"/>
              </a:rPr>
              <a:t>. Daar wil je niet in staan. Ik vind duiven echte </a:t>
            </a:r>
            <a:r>
              <a:rPr lang="nl-NL" sz="1900" b="1" u="sng" dirty="0">
                <a:ea typeface="Times New Roman" panose="02020603050405020304" pitchFamily="18" charset="0"/>
                <a:cs typeface="Arial" panose="020B0604020202020204" pitchFamily="34" charset="0"/>
              </a:rPr>
              <a:t>lastpakken</a:t>
            </a:r>
            <a:r>
              <a:rPr lang="nl-NL" sz="1900" dirty="0">
                <a:ea typeface="Times New Roman" panose="02020603050405020304" pitchFamily="18" charset="0"/>
                <a:cs typeface="Arial" panose="020B0604020202020204" pitchFamily="34" charset="0"/>
              </a:rPr>
              <a:t>. De lastpak is </a:t>
            </a:r>
            <a:r>
              <a:rPr lang="nl-NL" sz="1900" b="1" i="1" dirty="0">
                <a:ea typeface="Times New Roman" panose="02020603050405020304" pitchFamily="18" charset="0"/>
                <a:cs typeface="Arial" panose="020B0604020202020204" pitchFamily="34" charset="0"/>
              </a:rPr>
              <a:t>iemand die vervelend doet</a:t>
            </a:r>
            <a:r>
              <a:rPr lang="nl-NL" sz="1900" dirty="0">
                <a:ea typeface="Times New Roman" panose="02020603050405020304" pitchFamily="18" charset="0"/>
                <a:cs typeface="Arial" panose="020B0604020202020204" pitchFamily="34" charset="0"/>
              </a:rPr>
              <a:t>. Ook hier in Nederland. Loop ik over de markt, is daar een hele </a:t>
            </a:r>
            <a:r>
              <a:rPr lang="nl-NL" sz="1900" b="1" u="sng" dirty="0">
                <a:ea typeface="Times New Roman" panose="02020603050405020304" pitchFamily="18" charset="0"/>
                <a:cs typeface="Arial" panose="020B0604020202020204" pitchFamily="34" charset="0"/>
              </a:rPr>
              <a:t>plaag</a:t>
            </a:r>
            <a:r>
              <a:rPr lang="nl-NL" sz="1900" dirty="0">
                <a:ea typeface="Times New Roman" panose="02020603050405020304" pitchFamily="18" charset="0"/>
                <a:cs typeface="Arial" panose="020B0604020202020204" pitchFamily="34" charset="0"/>
              </a:rPr>
              <a:t> van duiven.. De plaag is </a:t>
            </a:r>
            <a:r>
              <a:rPr lang="nl-NL" sz="1900" b="1" i="1" dirty="0">
                <a:ea typeface="Times New Roman" panose="02020603050405020304" pitchFamily="18" charset="0"/>
                <a:cs typeface="Arial" panose="020B0604020202020204" pitchFamily="34" charset="0"/>
              </a:rPr>
              <a:t>iets wat voor veel mensen vervelend is, bijvoorbeeld als er heel veel mieren zijn</a:t>
            </a:r>
            <a:r>
              <a:rPr lang="nl-NL" sz="1900" dirty="0">
                <a:ea typeface="Times New Roman" panose="02020603050405020304" pitchFamily="18" charset="0"/>
                <a:cs typeface="Arial" panose="020B0604020202020204" pitchFamily="34" charset="0"/>
              </a:rPr>
              <a:t>. Echt verschrikkelijk. Nou in Parijs bij de Eiffeltoren dus ook. Ik denk dat mensen de duiven voeren. Dat zou </a:t>
            </a:r>
            <a:r>
              <a:rPr lang="nl-NL" sz="1900" b="1" u="sng" dirty="0">
                <a:ea typeface="Times New Roman" panose="02020603050405020304" pitchFamily="18" charset="0"/>
                <a:cs typeface="Arial" panose="020B0604020202020204" pitchFamily="34" charset="0"/>
              </a:rPr>
              <a:t>een verklaring</a:t>
            </a:r>
            <a:r>
              <a:rPr lang="nl-NL" sz="1900" dirty="0">
                <a:ea typeface="Times New Roman" panose="02020603050405020304" pitchFamily="18" charset="0"/>
                <a:cs typeface="Arial" panose="020B0604020202020204" pitchFamily="34" charset="0"/>
              </a:rPr>
              <a:t> of </a:t>
            </a:r>
            <a:r>
              <a:rPr lang="nl-NL" sz="1900" b="1" i="1" dirty="0">
                <a:ea typeface="Times New Roman" panose="02020603050405020304" pitchFamily="18" charset="0"/>
                <a:cs typeface="Arial" panose="020B0604020202020204" pitchFamily="34" charset="0"/>
              </a:rPr>
              <a:t>uitleg</a:t>
            </a:r>
            <a:r>
              <a:rPr lang="nl-NL" sz="1900" dirty="0">
                <a:ea typeface="Times New Roman" panose="02020603050405020304" pitchFamily="18" charset="0"/>
                <a:cs typeface="Arial" panose="020B0604020202020204" pitchFamily="34" charset="0"/>
              </a:rPr>
              <a:t> kunnen zijn voor zoveel duiven. De romantische foto bij de Eiffeltoren was dus mislukt door de duiven die echt als </a:t>
            </a:r>
            <a:r>
              <a:rPr lang="nl-NL" sz="1900" b="1" u="sng" dirty="0">
                <a:ea typeface="Times New Roman" panose="02020603050405020304" pitchFamily="18" charset="0"/>
                <a:cs typeface="Arial" panose="020B0604020202020204" pitchFamily="34" charset="0"/>
              </a:rPr>
              <a:t>een hindernis</a:t>
            </a:r>
            <a:r>
              <a:rPr lang="nl-NL" sz="1900" dirty="0">
                <a:ea typeface="Times New Roman" panose="02020603050405020304" pitchFamily="18" charset="0"/>
                <a:cs typeface="Arial" panose="020B0604020202020204" pitchFamily="34" charset="0"/>
              </a:rPr>
              <a:t> waren. De hindernis is </a:t>
            </a:r>
            <a:r>
              <a:rPr lang="nl-NL" sz="1900" b="1" i="1" dirty="0">
                <a:ea typeface="Times New Roman" panose="02020603050405020304" pitchFamily="18" charset="0"/>
                <a:cs typeface="Arial" panose="020B0604020202020204" pitchFamily="34" charset="0"/>
              </a:rPr>
              <a:t>iets wat in de weg staat</a:t>
            </a:r>
            <a:r>
              <a:rPr lang="nl-NL" sz="1900" dirty="0">
                <a:ea typeface="Times New Roman" panose="02020603050405020304" pitchFamily="18" charset="0"/>
                <a:cs typeface="Arial" panose="020B0604020202020204" pitchFamily="34" charset="0"/>
              </a:rPr>
              <a:t>. Maar ze hadden nog heel veel andere romantische selfies gemaakt! Zonder die lastpakken. Zou jij als je verliefd bent ook naar Parijs willen gaan?</a:t>
            </a:r>
            <a:endParaRPr lang="nl-NL" sz="19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   </a:t>
            </a: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3663172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sp>
        <p:nvSpPr>
          <p:cNvPr id="3" name="Tekstvak 2">
            <a:extLst>
              <a:ext uri="{FF2B5EF4-FFF2-40B4-BE49-F238E27FC236}">
                <a16:creationId xmlns:a16="http://schemas.microsoft.com/office/drawing/2014/main" id="{44FE191B-3D2D-1D4B-4DB6-7BB955A415AC}"/>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plaag</a:t>
            </a:r>
          </a:p>
        </p:txBody>
      </p:sp>
      <p:pic>
        <p:nvPicPr>
          <p:cNvPr id="10" name="Afbeelding 9" descr="Afbeelding met duif, kleding, persoon, jeans&#10;&#10;Automatisch gegenereerde beschrijving">
            <a:extLst>
              <a:ext uri="{FF2B5EF4-FFF2-40B4-BE49-F238E27FC236}">
                <a16:creationId xmlns:a16="http://schemas.microsoft.com/office/drawing/2014/main" id="{36ED8979-DDF3-1D28-C027-535124F6E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396420"/>
            <a:ext cx="6669204" cy="5308685"/>
          </a:xfrm>
          <a:prstGeom prst="rect">
            <a:avLst/>
          </a:prstGeom>
        </p:spPr>
      </p:pic>
    </p:spTree>
    <p:extLst>
      <p:ext uri="{BB962C8B-B14F-4D97-AF65-F5344CB8AC3E}">
        <p14:creationId xmlns:p14="http://schemas.microsoft.com/office/powerpoint/2010/main" val="3406594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verklaring</a:t>
            </a:r>
          </a:p>
        </p:txBody>
      </p:sp>
      <p:pic>
        <p:nvPicPr>
          <p:cNvPr id="3" name="Afbeelding 2" descr="Afbeelding met duif, vogel, Duiven, grond&#10;&#10;Automatisch gegenereerde beschrijving">
            <a:extLst>
              <a:ext uri="{FF2B5EF4-FFF2-40B4-BE49-F238E27FC236}">
                <a16:creationId xmlns:a16="http://schemas.microsoft.com/office/drawing/2014/main" id="{B79FA9D1-1D8C-3D87-AA9C-905239B2C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719" y="1412776"/>
            <a:ext cx="7232561" cy="4918142"/>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hindernis</a:t>
            </a:r>
          </a:p>
        </p:txBody>
      </p:sp>
      <p:pic>
        <p:nvPicPr>
          <p:cNvPr id="2" name="Afbeelding 1">
            <a:extLst>
              <a:ext uri="{FF2B5EF4-FFF2-40B4-BE49-F238E27FC236}">
                <a16:creationId xmlns:a16="http://schemas.microsoft.com/office/drawing/2014/main" id="{6CFE6E0B-6836-2C70-16F2-52E0C2F5BD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32" b="96918" l="1000" r="97800">
                        <a14:foregroundMark x1="17200" y1="89726" x2="17200" y2="89726"/>
                        <a14:foregroundMark x1="25600" y1="63014" x2="25600" y2="63014"/>
                        <a14:foregroundMark x1="26200" y1="58219" x2="26200" y2="58219"/>
                        <a14:foregroundMark x1="26800" y1="55822" x2="26800" y2="55822"/>
                        <a14:foregroundMark x1="28600" y1="65411" x2="28600" y2="65411"/>
                        <a14:foregroundMark x1="32400" y1="65411" x2="32400" y2="65411"/>
                        <a14:foregroundMark x1="26200" y1="69521" x2="26200" y2="69521"/>
                        <a14:foregroundMark x1="19600" y1="63356" x2="19600" y2="63356"/>
                        <a14:foregroundMark x1="17400" y1="66781" x2="17400" y2="66781"/>
                        <a14:foregroundMark x1="21400" y1="71233" x2="21400" y2="71233"/>
                        <a14:foregroundMark x1="27800" y1="78425" x2="27800" y2="78425"/>
                        <a14:foregroundMark x1="30000" y1="83219" x2="30000" y2="83219"/>
                        <a14:foregroundMark x1="24600" y1="81164" x2="24600" y2="81164"/>
                        <a14:foregroundMark x1="18400" y1="76027" x2="18400" y2="76027"/>
                        <a14:foregroundMark x1="12600" y1="73973" x2="12600" y2="73973"/>
                        <a14:foregroundMark x1="6200" y1="70548" x2="6200" y2="70548"/>
                        <a14:foregroundMark x1="2400" y1="78767" x2="2400" y2="78767"/>
                        <a14:foregroundMark x1="1000" y1="93836" x2="1000" y2="93836"/>
                        <a14:foregroundMark x1="9400" y1="92466" x2="9400" y2="92466"/>
                        <a14:foregroundMark x1="14000" y1="94178" x2="14000" y2="94178"/>
                        <a14:foregroundMark x1="15200" y1="96918" x2="15200" y2="96918"/>
                        <a14:foregroundMark x1="69200" y1="49658" x2="69200" y2="49658"/>
                        <a14:foregroundMark x1="93400" y1="70548" x2="93400" y2="70548"/>
                        <a14:foregroundMark x1="97800" y1="78082" x2="97800" y2="78082"/>
                      </a14:backgroundRemoval>
                    </a14:imgEffect>
                  </a14:imgLayer>
                </a14:imgProps>
              </a:ext>
              <a:ext uri="{28A0092B-C50C-407E-A947-70E740481C1C}">
                <a14:useLocalDpi xmlns:a14="http://schemas.microsoft.com/office/drawing/2010/main" val="0"/>
              </a:ext>
            </a:extLst>
          </a:blip>
          <a:srcRect/>
          <a:stretch>
            <a:fillRect/>
          </a:stretch>
        </p:blipFill>
        <p:spPr bwMode="auto">
          <a:xfrm>
            <a:off x="-36512" y="1393814"/>
            <a:ext cx="9203056" cy="5491570"/>
          </a:xfrm>
          <a:prstGeom prst="rect">
            <a:avLst/>
          </a:prstGeom>
          <a:noFill/>
          <a:ln>
            <a:noFill/>
          </a:ln>
        </p:spPr>
      </p:pic>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de lastpak</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a:t>
            </a:r>
            <a:r>
              <a:rPr lang="nl-NL" sz="5900" b="1" dirty="0">
                <a:solidFill>
                  <a:srgbClr val="387038"/>
                </a:solidFill>
                <a:effectLst/>
                <a:latin typeface="Century Gothic" panose="020B0502020202020204" pitchFamily="34" charset="0"/>
                <a:ea typeface="Calibri"/>
                <a:cs typeface="Times New Roman"/>
              </a:rPr>
              <a:t>e lieverd</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iemand die vervelend doet</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dirty="0">
              <a:effectLst/>
              <a:latin typeface="Century Gothic" panose="020B0502020202020204" pitchFamily="34" charset="0"/>
              <a:ea typeface="Calibri"/>
              <a:cs typeface="Times New Roman"/>
            </a:endParaRPr>
          </a:p>
          <a:p>
            <a:pPr>
              <a:lnSpc>
                <a:spcPct val="107000"/>
              </a:lnSpc>
              <a:spcAft>
                <a:spcPts val="0"/>
              </a:spcAft>
            </a:pPr>
            <a:r>
              <a:rPr lang="nl-NL" sz="20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r>
              <a:rPr lang="nl-NL" sz="12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Ik vind duiven echte </a:t>
            </a:r>
            <a:r>
              <a:rPr lang="nl-NL" sz="2400" i="1" u="sng" dirty="0">
                <a:solidFill>
                  <a:srgbClr val="387038"/>
                </a:solidFill>
                <a:latin typeface="Century Gothic" panose="020B0502020202020204" pitchFamily="34" charset="0"/>
                <a:ea typeface="Calibri"/>
                <a:cs typeface="Times New Roman"/>
              </a:rPr>
              <a:t>lastpakken</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iemand die lief is</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Mijn hond is </a:t>
            </a:r>
            <a:r>
              <a:rPr lang="nl-NL" sz="2400" i="1" u="sng" dirty="0">
                <a:solidFill>
                  <a:srgbClr val="387038"/>
                </a:solidFill>
                <a:latin typeface="Century Gothic" panose="020B0502020202020204" pitchFamily="34" charset="0"/>
                <a:ea typeface="Calibri"/>
                <a:cs typeface="Times New Roman"/>
              </a:rPr>
              <a:t>een lieverd</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6" name="Afbeelding 5" descr="Afbeelding met duif, grond, vogel, Duiven&#10;&#10;Automatisch gegenereerde beschrijving">
            <a:extLst>
              <a:ext uri="{FF2B5EF4-FFF2-40B4-BE49-F238E27FC236}">
                <a16:creationId xmlns:a16="http://schemas.microsoft.com/office/drawing/2014/main" id="{AF3C99E1-75A6-52AD-2A83-9B669E6BBE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163" y="2880306"/>
            <a:ext cx="3224226" cy="2147335"/>
          </a:xfrm>
          <a:prstGeom prst="rect">
            <a:avLst/>
          </a:prstGeom>
        </p:spPr>
      </p:pic>
      <p:pic>
        <p:nvPicPr>
          <p:cNvPr id="8" name="Afbeelding 7" descr="Afbeelding met geel, clipart, emoticon, tekenfilm&#10;&#10;Automatisch gegenereerde beschrijving">
            <a:extLst>
              <a:ext uri="{FF2B5EF4-FFF2-40B4-BE49-F238E27FC236}">
                <a16:creationId xmlns:a16="http://schemas.microsoft.com/office/drawing/2014/main" id="{A2979E53-2415-436E-6F84-1C22419EA5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973" y="3903122"/>
            <a:ext cx="1191224" cy="1288111"/>
          </a:xfrm>
          <a:prstGeom prst="rect">
            <a:avLst/>
          </a:prstGeom>
        </p:spPr>
      </p:pic>
      <p:pic>
        <p:nvPicPr>
          <p:cNvPr id="10" name="Afbeelding 9" descr="Afbeelding met hond, Hondenras, zoogdier, huisdier&#10;&#10;Automatisch gegenereerde beschrijving">
            <a:extLst>
              <a:ext uri="{FF2B5EF4-FFF2-40B4-BE49-F238E27FC236}">
                <a16:creationId xmlns:a16="http://schemas.microsoft.com/office/drawing/2014/main" id="{73F23329-F237-CEB0-D401-4EAE0450A0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3012" y="2866266"/>
            <a:ext cx="3099955" cy="2324967"/>
          </a:xfrm>
          <a:prstGeom prst="rect">
            <a:avLst/>
          </a:prstGeom>
        </p:spPr>
      </p:pic>
      <p:pic>
        <p:nvPicPr>
          <p:cNvPr id="17" name="Afbeelding 16" descr="Afbeelding met tekenfilm, clipart, smiley, emoticon&#10;&#10;Automatisch gegenereerde beschrijving">
            <a:extLst>
              <a:ext uri="{FF2B5EF4-FFF2-40B4-BE49-F238E27FC236}">
                <a16:creationId xmlns:a16="http://schemas.microsoft.com/office/drawing/2014/main" id="{8228B94F-A25C-6509-AC48-75CACC3797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3188" y="2156521"/>
            <a:ext cx="1699557" cy="1797452"/>
          </a:xfrm>
          <a:prstGeom prst="rect">
            <a:avLst/>
          </a:prstGeom>
        </p:spPr>
      </p:pic>
    </p:spTree>
    <p:extLst>
      <p:ext uri="{BB962C8B-B14F-4D97-AF65-F5344CB8AC3E}">
        <p14:creationId xmlns:p14="http://schemas.microsoft.com/office/powerpoint/2010/main" val="4211910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23528" y="404664"/>
            <a:ext cx="410445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bestrijden</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0466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stimuleren</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zorgen dat het ophoudt of weggaat, tegengaan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gn="ctr">
              <a:lnSpc>
                <a:spcPct val="107000"/>
              </a:lnSpc>
              <a:spcAft>
                <a:spcPts val="0"/>
              </a:spcAft>
            </a:pPr>
            <a:r>
              <a:rPr lang="nl-NL" sz="2800" dirty="0">
                <a:effectLst/>
                <a:latin typeface="Trebuchet MS"/>
                <a:ea typeface="Calibri"/>
                <a:cs typeface="Times New Roman"/>
              </a:rPr>
              <a:t> </a:t>
            </a:r>
          </a:p>
          <a:p>
            <a:pPr algn="ctr">
              <a:lnSpc>
                <a:spcPct val="107000"/>
              </a:lnSpc>
              <a:spcAft>
                <a:spcPts val="0"/>
              </a:spcAft>
            </a:pPr>
            <a:endParaRPr lang="nl-NL" sz="1600" i="1" dirty="0">
              <a:solidFill>
                <a:srgbClr val="387038"/>
              </a:solidFill>
              <a:latin typeface="Trebuchet MS"/>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Het wordt tijd dat ze de duiven in Parijs gaan </a:t>
            </a:r>
            <a:r>
              <a:rPr lang="nl-NL" sz="2400" i="1" u="sng" dirty="0">
                <a:solidFill>
                  <a:srgbClr val="387038"/>
                </a:solidFill>
                <a:latin typeface="Century Gothic" panose="020B0502020202020204" pitchFamily="34" charset="0"/>
                <a:ea typeface="Calibri"/>
                <a:cs typeface="Times New Roman"/>
              </a:rPr>
              <a:t>bestrijden</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of iemand) aan-moedigen of bevorderen</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1100" dirty="0">
              <a:latin typeface="Trebuchet MS"/>
              <a:ea typeface="Calibri"/>
              <a:cs typeface="Times New Roman"/>
            </a:endParaRPr>
          </a:p>
          <a:p>
            <a:pPr algn="ctr">
              <a:lnSpc>
                <a:spcPct val="90000"/>
              </a:lnSpc>
            </a:pPr>
            <a:r>
              <a:rPr lang="nl-NL" sz="2200" i="1" dirty="0">
                <a:solidFill>
                  <a:srgbClr val="387038"/>
                </a:solidFill>
                <a:latin typeface="Century Gothic" panose="020B0502020202020204" pitchFamily="34" charset="0"/>
                <a:ea typeface="Calibri"/>
                <a:cs typeface="Times New Roman"/>
              </a:rPr>
              <a:t>De bezoekers </a:t>
            </a:r>
            <a:r>
              <a:rPr lang="nl-NL" sz="2200" i="1" u="sng" dirty="0">
                <a:solidFill>
                  <a:srgbClr val="387038"/>
                </a:solidFill>
                <a:latin typeface="Century Gothic" panose="020B0502020202020204" pitchFamily="34" charset="0"/>
                <a:ea typeface="Calibri"/>
                <a:cs typeface="Times New Roman"/>
              </a:rPr>
              <a:t>stimuleerden</a:t>
            </a:r>
            <a:r>
              <a:rPr lang="nl-NL" sz="2200" i="1" dirty="0">
                <a:solidFill>
                  <a:srgbClr val="387038"/>
                </a:solidFill>
                <a:latin typeface="Century Gothic" panose="020B0502020202020204" pitchFamily="34" charset="0"/>
                <a:ea typeface="Calibri"/>
                <a:cs typeface="Times New Roman"/>
              </a:rPr>
              <a:t> de radio-dj’s om door te gaan met hun Glazen Huis actie. </a:t>
            </a:r>
            <a:r>
              <a:rPr lang="nl-NL" sz="22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9" name="Afbeelding 8">
            <a:extLst>
              <a:ext uri="{FF2B5EF4-FFF2-40B4-BE49-F238E27FC236}">
                <a16:creationId xmlns:a16="http://schemas.microsoft.com/office/drawing/2014/main" id="{52F634E4-AE9C-4F50-A91B-B6A2FEEA66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6527" y="3068463"/>
            <a:ext cx="2973084" cy="1986021"/>
          </a:xfrm>
          <a:prstGeom prst="rect">
            <a:avLst/>
          </a:prstGeom>
        </p:spPr>
      </p:pic>
      <p:pic>
        <p:nvPicPr>
          <p:cNvPr id="17" name="Afbeelding 16">
            <a:extLst>
              <a:ext uri="{FF2B5EF4-FFF2-40B4-BE49-F238E27FC236}">
                <a16:creationId xmlns:a16="http://schemas.microsoft.com/office/drawing/2014/main" id="{235DEB5B-39F7-4328-8A31-E498FBAC3D5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2160" y="3068463"/>
            <a:ext cx="2127362" cy="1747779"/>
          </a:xfrm>
          <a:prstGeom prst="rect">
            <a:avLst/>
          </a:prstGeom>
        </p:spPr>
      </p:pic>
      <p:sp>
        <p:nvSpPr>
          <p:cNvPr id="10" name="Pijl: omlaag 9">
            <a:extLst>
              <a:ext uri="{FF2B5EF4-FFF2-40B4-BE49-F238E27FC236}">
                <a16:creationId xmlns:a16="http://schemas.microsoft.com/office/drawing/2014/main" id="{DD10B446-5A37-4438-BFE0-A90A8A21249E}"/>
              </a:ext>
            </a:extLst>
          </p:cNvPr>
          <p:cNvSpPr/>
          <p:nvPr/>
        </p:nvSpPr>
        <p:spPr>
          <a:xfrm rot="1433604">
            <a:off x="8000014" y="3086209"/>
            <a:ext cx="399170" cy="14724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0000"/>
              </a:solidFill>
            </a:endParaRPr>
          </a:p>
        </p:txBody>
      </p:sp>
      <p:pic>
        <p:nvPicPr>
          <p:cNvPr id="8" name="Afbeelding 7">
            <a:extLst>
              <a:ext uri="{FF2B5EF4-FFF2-40B4-BE49-F238E27FC236}">
                <a16:creationId xmlns:a16="http://schemas.microsoft.com/office/drawing/2014/main" id="{788ABABF-BCCB-65A6-777E-C54F6B7E31E5}"/>
              </a:ext>
            </a:extLst>
          </p:cNvPr>
          <p:cNvPicPr>
            <a:picLocks noChangeAspect="1"/>
          </p:cNvPicPr>
          <p:nvPr/>
        </p:nvPicPr>
        <p:blipFill>
          <a:blip r:embed="rId7"/>
          <a:stretch>
            <a:fillRect/>
          </a:stretch>
        </p:blipFill>
        <p:spPr>
          <a:xfrm>
            <a:off x="2578873" y="2881359"/>
            <a:ext cx="1596388" cy="1046568"/>
          </a:xfrm>
          <a:prstGeom prst="rect">
            <a:avLst/>
          </a:prstGeom>
        </p:spPr>
      </p:pic>
    </p:spTree>
    <p:extLst>
      <p:ext uri="{BB962C8B-B14F-4D97-AF65-F5344CB8AC3E}">
        <p14:creationId xmlns:p14="http://schemas.microsoft.com/office/powerpoint/2010/main" val="2310685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74778" y="442136"/>
            <a:ext cx="3249252" cy="82016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166647" y="415665"/>
            <a:ext cx="2945541" cy="54807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effectLst/>
                <a:latin typeface="Century Gothic" panose="020B0502020202020204" pitchFamily="34" charset="0"/>
                <a:ea typeface="Calibri"/>
                <a:cs typeface="Times New Roman"/>
              </a:rPr>
              <a:t>de plaag</a:t>
            </a:r>
          </a:p>
        </p:txBody>
      </p:sp>
      <p:sp>
        <p:nvSpPr>
          <p:cNvPr id="7" name="Text Box 14"/>
          <p:cNvSpPr txBox="1"/>
          <p:nvPr/>
        </p:nvSpPr>
        <p:spPr>
          <a:xfrm>
            <a:off x="416821" y="3861049"/>
            <a:ext cx="244475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416822" y="3881821"/>
            <a:ext cx="2444750"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duiven</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20209" y="3869129"/>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513171" y="3857246"/>
            <a:ext cx="2222468"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muggen</a:t>
            </a:r>
          </a:p>
        </p:txBody>
      </p:sp>
      <p:sp>
        <p:nvSpPr>
          <p:cNvPr id="11" name="Text Box 14"/>
          <p:cNvSpPr txBox="1"/>
          <p:nvPr/>
        </p:nvSpPr>
        <p:spPr>
          <a:xfrm>
            <a:off x="6228185" y="3861048"/>
            <a:ext cx="237626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6281082" y="3861049"/>
            <a:ext cx="232336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muizen</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5292079" y="476672"/>
            <a:ext cx="3547503" cy="22322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5315523" y="418374"/>
            <a:ext cx="3592108" cy="176772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iets wat voor veel mensen vervelend is, bijvoorbeeld als er heel veel mieren zijn</a:t>
            </a:r>
            <a:endParaRPr lang="nl-NL" sz="1100" dirty="0">
              <a:effectLst/>
              <a:latin typeface="Century Gothic" panose="020B0502020202020204" pitchFamily="34" charset="0"/>
              <a:ea typeface="Calibri"/>
              <a:cs typeface="Times New Roman"/>
            </a:endParaRPr>
          </a:p>
        </p:txBody>
      </p:sp>
      <p:pic>
        <p:nvPicPr>
          <p:cNvPr id="3" name="Afbeelding 2" descr="Afbeelding met knaagdier, buiten, zoogdier, klein&#10;&#10;Automatisch gegenereerde beschrijving">
            <a:extLst>
              <a:ext uri="{FF2B5EF4-FFF2-40B4-BE49-F238E27FC236}">
                <a16:creationId xmlns:a16="http://schemas.microsoft.com/office/drawing/2014/main" id="{5C15D418-7603-4A56-AEFF-7E8575B95A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81980" y="4581127"/>
            <a:ext cx="1934436" cy="1443089"/>
          </a:xfrm>
          <a:prstGeom prst="rect">
            <a:avLst/>
          </a:prstGeom>
        </p:spPr>
      </p:pic>
      <p:pic>
        <p:nvPicPr>
          <p:cNvPr id="4" name="Afbeelding 3">
            <a:extLst>
              <a:ext uri="{FF2B5EF4-FFF2-40B4-BE49-F238E27FC236}">
                <a16:creationId xmlns:a16="http://schemas.microsoft.com/office/drawing/2014/main" id="{78132936-6559-4A04-917A-D081D39E9208}"/>
              </a:ext>
            </a:extLst>
          </p:cNvPr>
          <p:cNvPicPr>
            <a:picLocks noChangeAspect="1"/>
          </p:cNvPicPr>
          <p:nvPr/>
        </p:nvPicPr>
        <p:blipFill>
          <a:blip r:embed="rId6"/>
          <a:stretch>
            <a:fillRect/>
          </a:stretch>
        </p:blipFill>
        <p:spPr>
          <a:xfrm>
            <a:off x="3500007" y="4579676"/>
            <a:ext cx="2274375" cy="1440159"/>
          </a:xfrm>
          <a:prstGeom prst="rect">
            <a:avLst/>
          </a:prstGeom>
        </p:spPr>
      </p:pic>
      <p:pic>
        <p:nvPicPr>
          <p:cNvPr id="2" name="Afbeelding 1" descr="Afbeelding met duif, kleding, persoon, jeans&#10;&#10;Automatisch gegenereerde beschrijving">
            <a:extLst>
              <a:ext uri="{FF2B5EF4-FFF2-40B4-BE49-F238E27FC236}">
                <a16:creationId xmlns:a16="http://schemas.microsoft.com/office/drawing/2014/main" id="{8FBD46E4-1EFC-640C-4B22-2DCC56E576B0}"/>
              </a:ext>
            </a:extLst>
          </p:cNvPr>
          <p:cNvPicPr>
            <a:picLocks noChangeAspect="1"/>
          </p:cNvPicPr>
          <p:nvPr/>
        </p:nvPicPr>
        <p:blipFill rotWithShape="1">
          <a:blip r:embed="rId7">
            <a:extLst>
              <a:ext uri="{28A0092B-C50C-407E-A947-70E740481C1C}">
                <a14:useLocalDpi xmlns:a14="http://schemas.microsoft.com/office/drawing/2010/main" val="0"/>
              </a:ext>
            </a:extLst>
          </a:blip>
          <a:srcRect t="11329" b="15419"/>
          <a:stretch/>
        </p:blipFill>
        <p:spPr>
          <a:xfrm>
            <a:off x="553521" y="4648122"/>
            <a:ext cx="2225636" cy="1297745"/>
          </a:xfrm>
          <a:prstGeom prst="rect">
            <a:avLst/>
          </a:prstGeom>
        </p:spPr>
      </p:pic>
    </p:spTree>
    <p:extLst>
      <p:ext uri="{BB962C8B-B14F-4D97-AF65-F5344CB8AC3E}">
        <p14:creationId xmlns:p14="http://schemas.microsoft.com/office/powerpoint/2010/main" val="1860573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91" y="126507"/>
            <a:ext cx="9013609" cy="6361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412340" y="476672"/>
            <a:ext cx="5688741"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68378" y="404664"/>
            <a:ext cx="5976664"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naam hebben</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74423" y="3933803"/>
            <a:ext cx="2654004" cy="101803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533972" y="4055166"/>
            <a:ext cx="2534905"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the </a:t>
            </a:r>
            <a:br>
              <a:rPr lang="nl-NL" sz="3600" b="1" dirty="0">
                <a:latin typeface="Century Gothic" panose="020B0502020202020204" pitchFamily="34" charset="0"/>
                <a:ea typeface="Calibri"/>
                <a:cs typeface="Times New Roman"/>
              </a:rPr>
            </a:br>
            <a:r>
              <a:rPr lang="nl-NL" sz="3600" b="1" dirty="0">
                <a:latin typeface="Century Gothic" panose="020B0502020202020204" pitchFamily="34" charset="0"/>
                <a:ea typeface="Calibri"/>
                <a:cs typeface="Times New Roman"/>
              </a:rPr>
              <a:t>Big Apple</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328876" y="3933802"/>
            <a:ext cx="2634215" cy="101803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23790" y="4083247"/>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de dorstlesser</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933301"/>
            <a:ext cx="2611399" cy="101803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090661" y="4089864"/>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de liefdesstad</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a:stretch>
            <a:fillRect/>
          </a:stretch>
        </p:blipFill>
        <p:spPr>
          <a:xfrm>
            <a:off x="7323455" y="6220072"/>
            <a:ext cx="1584176" cy="593304"/>
          </a:xfrm>
          <a:prstGeom prst="rect">
            <a:avLst/>
          </a:prstGeom>
        </p:spPr>
      </p:pic>
      <p:sp>
        <p:nvSpPr>
          <p:cNvPr id="13" name="Text Box 14"/>
          <p:cNvSpPr txBox="1"/>
          <p:nvPr/>
        </p:nvSpPr>
        <p:spPr>
          <a:xfrm>
            <a:off x="6228183" y="476671"/>
            <a:ext cx="2785425" cy="226458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12325" y="456083"/>
            <a:ext cx="3069662" cy="186885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bekendstaan als, door veel mensen zo genoemd worden</a:t>
            </a:r>
            <a:endParaRPr lang="nl-NL" sz="1100" dirty="0">
              <a:effectLst/>
              <a:latin typeface="Century Gothic" panose="020B0502020202020204" pitchFamily="34" charset="0"/>
              <a:ea typeface="Calibri"/>
              <a:cs typeface="Times New Roman"/>
            </a:endParaRPr>
          </a:p>
        </p:txBody>
      </p:sp>
      <p:pic>
        <p:nvPicPr>
          <p:cNvPr id="3" name="Afbeelding 2" descr="Afbeelding met wolk, buitenshuis, gebouw, beeldhouwwerk&#10;&#10;Automatisch gegenereerde beschrijving">
            <a:extLst>
              <a:ext uri="{FF2B5EF4-FFF2-40B4-BE49-F238E27FC236}">
                <a16:creationId xmlns:a16="http://schemas.microsoft.com/office/drawing/2014/main" id="{A3486435-7C7A-C15D-15E3-0217B89DFE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425" y="5047103"/>
            <a:ext cx="1524000" cy="1018032"/>
          </a:xfrm>
          <a:prstGeom prst="rect">
            <a:avLst/>
          </a:prstGeom>
        </p:spPr>
      </p:pic>
      <p:pic>
        <p:nvPicPr>
          <p:cNvPr id="17" name="Afbeelding 16" descr="Afbeelding met container, vloeistof, glas, water&#10;&#10;Automatisch gegenereerde beschrijving">
            <a:extLst>
              <a:ext uri="{FF2B5EF4-FFF2-40B4-BE49-F238E27FC236}">
                <a16:creationId xmlns:a16="http://schemas.microsoft.com/office/drawing/2014/main" id="{8FDF29E0-A7AC-CCF0-82C4-DE29AFAC7F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1253" y="5075628"/>
            <a:ext cx="1524000" cy="1018032"/>
          </a:xfrm>
          <a:prstGeom prst="rect">
            <a:avLst/>
          </a:prstGeom>
        </p:spPr>
      </p:pic>
      <p:grpSp>
        <p:nvGrpSpPr>
          <p:cNvPr id="2" name="Groep 1">
            <a:extLst>
              <a:ext uri="{FF2B5EF4-FFF2-40B4-BE49-F238E27FC236}">
                <a16:creationId xmlns:a16="http://schemas.microsoft.com/office/drawing/2014/main" id="{92CAC1AF-8E2B-E0A0-43C0-E1870DE3C3FA}"/>
              </a:ext>
            </a:extLst>
          </p:cNvPr>
          <p:cNvGrpSpPr/>
          <p:nvPr/>
        </p:nvGrpSpPr>
        <p:grpSpPr>
          <a:xfrm>
            <a:off x="6551810" y="5028104"/>
            <a:ext cx="1709936" cy="1068607"/>
            <a:chOff x="485800" y="1484784"/>
            <a:chExt cx="8172400" cy="5107258"/>
          </a:xfrm>
        </p:grpSpPr>
        <p:pic>
          <p:nvPicPr>
            <p:cNvPr id="4" name="Afbeelding 3" descr="Afbeelding met hemel, maan, Heteluchtballon, transport&#10;&#10;Automatisch gegenereerde beschrijving">
              <a:extLst>
                <a:ext uri="{FF2B5EF4-FFF2-40B4-BE49-F238E27FC236}">
                  <a16:creationId xmlns:a16="http://schemas.microsoft.com/office/drawing/2014/main" id="{DFED2995-568E-8B0B-751F-F6667518FF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800" y="1484784"/>
              <a:ext cx="8172400" cy="5107258"/>
            </a:xfrm>
            <a:prstGeom prst="rect">
              <a:avLst/>
            </a:prstGeom>
          </p:spPr>
        </p:pic>
        <p:sp>
          <p:nvSpPr>
            <p:cNvPr id="18" name="Hart 17">
              <a:extLst>
                <a:ext uri="{FF2B5EF4-FFF2-40B4-BE49-F238E27FC236}">
                  <a16:creationId xmlns:a16="http://schemas.microsoft.com/office/drawing/2014/main" id="{91DA39CE-FED4-08D1-8DD4-9BF16A0880EB}"/>
                </a:ext>
              </a:extLst>
            </p:cNvPr>
            <p:cNvSpPr/>
            <p:nvPr/>
          </p:nvSpPr>
          <p:spPr>
            <a:xfrm>
              <a:off x="6948264" y="2204864"/>
              <a:ext cx="576064" cy="504056"/>
            </a:xfrm>
            <a:prstGeom prst="heart">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Hart 18">
              <a:extLst>
                <a:ext uri="{FF2B5EF4-FFF2-40B4-BE49-F238E27FC236}">
                  <a16:creationId xmlns:a16="http://schemas.microsoft.com/office/drawing/2014/main" id="{4FA723C1-43EB-2F82-BC10-CF4E1776ABD2}"/>
                </a:ext>
              </a:extLst>
            </p:cNvPr>
            <p:cNvSpPr/>
            <p:nvPr/>
          </p:nvSpPr>
          <p:spPr>
            <a:xfrm rot="1021865">
              <a:off x="7757717" y="1704164"/>
              <a:ext cx="576064" cy="504056"/>
            </a:xfrm>
            <a:prstGeom prst="heart">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Hart 19">
              <a:extLst>
                <a:ext uri="{FF2B5EF4-FFF2-40B4-BE49-F238E27FC236}">
                  <a16:creationId xmlns:a16="http://schemas.microsoft.com/office/drawing/2014/main" id="{3031B39F-1CCC-2C49-F42B-2238FD0F1878}"/>
                </a:ext>
              </a:extLst>
            </p:cNvPr>
            <p:cNvSpPr/>
            <p:nvPr/>
          </p:nvSpPr>
          <p:spPr>
            <a:xfrm rot="21142111">
              <a:off x="7708889" y="2456892"/>
              <a:ext cx="576064" cy="504056"/>
            </a:xfrm>
            <a:prstGeom prst="heart">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Hart 20">
              <a:extLst>
                <a:ext uri="{FF2B5EF4-FFF2-40B4-BE49-F238E27FC236}">
                  <a16:creationId xmlns:a16="http://schemas.microsoft.com/office/drawing/2014/main" id="{E9D4CF23-62A1-5086-759E-F5A61ADF391E}"/>
                </a:ext>
              </a:extLst>
            </p:cNvPr>
            <p:cNvSpPr/>
            <p:nvPr/>
          </p:nvSpPr>
          <p:spPr>
            <a:xfrm rot="20547275">
              <a:off x="611560" y="1707707"/>
              <a:ext cx="576064" cy="504056"/>
            </a:xfrm>
            <a:prstGeom prst="heart">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Hart 21">
              <a:extLst>
                <a:ext uri="{FF2B5EF4-FFF2-40B4-BE49-F238E27FC236}">
                  <a16:creationId xmlns:a16="http://schemas.microsoft.com/office/drawing/2014/main" id="{F5D84276-A96F-BD05-3410-41C240C1F819}"/>
                </a:ext>
              </a:extLst>
            </p:cNvPr>
            <p:cNvSpPr/>
            <p:nvPr/>
          </p:nvSpPr>
          <p:spPr>
            <a:xfrm>
              <a:off x="962170" y="2456892"/>
              <a:ext cx="576064" cy="504056"/>
            </a:xfrm>
            <a:prstGeom prst="heart">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438136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851" y="-4630"/>
            <a:ext cx="9013609" cy="6521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187623" y="491188"/>
            <a:ext cx="5013881" cy="8495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728897" y="404664"/>
            <a:ext cx="6003343"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het weekdier</a:t>
            </a:r>
            <a:endParaRPr lang="nl-NL" sz="60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409494" y="497992"/>
            <a:ext cx="2498137" cy="17070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14" name="Tekstvak 2"/>
          <p:cNvSpPr txBox="1">
            <a:spLocks noChangeArrowheads="1"/>
          </p:cNvSpPr>
          <p:nvPr/>
        </p:nvSpPr>
        <p:spPr bwMode="auto">
          <a:xfrm>
            <a:off x="6399879" y="557229"/>
            <a:ext cx="2630581"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het dier met een zacht lichaam zonder botten</a:t>
            </a:r>
            <a:endParaRPr lang="nl-NL" sz="1050" dirty="0">
              <a:effectLst/>
              <a:latin typeface="Century Gothic" panose="020B0502020202020204" pitchFamily="34" charset="0"/>
              <a:ea typeface="Calibri"/>
              <a:cs typeface="Times New Roman"/>
            </a:endParaRPr>
          </a:p>
        </p:txBody>
      </p:sp>
      <p:pic>
        <p:nvPicPr>
          <p:cNvPr id="4" name="Afbeelding 3" descr="Afbeelding met octopus&#10;&#10;Automatisch gegenereerde beschrijving">
            <a:extLst>
              <a:ext uri="{FF2B5EF4-FFF2-40B4-BE49-F238E27FC236}">
                <a16:creationId xmlns:a16="http://schemas.microsoft.com/office/drawing/2014/main" id="{75303C8E-08D2-4765-8E5E-1AEDD30267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24160" t="2522" r="-124160" b="-2522"/>
          <a:stretch/>
        </p:blipFill>
        <p:spPr>
          <a:xfrm>
            <a:off x="1143000" y="0"/>
            <a:ext cx="6858000" cy="6858000"/>
          </a:xfrm>
          <a:prstGeom prst="rect">
            <a:avLst/>
          </a:prstGeom>
        </p:spPr>
      </p:pic>
      <p:pic>
        <p:nvPicPr>
          <p:cNvPr id="17" name="Afbeelding 16" descr="Afbeelding met octopus&#10;&#10;Automatisch gegenereerde beschrijving">
            <a:extLst>
              <a:ext uri="{FF2B5EF4-FFF2-40B4-BE49-F238E27FC236}">
                <a16:creationId xmlns:a16="http://schemas.microsoft.com/office/drawing/2014/main" id="{449330CC-4D54-4CA4-A8B0-55391A93B3D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501" t="20509" r="8481" b="14928"/>
          <a:stretch/>
        </p:blipFill>
        <p:spPr>
          <a:xfrm>
            <a:off x="467544" y="3789040"/>
            <a:ext cx="2387001" cy="1791579"/>
          </a:xfrm>
          <a:prstGeom prst="rect">
            <a:avLst/>
          </a:prstGeom>
        </p:spPr>
      </p:pic>
      <p:pic>
        <p:nvPicPr>
          <p:cNvPr id="19" name="Afbeelding 18" descr="Afbeelding met weekdier, ongewerveld, slak&#10;&#10;Automatisch gegenereerde beschrijving">
            <a:extLst>
              <a:ext uri="{FF2B5EF4-FFF2-40B4-BE49-F238E27FC236}">
                <a16:creationId xmlns:a16="http://schemas.microsoft.com/office/drawing/2014/main" id="{D8D2151E-9FF6-40EC-AB23-1BC30E5971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584707" y="3789040"/>
            <a:ext cx="1855498" cy="1707058"/>
          </a:xfrm>
          <a:prstGeom prst="rect">
            <a:avLst/>
          </a:prstGeom>
        </p:spPr>
      </p:pic>
      <p:sp>
        <p:nvSpPr>
          <p:cNvPr id="23" name="Text Box 14">
            <a:extLst>
              <a:ext uri="{FF2B5EF4-FFF2-40B4-BE49-F238E27FC236}">
                <a16:creationId xmlns:a16="http://schemas.microsoft.com/office/drawing/2014/main" id="{3079E72B-B4F0-43F3-AA9F-F0C4DCC0A29C}"/>
              </a:ext>
            </a:extLst>
          </p:cNvPr>
          <p:cNvSpPr txBox="1"/>
          <p:nvPr/>
        </p:nvSpPr>
        <p:spPr>
          <a:xfrm>
            <a:off x="467545" y="5580620"/>
            <a:ext cx="5256584" cy="72015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a:extLst>
              <a:ext uri="{FF2B5EF4-FFF2-40B4-BE49-F238E27FC236}">
                <a16:creationId xmlns:a16="http://schemas.microsoft.com/office/drawing/2014/main" id="{F5C7229F-6A38-44CA-9B3F-BBC86D11F20F}"/>
              </a:ext>
            </a:extLst>
          </p:cNvPr>
          <p:cNvSpPr txBox="1">
            <a:spLocks noChangeArrowheads="1"/>
          </p:cNvSpPr>
          <p:nvPr/>
        </p:nvSpPr>
        <p:spPr bwMode="auto">
          <a:xfrm>
            <a:off x="564075" y="5668561"/>
            <a:ext cx="4655998" cy="49345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De inktvis is </a:t>
            </a:r>
            <a:r>
              <a:rPr lang="nl-NL" sz="2800" b="1" u="sng" dirty="0">
                <a:effectLst/>
                <a:latin typeface="Century Gothic" panose="020B0502020202020204" pitchFamily="34" charset="0"/>
                <a:ea typeface="Calibri"/>
                <a:cs typeface="Times New Roman"/>
              </a:rPr>
              <a:t>glibberig</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5" name="Text Box 14">
            <a:extLst>
              <a:ext uri="{FF2B5EF4-FFF2-40B4-BE49-F238E27FC236}">
                <a16:creationId xmlns:a16="http://schemas.microsoft.com/office/drawing/2014/main" id="{8C5A3F89-3266-4F22-9330-BEE5C307CA33}"/>
              </a:ext>
            </a:extLst>
          </p:cNvPr>
          <p:cNvSpPr txBox="1"/>
          <p:nvPr/>
        </p:nvSpPr>
        <p:spPr>
          <a:xfrm>
            <a:off x="2195736" y="6261904"/>
            <a:ext cx="3024336" cy="55147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6" name="Tekstvak 2">
            <a:extLst>
              <a:ext uri="{FF2B5EF4-FFF2-40B4-BE49-F238E27FC236}">
                <a16:creationId xmlns:a16="http://schemas.microsoft.com/office/drawing/2014/main" id="{F9203A4B-565F-4F43-A656-B94E090A7D07}"/>
              </a:ext>
            </a:extLst>
          </p:cNvPr>
          <p:cNvSpPr txBox="1">
            <a:spLocks noChangeArrowheads="1"/>
          </p:cNvSpPr>
          <p:nvPr/>
        </p:nvSpPr>
        <p:spPr bwMode="auto">
          <a:xfrm>
            <a:off x="2297345" y="6291484"/>
            <a:ext cx="2922727" cy="37787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glad en nat</a:t>
            </a:r>
            <a:endParaRPr lang="nl-NL" sz="1100" dirty="0">
              <a:effectLst/>
              <a:latin typeface="Century Gothic" panose="020B0502020202020204" pitchFamily="34" charset="0"/>
              <a:ea typeface="Calibri"/>
              <a:cs typeface="Times New Roman"/>
            </a:endParaRPr>
          </a:p>
        </p:txBody>
      </p:sp>
      <p:pic>
        <p:nvPicPr>
          <p:cNvPr id="2" name="Afbeelding 1" descr="Afbeelding met glimlach, smiley, emoticon, clipart&#10;&#10;Automatisch gegenereerde beschrijving">
            <a:extLst>
              <a:ext uri="{FF2B5EF4-FFF2-40B4-BE49-F238E27FC236}">
                <a16:creationId xmlns:a16="http://schemas.microsoft.com/office/drawing/2014/main" id="{76713F82-4211-17A5-B52A-0145AA2E447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2285" y="1233593"/>
            <a:ext cx="853331" cy="1038838"/>
          </a:xfrm>
          <a:prstGeom prst="rect">
            <a:avLst/>
          </a:prstGeom>
        </p:spPr>
      </p:pic>
    </p:spTree>
    <p:extLst>
      <p:ext uri="{BB962C8B-B14F-4D97-AF65-F5344CB8AC3E}">
        <p14:creationId xmlns:p14="http://schemas.microsoft.com/office/powerpoint/2010/main" val="1967507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42" y="45031"/>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755576" y="1903442"/>
            <a:ext cx="4320479" cy="87513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954858" y="1844824"/>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effectLst/>
                <a:latin typeface="Century Gothic" panose="020B0502020202020204" pitchFamily="34" charset="0"/>
                <a:ea typeface="Calibri"/>
                <a:cs typeface="Times New Roman"/>
              </a:rPr>
              <a:t>verstoren</a:t>
            </a:r>
            <a:endParaRPr lang="nl-NL" sz="9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flipH="1">
            <a:off x="4211960" y="1446662"/>
            <a:ext cx="864095" cy="456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4613172" y="2853506"/>
            <a:ext cx="1903044" cy="17705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311877" y="4665555"/>
            <a:ext cx="294028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251658" y="4691815"/>
            <a:ext cx="306038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hindernis</a:t>
            </a:r>
            <a:endParaRPr lang="nl-NL" sz="1050" b="1" dirty="0">
              <a:effectLst/>
              <a:latin typeface="Century Gothic" panose="020B0502020202020204" pitchFamily="34" charset="0"/>
              <a:ea typeface="Calibri"/>
              <a:cs typeface="Times New Roman"/>
            </a:endParaRPr>
          </a:p>
        </p:txBody>
      </p:sp>
      <p:sp>
        <p:nvSpPr>
          <p:cNvPr id="13" name="Text Box 14"/>
          <p:cNvSpPr txBox="1"/>
          <p:nvPr/>
        </p:nvSpPr>
        <p:spPr>
          <a:xfrm>
            <a:off x="4970413" y="373817"/>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5065720" y="367117"/>
            <a:ext cx="281864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lastpak</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1043608" y="2778579"/>
            <a:ext cx="3747739"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043609" y="2753924"/>
            <a:ext cx="3747738"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in de war brengen</a:t>
            </a:r>
            <a:endParaRPr lang="nl-NL" sz="1100" dirty="0">
              <a:effectLst/>
              <a:latin typeface="Century Gothic" panose="020B0502020202020204" pitchFamily="34" charset="0"/>
              <a:ea typeface="Calibri"/>
              <a:cs typeface="Times New Roman"/>
            </a:endParaRPr>
          </a:p>
        </p:txBody>
      </p:sp>
      <p:pic>
        <p:nvPicPr>
          <p:cNvPr id="6" name="Afbeelding 5">
            <a:extLst>
              <a:ext uri="{FF2B5EF4-FFF2-40B4-BE49-F238E27FC236}">
                <a16:creationId xmlns:a16="http://schemas.microsoft.com/office/drawing/2014/main" id="{F91ACCB6-1A94-0FCC-DC2B-2D9689A146B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32" b="96918" l="1000" r="97800">
                        <a14:foregroundMark x1="17200" y1="89726" x2="17200" y2="89726"/>
                        <a14:foregroundMark x1="25600" y1="63014" x2="25600" y2="63014"/>
                        <a14:foregroundMark x1="26200" y1="58219" x2="26200" y2="58219"/>
                        <a14:foregroundMark x1="26800" y1="55822" x2="26800" y2="55822"/>
                        <a14:foregroundMark x1="28600" y1="65411" x2="28600" y2="65411"/>
                        <a14:foregroundMark x1="32400" y1="65411" x2="32400" y2="65411"/>
                        <a14:foregroundMark x1="26200" y1="69521" x2="26200" y2="69521"/>
                        <a14:foregroundMark x1="19600" y1="63356" x2="19600" y2="63356"/>
                        <a14:foregroundMark x1="17400" y1="66781" x2="17400" y2="66781"/>
                        <a14:foregroundMark x1="21400" y1="71233" x2="21400" y2="71233"/>
                        <a14:foregroundMark x1="27800" y1="78425" x2="27800" y2="78425"/>
                        <a14:foregroundMark x1="30000" y1="83219" x2="30000" y2="83219"/>
                        <a14:foregroundMark x1="24600" y1="81164" x2="24600" y2="81164"/>
                        <a14:foregroundMark x1="18400" y1="76027" x2="18400" y2="76027"/>
                        <a14:foregroundMark x1="12600" y1="73973" x2="12600" y2="73973"/>
                        <a14:foregroundMark x1="6200" y1="70548" x2="6200" y2="70548"/>
                        <a14:foregroundMark x1="2400" y1="78767" x2="2400" y2="78767"/>
                        <a14:foregroundMark x1="1000" y1="93836" x2="1000" y2="93836"/>
                        <a14:foregroundMark x1="9400" y1="92466" x2="9400" y2="92466"/>
                        <a14:foregroundMark x1="14000" y1="94178" x2="14000" y2="94178"/>
                        <a14:foregroundMark x1="15200" y1="96918" x2="15200" y2="96918"/>
                        <a14:foregroundMark x1="69200" y1="49658" x2="69200" y2="49658"/>
                        <a14:foregroundMark x1="93400" y1="70548" x2="93400" y2="70548"/>
                        <a14:foregroundMark x1="97800" y1="78082" x2="97800" y2="78082"/>
                      </a14:backgroundRemoval>
                    </a14:imgEffect>
                  </a14:imgLayer>
                </a14:imgProps>
              </a:ext>
              <a:ext uri="{28A0092B-C50C-407E-A947-70E740481C1C}">
                <a14:useLocalDpi xmlns:a14="http://schemas.microsoft.com/office/drawing/2010/main" val="0"/>
              </a:ext>
            </a:extLst>
          </a:blip>
          <a:srcRect/>
          <a:stretch>
            <a:fillRect/>
          </a:stretch>
        </p:blipFill>
        <p:spPr bwMode="auto">
          <a:xfrm>
            <a:off x="4248931" y="1860326"/>
            <a:ext cx="4694055" cy="2800997"/>
          </a:xfrm>
          <a:prstGeom prst="rect">
            <a:avLst/>
          </a:prstGeom>
          <a:noFill/>
          <a:ln>
            <a:noFill/>
          </a:ln>
        </p:spPr>
      </p:pic>
      <p:sp>
        <p:nvSpPr>
          <p:cNvPr id="24" name="Text Box 14">
            <a:extLst>
              <a:ext uri="{FF2B5EF4-FFF2-40B4-BE49-F238E27FC236}">
                <a16:creationId xmlns:a16="http://schemas.microsoft.com/office/drawing/2014/main" id="{A4D33C27-4BE0-87F3-2F62-3CDFB062145A}"/>
              </a:ext>
            </a:extLst>
          </p:cNvPr>
          <p:cNvSpPr txBox="1"/>
          <p:nvPr/>
        </p:nvSpPr>
        <p:spPr>
          <a:xfrm>
            <a:off x="3995937" y="5266903"/>
            <a:ext cx="4694055"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5" name="Tekstvak 2">
            <a:extLst>
              <a:ext uri="{FF2B5EF4-FFF2-40B4-BE49-F238E27FC236}">
                <a16:creationId xmlns:a16="http://schemas.microsoft.com/office/drawing/2014/main" id="{52BC790C-FD9B-9FA4-1674-FE0AB133F747}"/>
              </a:ext>
            </a:extLst>
          </p:cNvPr>
          <p:cNvSpPr txBox="1">
            <a:spLocks noChangeArrowheads="1"/>
          </p:cNvSpPr>
          <p:nvPr/>
        </p:nvSpPr>
        <p:spPr bwMode="auto">
          <a:xfrm>
            <a:off x="4069482" y="5258438"/>
            <a:ext cx="4620510"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iets wat in de weg staat</a:t>
            </a:r>
            <a:endParaRPr lang="nl-NL" sz="1100" dirty="0">
              <a:effectLst/>
              <a:latin typeface="Century Gothic" panose="020B0502020202020204" pitchFamily="34" charset="0"/>
              <a:ea typeface="Calibri"/>
              <a:cs typeface="Times New Roman"/>
            </a:endParaRPr>
          </a:p>
        </p:txBody>
      </p:sp>
      <p:sp>
        <p:nvSpPr>
          <p:cNvPr id="26" name="Text Box 14">
            <a:extLst>
              <a:ext uri="{FF2B5EF4-FFF2-40B4-BE49-F238E27FC236}">
                <a16:creationId xmlns:a16="http://schemas.microsoft.com/office/drawing/2014/main" id="{DA6103AF-2B8A-53EB-4587-E33F4E9F1571}"/>
              </a:ext>
            </a:extLst>
          </p:cNvPr>
          <p:cNvSpPr txBox="1"/>
          <p:nvPr/>
        </p:nvSpPr>
        <p:spPr>
          <a:xfrm>
            <a:off x="2915816" y="933375"/>
            <a:ext cx="5547939"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7" name="Tekstvak 2">
            <a:extLst>
              <a:ext uri="{FF2B5EF4-FFF2-40B4-BE49-F238E27FC236}">
                <a16:creationId xmlns:a16="http://schemas.microsoft.com/office/drawing/2014/main" id="{4FFAC4C0-5536-E33D-B353-35F0CB0D5592}"/>
              </a:ext>
            </a:extLst>
          </p:cNvPr>
          <p:cNvSpPr txBox="1">
            <a:spLocks noChangeArrowheads="1"/>
          </p:cNvSpPr>
          <p:nvPr/>
        </p:nvSpPr>
        <p:spPr bwMode="auto">
          <a:xfrm>
            <a:off x="2992645" y="926169"/>
            <a:ext cx="5403922"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iemand die vervelend doet</a:t>
            </a:r>
            <a:endParaRPr lang="nl-NL" sz="1100" dirty="0">
              <a:effectLst/>
              <a:latin typeface="Century Gothic" panose="020B0502020202020204" pitchFamily="34" charset="0"/>
              <a:ea typeface="Calibri"/>
              <a:cs typeface="Times New Roman"/>
            </a:endParaRPr>
          </a:p>
        </p:txBody>
      </p:sp>
      <p:pic>
        <p:nvPicPr>
          <p:cNvPr id="30" name="Afbeelding 29" descr="Afbeelding met geel, clipart, emoticon, tekenfilm&#10;&#10;Automatisch gegenereerde beschrijving">
            <a:extLst>
              <a:ext uri="{FF2B5EF4-FFF2-40B4-BE49-F238E27FC236}">
                <a16:creationId xmlns:a16="http://schemas.microsoft.com/office/drawing/2014/main" id="{A39079ED-0118-63DC-4AA7-1E7C5631DD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4517" y="1524681"/>
            <a:ext cx="653635" cy="706798"/>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22 – 28 mei 2024</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446"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Box 14"/>
          <p:cNvSpPr txBox="1"/>
          <p:nvPr/>
        </p:nvSpPr>
        <p:spPr>
          <a:xfrm>
            <a:off x="2339752" y="2267041"/>
            <a:ext cx="5702278" cy="94593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502848" y="2216214"/>
            <a:ext cx="5434964" cy="1004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de</a:t>
            </a:r>
            <a:r>
              <a:rPr lang="nl-NL" sz="6000" b="1" dirty="0">
                <a:effectLst/>
                <a:latin typeface="Century Gothic" panose="020B0502020202020204" pitchFamily="34" charset="0"/>
                <a:ea typeface="Calibri"/>
                <a:cs typeface="Times New Roman"/>
              </a:rPr>
              <a:t> verklaring</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462734" y="3792823"/>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522951" y="3759329"/>
            <a:ext cx="197996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vak</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339471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4283968" y="819113"/>
            <a:ext cx="329940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leerkracht</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94008" y="4324861"/>
            <a:ext cx="347007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313082" y="4318058"/>
            <a:ext cx="367393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a:t>
            </a:r>
            <a:r>
              <a:rPr lang="nl-NL" sz="3600" dirty="0">
                <a:effectLst/>
                <a:latin typeface="Century Gothic" panose="020B0502020202020204" pitchFamily="34" charset="0"/>
                <a:ea typeface="Calibri"/>
                <a:cs typeface="Times New Roman"/>
              </a:rPr>
              <a:t> onderwijs</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339750" y="3212976"/>
            <a:ext cx="2628553"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2400328" y="3186505"/>
            <a:ext cx="2196503"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uitleg</a:t>
            </a:r>
            <a:endParaRPr lang="nl-NL" sz="1100" dirty="0">
              <a:effectLst/>
              <a:latin typeface="Century Gothic" panose="020B0502020202020204" pitchFamily="34" charset="0"/>
              <a:ea typeface="Calibri"/>
              <a:cs typeface="Times New Roman"/>
            </a:endParaRPr>
          </a:p>
        </p:txBody>
      </p:sp>
      <p:pic>
        <p:nvPicPr>
          <p:cNvPr id="19" name="Picture 2" descr="C:\Users\routledm\AppData\Local\Microsoft\Windows\Temporary Internet Files\Content.IE5\QB2I425M\shutterstock_57281270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6045" y="307578"/>
            <a:ext cx="2535777" cy="19018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vdplasg\AppData\Local\Microsoft\Windows\Temporary Internet Files\Content.IE5\E8S9XBXU\shutterstock_148411484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82180" y="4453936"/>
            <a:ext cx="2100396" cy="14030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dplasg\AppData\Local\Microsoft\Windows\Temporary Internet Files\Content.IE5\YO987NO9\shutterstock_110496703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50540" y="5041497"/>
            <a:ext cx="1325222" cy="879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075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Afbeelding 5" descr="Afbeelding met Kleurrijkheid, kunst&#10;&#10;Automatisch gegenereerde beschrijving">
            <a:extLst>
              <a:ext uri="{FF2B5EF4-FFF2-40B4-BE49-F238E27FC236}">
                <a16:creationId xmlns:a16="http://schemas.microsoft.com/office/drawing/2014/main" id="{18F64436-432F-A113-269B-8C1A28BBA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875830"/>
            <a:ext cx="3824444" cy="2677111"/>
          </a:xfrm>
          <a:prstGeom prst="rect">
            <a:avLst/>
          </a:prstGeom>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wemelen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vol zijn met</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In Parijs </a:t>
            </a:r>
            <a:r>
              <a:rPr lang="nl-NL" sz="2800" i="1" u="sng" dirty="0">
                <a:solidFill>
                  <a:srgbClr val="387038"/>
                </a:solidFill>
                <a:latin typeface="Century Gothic" panose="020B0502020202020204" pitchFamily="34" charset="0"/>
                <a:cs typeface="Times New Roman"/>
              </a:rPr>
              <a:t>wemelt</a:t>
            </a:r>
            <a:r>
              <a:rPr lang="nl-NL" sz="2800" i="1" dirty="0">
                <a:solidFill>
                  <a:srgbClr val="387038"/>
                </a:solidFill>
                <a:latin typeface="Century Gothic" panose="020B0502020202020204" pitchFamily="34" charset="0"/>
                <a:cs typeface="Times New Roman"/>
              </a:rPr>
              <a:t> het van de mensen, op de markt </a:t>
            </a:r>
            <a:r>
              <a:rPr lang="nl-NL" sz="2800" i="1" u="sng" dirty="0">
                <a:solidFill>
                  <a:srgbClr val="387038"/>
                </a:solidFill>
                <a:latin typeface="Century Gothic" panose="020B0502020202020204" pitchFamily="34" charset="0"/>
                <a:cs typeface="Times New Roman"/>
              </a:rPr>
              <a:t>wemelt</a:t>
            </a:r>
            <a:r>
              <a:rPr lang="nl-NL" sz="2800" i="1" dirty="0">
                <a:solidFill>
                  <a:srgbClr val="387038"/>
                </a:solidFill>
                <a:latin typeface="Century Gothic" panose="020B0502020202020204" pitchFamily="34" charset="0"/>
                <a:cs typeface="Times New Roman"/>
              </a:rPr>
              <a:t> het van de duiven en op de telefoon van mijn vriend </a:t>
            </a:r>
            <a:r>
              <a:rPr lang="nl-NL" sz="2800" i="1" u="sng" dirty="0">
                <a:solidFill>
                  <a:srgbClr val="387038"/>
                </a:solidFill>
                <a:latin typeface="Century Gothic" panose="020B0502020202020204" pitchFamily="34" charset="0"/>
                <a:cs typeface="Times New Roman"/>
              </a:rPr>
              <a:t>wemelt</a:t>
            </a:r>
            <a:r>
              <a:rPr lang="nl-NL" sz="2800" i="1" dirty="0">
                <a:solidFill>
                  <a:srgbClr val="387038"/>
                </a:solidFill>
                <a:latin typeface="Century Gothic" panose="020B0502020202020204" pitchFamily="34" charset="0"/>
                <a:cs typeface="Times New Roman"/>
              </a:rPr>
              <a:t> het van de foto’s. </a:t>
            </a:r>
            <a:endParaRPr lang="nl-NL" sz="2800" i="1" dirty="0">
              <a:solidFill>
                <a:srgbClr val="00B050"/>
              </a:solidFill>
              <a:latin typeface="Century Gothic" panose="020B0502020202020204" pitchFamily="34" charset="0"/>
            </a:endParaRPr>
          </a:p>
        </p:txBody>
      </p:sp>
      <p:pic>
        <p:nvPicPr>
          <p:cNvPr id="2" name="Afbeelding 1" descr="Afbeelding met hemel, wolk, buitenshuis, gebouw&#10;&#10;Automatisch gegenereerde beschrijving">
            <a:extLst>
              <a:ext uri="{FF2B5EF4-FFF2-40B4-BE49-F238E27FC236}">
                <a16:creationId xmlns:a16="http://schemas.microsoft.com/office/drawing/2014/main" id="{2AEFA423-41AA-B965-8AFE-0077E923AF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0869" y="188640"/>
            <a:ext cx="3675112" cy="2454975"/>
          </a:xfrm>
          <a:prstGeom prst="rect">
            <a:avLst/>
          </a:prstGeom>
        </p:spPr>
      </p:pic>
      <p:pic>
        <p:nvPicPr>
          <p:cNvPr id="4" name="Afbeelding 3" descr="Afbeelding met duif, kleding, persoon, jeans&#10;&#10;Automatisch gegenereerde beschrijving">
            <a:extLst>
              <a:ext uri="{FF2B5EF4-FFF2-40B4-BE49-F238E27FC236}">
                <a16:creationId xmlns:a16="http://schemas.microsoft.com/office/drawing/2014/main" id="{D50709F5-23EA-D521-75E1-DEF762C1736C}"/>
              </a:ext>
            </a:extLst>
          </p:cNvPr>
          <p:cNvPicPr>
            <a:picLocks noChangeAspect="1"/>
          </p:cNvPicPr>
          <p:nvPr/>
        </p:nvPicPr>
        <p:blipFill rotWithShape="1">
          <a:blip r:embed="rId5">
            <a:extLst>
              <a:ext uri="{28A0092B-C50C-407E-A947-70E740481C1C}">
                <a14:useLocalDpi xmlns:a14="http://schemas.microsoft.com/office/drawing/2010/main" val="0"/>
              </a:ext>
            </a:extLst>
          </a:blip>
          <a:srcRect t="11329" b="15419"/>
          <a:stretch/>
        </p:blipFill>
        <p:spPr>
          <a:xfrm>
            <a:off x="886632" y="2060848"/>
            <a:ext cx="3345067" cy="1950473"/>
          </a:xfrm>
          <a:prstGeom prst="rect">
            <a:avLst/>
          </a:prstGeom>
        </p:spPr>
      </p:pic>
    </p:spTree>
    <p:extLst>
      <p:ext uri="{BB962C8B-B14F-4D97-AF65-F5344CB8AC3E}">
        <p14:creationId xmlns:p14="http://schemas.microsoft.com/office/powerpoint/2010/main" val="299452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bestrijden</a:t>
            </a:r>
          </a:p>
        </p:txBody>
      </p:sp>
      <p:pic>
        <p:nvPicPr>
          <p:cNvPr id="2" name="Afbeelding 1">
            <a:extLst>
              <a:ext uri="{FF2B5EF4-FFF2-40B4-BE49-F238E27FC236}">
                <a16:creationId xmlns:a16="http://schemas.microsoft.com/office/drawing/2014/main" id="{CCDF0C94-DE21-60E6-DD84-E30A2CD979A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776" y="1628800"/>
            <a:ext cx="4248472" cy="2837980"/>
          </a:xfrm>
          <a:prstGeom prst="rect">
            <a:avLst/>
          </a:prstGeom>
        </p:spPr>
      </p:pic>
      <p:pic>
        <p:nvPicPr>
          <p:cNvPr id="4" name="Afbeelding 3" descr="Afbeelding met tekenfilm, clipart&#10;&#10;Automatisch gegenereerde beschrijving">
            <a:extLst>
              <a:ext uri="{FF2B5EF4-FFF2-40B4-BE49-F238E27FC236}">
                <a16:creationId xmlns:a16="http://schemas.microsoft.com/office/drawing/2014/main" id="{5D7E6557-EB2A-4206-65EA-CA2E3E4111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8972" y="3573016"/>
            <a:ext cx="4588056" cy="3002907"/>
          </a:xfrm>
          <a:prstGeom prst="rect">
            <a:avLst/>
          </a:prstGeom>
        </p:spPr>
      </p:pic>
      <p:sp>
        <p:nvSpPr>
          <p:cNvPr id="5" name="Vermenigvuldigingsteken 4">
            <a:extLst>
              <a:ext uri="{FF2B5EF4-FFF2-40B4-BE49-F238E27FC236}">
                <a16:creationId xmlns:a16="http://schemas.microsoft.com/office/drawing/2014/main" id="{B6F0A64F-D5B7-B0C9-1541-F3969B66EF07}"/>
              </a:ext>
            </a:extLst>
          </p:cNvPr>
          <p:cNvSpPr/>
          <p:nvPr/>
        </p:nvSpPr>
        <p:spPr>
          <a:xfrm>
            <a:off x="4525029" y="-315416"/>
            <a:ext cx="4248472" cy="4176464"/>
          </a:xfrm>
          <a:prstGeom prst="mathMultiply">
            <a:avLst>
              <a:gd name="adj1" fmla="val 16037"/>
            </a:avLst>
          </a:prstGeom>
          <a:solidFill>
            <a:schemeClr val="accent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0172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naam hebben</a:t>
            </a:r>
          </a:p>
        </p:txBody>
      </p:sp>
      <p:grpSp>
        <p:nvGrpSpPr>
          <p:cNvPr id="10" name="Groep 9">
            <a:extLst>
              <a:ext uri="{FF2B5EF4-FFF2-40B4-BE49-F238E27FC236}">
                <a16:creationId xmlns:a16="http://schemas.microsoft.com/office/drawing/2014/main" id="{24EB4833-A2C9-C6F2-8DBF-23E0504101B8}"/>
              </a:ext>
            </a:extLst>
          </p:cNvPr>
          <p:cNvGrpSpPr/>
          <p:nvPr/>
        </p:nvGrpSpPr>
        <p:grpSpPr>
          <a:xfrm>
            <a:off x="485800" y="1484784"/>
            <a:ext cx="8172400" cy="5107258"/>
            <a:chOff x="485800" y="1484784"/>
            <a:chExt cx="8172400" cy="5107258"/>
          </a:xfrm>
        </p:grpSpPr>
        <p:pic>
          <p:nvPicPr>
            <p:cNvPr id="3" name="Afbeelding 2" descr="Afbeelding met hemel, maan, Heteluchtballon, transport&#10;&#10;Automatisch gegenereerde beschrijving">
              <a:extLst>
                <a:ext uri="{FF2B5EF4-FFF2-40B4-BE49-F238E27FC236}">
                  <a16:creationId xmlns:a16="http://schemas.microsoft.com/office/drawing/2014/main" id="{7E10A0C3-4A74-E5F0-3733-131B21162D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800" y="1484784"/>
              <a:ext cx="8172400" cy="5107258"/>
            </a:xfrm>
            <a:prstGeom prst="rect">
              <a:avLst/>
            </a:prstGeom>
          </p:spPr>
        </p:pic>
        <p:sp>
          <p:nvSpPr>
            <p:cNvPr id="4" name="Hart 3">
              <a:extLst>
                <a:ext uri="{FF2B5EF4-FFF2-40B4-BE49-F238E27FC236}">
                  <a16:creationId xmlns:a16="http://schemas.microsoft.com/office/drawing/2014/main" id="{A5CF8433-8078-6555-C0E6-4B8E880D1CB7}"/>
                </a:ext>
              </a:extLst>
            </p:cNvPr>
            <p:cNvSpPr/>
            <p:nvPr/>
          </p:nvSpPr>
          <p:spPr>
            <a:xfrm>
              <a:off x="6948264" y="2204864"/>
              <a:ext cx="576064" cy="504056"/>
            </a:xfrm>
            <a:prstGeom prst="heart">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Hart 4">
              <a:extLst>
                <a:ext uri="{FF2B5EF4-FFF2-40B4-BE49-F238E27FC236}">
                  <a16:creationId xmlns:a16="http://schemas.microsoft.com/office/drawing/2014/main" id="{270D48E3-A8CE-9743-B5E6-6FDC5E978539}"/>
                </a:ext>
              </a:extLst>
            </p:cNvPr>
            <p:cNvSpPr/>
            <p:nvPr/>
          </p:nvSpPr>
          <p:spPr>
            <a:xfrm rot="1021865">
              <a:off x="7757717" y="1704164"/>
              <a:ext cx="576064" cy="504056"/>
            </a:xfrm>
            <a:prstGeom prst="heart">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Hart 6">
              <a:extLst>
                <a:ext uri="{FF2B5EF4-FFF2-40B4-BE49-F238E27FC236}">
                  <a16:creationId xmlns:a16="http://schemas.microsoft.com/office/drawing/2014/main" id="{00A1CF11-08A5-C3ED-A7D2-1F4DA842349B}"/>
                </a:ext>
              </a:extLst>
            </p:cNvPr>
            <p:cNvSpPr/>
            <p:nvPr/>
          </p:nvSpPr>
          <p:spPr>
            <a:xfrm rot="21142111">
              <a:off x="7708889" y="2456892"/>
              <a:ext cx="576064" cy="504056"/>
            </a:xfrm>
            <a:prstGeom prst="heart">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Hart 7">
              <a:extLst>
                <a:ext uri="{FF2B5EF4-FFF2-40B4-BE49-F238E27FC236}">
                  <a16:creationId xmlns:a16="http://schemas.microsoft.com/office/drawing/2014/main" id="{6A3C5D8E-A78F-3D55-4A29-AE9D1EDD3C91}"/>
                </a:ext>
              </a:extLst>
            </p:cNvPr>
            <p:cNvSpPr/>
            <p:nvPr/>
          </p:nvSpPr>
          <p:spPr>
            <a:xfrm rot="20547275">
              <a:off x="611560" y="1707707"/>
              <a:ext cx="576064" cy="504056"/>
            </a:xfrm>
            <a:prstGeom prst="heart">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Hart 8">
              <a:extLst>
                <a:ext uri="{FF2B5EF4-FFF2-40B4-BE49-F238E27FC236}">
                  <a16:creationId xmlns:a16="http://schemas.microsoft.com/office/drawing/2014/main" id="{EED3098A-6DA3-A37C-DE10-E6009B9AD607}"/>
                </a:ext>
              </a:extLst>
            </p:cNvPr>
            <p:cNvSpPr/>
            <p:nvPr/>
          </p:nvSpPr>
          <p:spPr>
            <a:xfrm>
              <a:off x="962170" y="2456892"/>
              <a:ext cx="576064" cy="504056"/>
            </a:xfrm>
            <a:prstGeom prst="heart">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70904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wemelen van</a:t>
            </a:r>
          </a:p>
        </p:txBody>
      </p:sp>
      <p:pic>
        <p:nvPicPr>
          <p:cNvPr id="4" name="Afbeelding 3" descr="Afbeelding met jurk, Modeontwerpen, vrouw, mode&#10;&#10;Automatisch gegenereerde beschrijving">
            <a:extLst>
              <a:ext uri="{FF2B5EF4-FFF2-40B4-BE49-F238E27FC236}">
                <a16:creationId xmlns:a16="http://schemas.microsoft.com/office/drawing/2014/main" id="{E6C6D240-83A2-7F87-55B9-DCDD9D055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5093357"/>
            <a:ext cx="6671454" cy="1707893"/>
          </a:xfrm>
          <a:prstGeom prst="rect">
            <a:avLst/>
          </a:prstGeom>
        </p:spPr>
      </p:pic>
      <p:pic>
        <p:nvPicPr>
          <p:cNvPr id="7" name="Afbeelding 6" descr="Afbeelding met hemel, wolk, buitenshuis, gebouw&#10;&#10;Automatisch gegenereerde beschrijving">
            <a:extLst>
              <a:ext uri="{FF2B5EF4-FFF2-40B4-BE49-F238E27FC236}">
                <a16:creationId xmlns:a16="http://schemas.microsoft.com/office/drawing/2014/main" id="{271F8B84-49D1-1979-06A8-B9DAD1FBE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378194"/>
            <a:ext cx="5334000" cy="3563112"/>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weekdier</a:t>
            </a:r>
          </a:p>
        </p:txBody>
      </p:sp>
      <p:pic>
        <p:nvPicPr>
          <p:cNvPr id="2" name="Afbeelding 1" descr="Afbeelding met octopus&#10;&#10;Automatisch gegenereerde beschrijving">
            <a:extLst>
              <a:ext uri="{FF2B5EF4-FFF2-40B4-BE49-F238E27FC236}">
                <a16:creationId xmlns:a16="http://schemas.microsoft.com/office/drawing/2014/main" id="{7D2518E1-7872-F671-CFA8-58B7950B39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501" t="20509" r="8481" b="14928"/>
          <a:stretch/>
        </p:blipFill>
        <p:spPr>
          <a:xfrm>
            <a:off x="4197706" y="4725144"/>
            <a:ext cx="2387001" cy="1791579"/>
          </a:xfrm>
          <a:prstGeom prst="rect">
            <a:avLst/>
          </a:prstGeom>
        </p:spPr>
      </p:pic>
      <p:pic>
        <p:nvPicPr>
          <p:cNvPr id="3" name="Afbeelding 2" descr="Afbeelding met weekdier, ongewerveld, slak&#10;&#10;Automatisch gegenereerde beschrijving">
            <a:extLst>
              <a:ext uri="{FF2B5EF4-FFF2-40B4-BE49-F238E27FC236}">
                <a16:creationId xmlns:a16="http://schemas.microsoft.com/office/drawing/2014/main" id="{F2727A44-4F96-C04B-ED05-DA2D4690E4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6584707" y="3789040"/>
            <a:ext cx="1855498" cy="1707058"/>
          </a:xfrm>
          <a:prstGeom prst="rect">
            <a:avLst/>
          </a:prstGeom>
        </p:spPr>
      </p:pic>
      <p:pic>
        <p:nvPicPr>
          <p:cNvPr id="5" name="Afbeelding 4" descr="Afbeelding met glimlach, smiley, emoticon, clipart&#10;&#10;Automatisch gegenereerde beschrijving">
            <a:extLst>
              <a:ext uri="{FF2B5EF4-FFF2-40B4-BE49-F238E27FC236}">
                <a16:creationId xmlns:a16="http://schemas.microsoft.com/office/drawing/2014/main" id="{1B5AF61D-5A9C-16AD-9635-82F11A6694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6024" y="1463650"/>
            <a:ext cx="3312368" cy="4032448"/>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verstoren</a:t>
            </a:r>
          </a:p>
        </p:txBody>
      </p:sp>
      <p:pic>
        <p:nvPicPr>
          <p:cNvPr id="7" name="Afbeelding 6" descr="Afbeelding met hemel, wolk, buitenshuis, gebouw&#10;&#10;Automatisch gegenereerde beschrijving">
            <a:extLst>
              <a:ext uri="{FF2B5EF4-FFF2-40B4-BE49-F238E27FC236}">
                <a16:creationId xmlns:a16="http://schemas.microsoft.com/office/drawing/2014/main" id="{9983D703-A2B7-0E83-BE77-23E9F6AAA350}"/>
              </a:ext>
            </a:extLst>
          </p:cNvPr>
          <p:cNvPicPr>
            <a:picLocks noChangeAspect="1"/>
          </p:cNvPicPr>
          <p:nvPr/>
        </p:nvPicPr>
        <p:blipFill rotWithShape="1">
          <a:blip r:embed="rId3">
            <a:extLst>
              <a:ext uri="{28A0092B-C50C-407E-A947-70E740481C1C}">
                <a14:useLocalDpi xmlns:a14="http://schemas.microsoft.com/office/drawing/2010/main" val="0"/>
              </a:ext>
            </a:extLst>
          </a:blip>
          <a:srcRect l="5587"/>
          <a:stretch/>
        </p:blipFill>
        <p:spPr>
          <a:xfrm>
            <a:off x="901935" y="1454402"/>
            <a:ext cx="7340130" cy="5193381"/>
          </a:xfrm>
          <a:prstGeom prst="rect">
            <a:avLst/>
          </a:prstGeom>
        </p:spPr>
      </p:pic>
      <p:pic>
        <p:nvPicPr>
          <p:cNvPr id="2" name="Afbeelding 1">
            <a:extLst>
              <a:ext uri="{FF2B5EF4-FFF2-40B4-BE49-F238E27FC236}">
                <a16:creationId xmlns:a16="http://schemas.microsoft.com/office/drawing/2014/main" id="{4F310755-C156-4001-3FB5-062D5DE50EC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32" b="96918" l="1000" r="97800">
                        <a14:foregroundMark x1="17200" y1="89726" x2="17200" y2="89726"/>
                        <a14:foregroundMark x1="25600" y1="63014" x2="25600" y2="63014"/>
                        <a14:foregroundMark x1="26200" y1="58219" x2="26200" y2="58219"/>
                        <a14:foregroundMark x1="26800" y1="55822" x2="26800" y2="55822"/>
                        <a14:foregroundMark x1="28600" y1="65411" x2="28600" y2="65411"/>
                        <a14:foregroundMark x1="32400" y1="65411" x2="32400" y2="65411"/>
                        <a14:foregroundMark x1="26200" y1="69521" x2="26200" y2="69521"/>
                        <a14:foregroundMark x1="19600" y1="63356" x2="19600" y2="63356"/>
                        <a14:foregroundMark x1="17400" y1="66781" x2="17400" y2="66781"/>
                        <a14:foregroundMark x1="21400" y1="71233" x2="21400" y2="71233"/>
                        <a14:foregroundMark x1="27800" y1="78425" x2="27800" y2="78425"/>
                        <a14:foregroundMark x1="30000" y1="83219" x2="30000" y2="83219"/>
                        <a14:foregroundMark x1="24600" y1="81164" x2="24600" y2="81164"/>
                        <a14:foregroundMark x1="18400" y1="76027" x2="18400" y2="76027"/>
                        <a14:foregroundMark x1="12600" y1="73973" x2="12600" y2="73973"/>
                        <a14:foregroundMark x1="6200" y1="70548" x2="6200" y2="70548"/>
                        <a14:foregroundMark x1="2400" y1="78767" x2="2400" y2="78767"/>
                        <a14:foregroundMark x1="1000" y1="93836" x2="1000" y2="93836"/>
                        <a14:foregroundMark x1="9400" y1="92466" x2="9400" y2="92466"/>
                        <a14:foregroundMark x1="14000" y1="94178" x2="14000" y2="94178"/>
                        <a14:foregroundMark x1="15200" y1="96918" x2="15200" y2="96918"/>
                        <a14:foregroundMark x1="69200" y1="49658" x2="69200" y2="49658"/>
                        <a14:foregroundMark x1="93400" y1="70548" x2="93400" y2="70548"/>
                        <a14:foregroundMark x1="97800" y1="78082" x2="97800" y2="78082"/>
                      </a14:backgroundRemoval>
                    </a14:imgEffect>
                  </a14:imgLayer>
                </a14:imgProps>
              </a:ext>
              <a:ext uri="{28A0092B-C50C-407E-A947-70E740481C1C}">
                <a14:useLocalDpi xmlns:a14="http://schemas.microsoft.com/office/drawing/2010/main" val="0"/>
              </a:ext>
            </a:extLst>
          </a:blip>
          <a:srcRect/>
          <a:stretch>
            <a:fillRect/>
          </a:stretch>
        </p:blipFill>
        <p:spPr bwMode="auto">
          <a:xfrm>
            <a:off x="895022" y="2293324"/>
            <a:ext cx="7347044" cy="4384066"/>
          </a:xfrm>
          <a:prstGeom prst="rect">
            <a:avLst/>
          </a:prstGeom>
          <a:noFill/>
          <a:ln>
            <a:noFill/>
          </a:ln>
        </p:spPr>
      </p:pic>
    </p:spTree>
    <p:extLst>
      <p:ext uri="{BB962C8B-B14F-4D97-AF65-F5344CB8AC3E}">
        <p14:creationId xmlns:p14="http://schemas.microsoft.com/office/powerpoint/2010/main" val="374599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glibberig</a:t>
            </a:r>
          </a:p>
        </p:txBody>
      </p:sp>
      <p:pic>
        <p:nvPicPr>
          <p:cNvPr id="4" name="Afbeelding 3" descr="Afbeelding met silhouet, clipart, schets, illustratie&#10;&#10;Automatisch gegenereerde beschrijving">
            <a:extLst>
              <a:ext uri="{FF2B5EF4-FFF2-40B4-BE49-F238E27FC236}">
                <a16:creationId xmlns:a16="http://schemas.microsoft.com/office/drawing/2014/main" id="{186D6E52-2C74-7F98-0D58-FD9C01E5B5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116" b="11104"/>
          <a:stretch/>
        </p:blipFill>
        <p:spPr>
          <a:xfrm>
            <a:off x="1361832" y="1556792"/>
            <a:ext cx="6420336" cy="4865329"/>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lastpak</a:t>
            </a:r>
          </a:p>
        </p:txBody>
      </p:sp>
      <p:grpSp>
        <p:nvGrpSpPr>
          <p:cNvPr id="7" name="Groep 6">
            <a:extLst>
              <a:ext uri="{FF2B5EF4-FFF2-40B4-BE49-F238E27FC236}">
                <a16:creationId xmlns:a16="http://schemas.microsoft.com/office/drawing/2014/main" id="{6D94554B-0230-2400-8A2B-862C2DDBF172}"/>
              </a:ext>
            </a:extLst>
          </p:cNvPr>
          <p:cNvGrpSpPr/>
          <p:nvPr/>
        </p:nvGrpSpPr>
        <p:grpSpPr>
          <a:xfrm>
            <a:off x="251520" y="1588471"/>
            <a:ext cx="8293215" cy="5118292"/>
            <a:chOff x="251520" y="1588471"/>
            <a:chExt cx="8293215" cy="5118292"/>
          </a:xfrm>
        </p:grpSpPr>
        <p:pic>
          <p:nvPicPr>
            <p:cNvPr id="3" name="Afbeelding 2" descr="Afbeelding met duif, grond, vogel, Duiven&#10;&#10;Automatisch gegenereerde beschrijving">
              <a:extLst>
                <a:ext uri="{FF2B5EF4-FFF2-40B4-BE49-F238E27FC236}">
                  <a16:creationId xmlns:a16="http://schemas.microsoft.com/office/drawing/2014/main" id="{9D483CB0-72A0-2938-C0C3-45A9FD871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588471"/>
              <a:ext cx="7141087" cy="4755964"/>
            </a:xfrm>
            <a:prstGeom prst="rect">
              <a:avLst/>
            </a:prstGeom>
          </p:spPr>
        </p:pic>
        <p:pic>
          <p:nvPicPr>
            <p:cNvPr id="5" name="Afbeelding 4" descr="Afbeelding met geel, clipart, emoticon, tekenfilm&#10;&#10;Automatisch gegenereerde beschrijving">
              <a:extLst>
                <a:ext uri="{FF2B5EF4-FFF2-40B4-BE49-F238E27FC236}">
                  <a16:creationId xmlns:a16="http://schemas.microsoft.com/office/drawing/2014/main" id="{1D13334B-2753-3311-7FC3-8C14E52F3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853827"/>
              <a:ext cx="2638350" cy="2852936"/>
            </a:xfrm>
            <a:prstGeom prst="rect">
              <a:avLst/>
            </a:prstGeom>
          </p:spPr>
        </p:pic>
      </p:grpSp>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2350</TotalTime>
  <Words>810</Words>
  <Application>Microsoft Office PowerPoint</Application>
  <PresentationFormat>Diavoorstelling (4:3)</PresentationFormat>
  <Paragraphs>165</Paragraphs>
  <Slides>21</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498</cp:revision>
  <dcterms:created xsi:type="dcterms:W3CDTF">2021-06-08T06:13:59Z</dcterms:created>
  <dcterms:modified xsi:type="dcterms:W3CDTF">2024-05-28T08:55:10Z</dcterms:modified>
</cp:coreProperties>
</file>