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1492" r:id="rId2"/>
    <p:sldId id="548" r:id="rId3"/>
    <p:sldId id="1468" r:id="rId4"/>
    <p:sldId id="1482" r:id="rId5"/>
    <p:sldId id="1478" r:id="rId6"/>
    <p:sldId id="1479" r:id="rId7"/>
    <p:sldId id="1483" r:id="rId8"/>
    <p:sldId id="423" r:id="rId9"/>
    <p:sldId id="1480" r:id="rId10"/>
    <p:sldId id="1476" r:id="rId11"/>
    <p:sldId id="1477" r:id="rId12"/>
    <p:sldId id="1460" r:id="rId13"/>
    <p:sldId id="934" r:id="rId14"/>
    <p:sldId id="1487" r:id="rId15"/>
    <p:sldId id="1444" r:id="rId16"/>
    <p:sldId id="447" r:id="rId17"/>
    <p:sldId id="1486" r:id="rId18"/>
    <p:sldId id="1489" r:id="rId19"/>
    <p:sldId id="1488" r:id="rId20"/>
    <p:sldId id="1490" r:id="rId21"/>
    <p:sldId id="1491" r:id="rId22"/>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92"/>
            <p14:sldId id="548"/>
            <p14:sldId id="1468"/>
            <p14:sldId id="1482"/>
            <p14:sldId id="1478"/>
            <p14:sldId id="1479"/>
            <p14:sldId id="1483"/>
            <p14:sldId id="423"/>
            <p14:sldId id="1480"/>
            <p14:sldId id="1476"/>
            <p14:sldId id="1477"/>
            <p14:sldId id="1460"/>
            <p14:sldId id="934"/>
            <p14:sldId id="1487"/>
            <p14:sldId id="1444"/>
            <p14:sldId id="447"/>
            <p14:sldId id="1486"/>
            <p14:sldId id="1489"/>
            <p14:sldId id="1488"/>
            <p14:sldId id="1490"/>
            <p14:sldId id="149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77570" autoAdjust="0"/>
  </p:normalViewPr>
  <p:slideViewPr>
    <p:cSldViewPr>
      <p:cViewPr varScale="1">
        <p:scale>
          <a:sx n="66" d="100"/>
          <a:sy n="66" d="100"/>
        </p:scale>
        <p:origin x="1618"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21-5-2024</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21-5-2024</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r>
              <a:rPr lang="nl-NL" sz="1200" b="1" kern="1200" dirty="0">
                <a:solidFill>
                  <a:schemeClr val="tx1"/>
                </a:solidFill>
                <a:effectLst/>
                <a:latin typeface="+mn-lt"/>
                <a:ea typeface="+mn-ea"/>
                <a:cs typeface="+mn-cs"/>
              </a:rPr>
              <a:t>de ondernemer: </a:t>
            </a:r>
            <a:r>
              <a:rPr lang="nl-NL" sz="1200" kern="1200" dirty="0">
                <a:solidFill>
                  <a:schemeClr val="tx1"/>
                </a:solidFill>
                <a:effectLst/>
                <a:latin typeface="+mn-lt"/>
                <a:ea typeface="+mn-ea"/>
                <a:cs typeface="+mn-cs"/>
              </a:rPr>
              <a:t>iemand met een eigen bedrijf</a:t>
            </a:r>
          </a:p>
          <a:p>
            <a:pPr fontAlgn="t"/>
            <a:r>
              <a:rPr lang="nl-NL" sz="1200" b="1" kern="1200" dirty="0">
                <a:solidFill>
                  <a:schemeClr val="tx1"/>
                </a:solidFill>
                <a:effectLst/>
                <a:latin typeface="+mn-lt"/>
                <a:ea typeface="+mn-ea"/>
                <a:cs typeface="+mn-cs"/>
              </a:rPr>
              <a:t>de categorie: </a:t>
            </a:r>
            <a:r>
              <a:rPr lang="nl-NL" sz="1200" kern="1200" dirty="0">
                <a:solidFill>
                  <a:schemeClr val="tx1"/>
                </a:solidFill>
                <a:effectLst/>
                <a:latin typeface="+mn-lt"/>
                <a:ea typeface="+mn-ea"/>
                <a:cs typeface="+mn-cs"/>
              </a:rPr>
              <a:t>de groep waar iets of iemand bij hoort</a:t>
            </a:r>
          </a:p>
          <a:p>
            <a:pPr fontAlgn="t"/>
            <a:r>
              <a:rPr lang="nl-NL" sz="1200" b="1" kern="1200" dirty="0">
                <a:solidFill>
                  <a:schemeClr val="tx1"/>
                </a:solidFill>
                <a:effectLst/>
                <a:latin typeface="+mn-lt"/>
                <a:ea typeface="+mn-ea"/>
                <a:cs typeface="+mn-cs"/>
              </a:rPr>
              <a:t>mondig: </a:t>
            </a:r>
            <a:r>
              <a:rPr lang="nl-NL" sz="1200" kern="1200" dirty="0">
                <a:solidFill>
                  <a:schemeClr val="tx1"/>
                </a:solidFill>
                <a:effectLst/>
                <a:latin typeface="+mn-lt"/>
                <a:ea typeface="+mn-ea"/>
                <a:cs typeface="+mn-cs"/>
              </a:rPr>
              <a:t>voor jezelf op kunnen komen</a:t>
            </a:r>
          </a:p>
          <a:p>
            <a:pPr fontAlgn="t"/>
            <a:r>
              <a:rPr lang="nl-NL" sz="1200" b="1" kern="1200" dirty="0">
                <a:solidFill>
                  <a:schemeClr val="tx1"/>
                </a:solidFill>
                <a:effectLst/>
                <a:latin typeface="+mn-lt"/>
                <a:ea typeface="+mn-ea"/>
                <a:cs typeface="+mn-cs"/>
              </a:rPr>
              <a:t>bruisen van: </a:t>
            </a:r>
            <a:r>
              <a:rPr lang="nl-NL" sz="1200" kern="1200" dirty="0">
                <a:solidFill>
                  <a:schemeClr val="tx1"/>
                </a:solidFill>
                <a:effectLst/>
                <a:latin typeface="+mn-lt"/>
                <a:ea typeface="+mn-ea"/>
                <a:cs typeface="+mn-cs"/>
              </a:rPr>
              <a:t>ergens heel veel van hebben</a:t>
            </a:r>
          </a:p>
          <a:p>
            <a:pPr fontAlgn="t"/>
            <a:r>
              <a:rPr lang="nl-NL" sz="1200" b="1" kern="1200" dirty="0">
                <a:solidFill>
                  <a:schemeClr val="tx1"/>
                </a:solidFill>
                <a:effectLst/>
                <a:latin typeface="+mn-lt"/>
                <a:ea typeface="+mn-ea"/>
                <a:cs typeface="+mn-cs"/>
              </a:rPr>
              <a:t>toegang hebben tot: </a:t>
            </a:r>
            <a:r>
              <a:rPr lang="nl-NL" sz="1200" kern="1200" dirty="0">
                <a:solidFill>
                  <a:schemeClr val="tx1"/>
                </a:solidFill>
                <a:effectLst/>
                <a:latin typeface="+mn-lt"/>
                <a:ea typeface="+mn-ea"/>
                <a:cs typeface="+mn-cs"/>
              </a:rPr>
              <a:t>ergens bij kunnen</a:t>
            </a:r>
          </a:p>
          <a:p>
            <a:pPr fontAlgn="t"/>
            <a:r>
              <a:rPr lang="nl-NL" sz="1200" b="1" kern="1200" dirty="0">
                <a:solidFill>
                  <a:schemeClr val="tx1"/>
                </a:solidFill>
                <a:effectLst/>
                <a:latin typeface="+mn-lt"/>
                <a:ea typeface="+mn-ea"/>
                <a:cs typeface="+mn-cs"/>
              </a:rPr>
              <a:t>het rolmodel: </a:t>
            </a:r>
            <a:r>
              <a:rPr lang="nl-NL" sz="1200" kern="1200" dirty="0">
                <a:solidFill>
                  <a:schemeClr val="tx1"/>
                </a:solidFill>
                <a:effectLst/>
                <a:latin typeface="+mn-lt"/>
                <a:ea typeface="+mn-ea"/>
                <a:cs typeface="+mn-cs"/>
              </a:rPr>
              <a:t>iemand waar een bepaalde groep mensen zich in herkent en die gewenst voorbeeldgedrag laat zien</a:t>
            </a:r>
          </a:p>
          <a:p>
            <a:pPr fontAlgn="t"/>
            <a:r>
              <a:rPr lang="nl-NL" sz="1200" b="1" kern="1200" dirty="0">
                <a:solidFill>
                  <a:schemeClr val="tx1"/>
                </a:solidFill>
                <a:effectLst/>
                <a:latin typeface="+mn-lt"/>
                <a:ea typeface="+mn-ea"/>
                <a:cs typeface="+mn-cs"/>
              </a:rPr>
              <a:t>met andere woorden: </a:t>
            </a:r>
            <a:r>
              <a:rPr lang="nl-NL" sz="1200" kern="1200" dirty="0">
                <a:solidFill>
                  <a:schemeClr val="tx1"/>
                </a:solidFill>
                <a:effectLst/>
                <a:latin typeface="+mn-lt"/>
                <a:ea typeface="+mn-ea"/>
                <a:cs typeface="+mn-cs"/>
              </a:rPr>
              <a:t>anders gezegd</a:t>
            </a:r>
          </a:p>
          <a:p>
            <a:pPr fontAlgn="t"/>
            <a:r>
              <a:rPr lang="nl-NL" sz="1200" b="1" kern="1200" dirty="0">
                <a:solidFill>
                  <a:schemeClr val="tx1"/>
                </a:solidFill>
                <a:effectLst/>
                <a:latin typeface="+mn-lt"/>
                <a:ea typeface="+mn-ea"/>
                <a:cs typeface="+mn-cs"/>
              </a:rPr>
              <a:t>zich inschrijven: </a:t>
            </a:r>
            <a:r>
              <a:rPr lang="nl-NL" sz="1200" kern="1200" dirty="0">
                <a:solidFill>
                  <a:schemeClr val="tx1"/>
                </a:solidFill>
                <a:effectLst/>
                <a:latin typeface="+mn-lt"/>
                <a:ea typeface="+mn-ea"/>
                <a:cs typeface="+mn-cs"/>
              </a:rPr>
              <a:t>je naam op een lijst laten zetten om aan iets mee te doen</a:t>
            </a:r>
          </a:p>
          <a:p>
            <a:pPr fontAlgn="t"/>
            <a:r>
              <a:rPr lang="nl-NL" sz="1200" b="1" kern="1200" dirty="0">
                <a:solidFill>
                  <a:schemeClr val="tx1"/>
                </a:solidFill>
                <a:effectLst/>
                <a:latin typeface="+mn-lt"/>
                <a:ea typeface="+mn-ea"/>
                <a:cs typeface="+mn-cs"/>
              </a:rPr>
              <a:t>zakendoen: </a:t>
            </a:r>
            <a:r>
              <a:rPr lang="nl-NL" sz="1200" kern="1200" dirty="0">
                <a:solidFill>
                  <a:schemeClr val="tx1"/>
                </a:solidFill>
                <a:effectLst/>
                <a:latin typeface="+mn-lt"/>
                <a:ea typeface="+mn-ea"/>
                <a:cs typeface="+mn-cs"/>
              </a:rPr>
              <a:t>dingen kopen en verkopen</a:t>
            </a:r>
          </a:p>
          <a:p>
            <a:pPr fontAlgn="t"/>
            <a:r>
              <a:rPr lang="nl-NL" sz="1200" b="1" kern="1200" dirty="0">
                <a:solidFill>
                  <a:schemeClr val="tx1"/>
                </a:solidFill>
                <a:effectLst/>
                <a:latin typeface="+mn-lt"/>
                <a:ea typeface="+mn-ea"/>
                <a:cs typeface="+mn-cs"/>
              </a:rPr>
              <a:t>investeren: </a:t>
            </a:r>
            <a:r>
              <a:rPr lang="nl-NL" sz="1200" kern="1200" dirty="0">
                <a:solidFill>
                  <a:schemeClr val="tx1"/>
                </a:solidFill>
                <a:effectLst/>
                <a:latin typeface="+mn-lt"/>
                <a:ea typeface="+mn-ea"/>
                <a:cs typeface="+mn-cs"/>
              </a:rPr>
              <a:t>ergens geld of tijd aan besteden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15</a:t>
            </a:fld>
            <a:endParaRPr lang="nl-NL" dirty="0"/>
          </a:p>
        </p:txBody>
      </p:sp>
    </p:spTree>
    <p:extLst>
      <p:ext uri="{BB962C8B-B14F-4D97-AF65-F5344CB8AC3E}">
        <p14:creationId xmlns:p14="http://schemas.microsoft.com/office/powerpoint/2010/main" val="4036947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17</a:t>
            </a:fld>
            <a:endParaRPr lang="nl-NL" dirty="0"/>
          </a:p>
        </p:txBody>
      </p:sp>
    </p:spTree>
    <p:extLst>
      <p:ext uri="{BB962C8B-B14F-4D97-AF65-F5344CB8AC3E}">
        <p14:creationId xmlns:p14="http://schemas.microsoft.com/office/powerpoint/2010/main" val="4279914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918506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200562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646991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82069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21-5-2024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21-5-2024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21-5-2024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21-5-2024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21-5-2024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21-5-2024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21-5-2024</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21-5-2024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21-5-2024</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21-5-2024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21-5-2024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21-5-2024</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png"/><Relationship Id="rId7"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3.png"/><Relationship Id="rId4" Type="http://schemas.openxmlformats.org/officeDocument/2006/relationships/image" Target="../media/image25.png"/><Relationship Id="rId9"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g"/><Relationship Id="rId4" Type="http://schemas.openxmlformats.org/officeDocument/2006/relationships/image" Target="../media/image8.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a:solidFill>
                  <a:prstClr val="black"/>
                </a:solidFill>
              </a:rPr>
              <a:t>Semantisatieverhaal A:</a:t>
            </a:r>
          </a:p>
          <a:p>
            <a:pPr marL="0" indent="0">
              <a:spcBef>
                <a:spcPts val="200"/>
              </a:spcBef>
              <a:spcAft>
                <a:spcPts val="200"/>
              </a:spcAft>
              <a:buNone/>
            </a:pPr>
            <a:r>
              <a:rPr lang="nl-NL" sz="1860" dirty="0">
                <a:ea typeface="Times New Roman" panose="02020603050405020304" pitchFamily="18" charset="0"/>
                <a:cs typeface="Arial" panose="020B0604020202020204" pitchFamily="34" charset="0"/>
              </a:rPr>
              <a:t>Als ik me verveel, kijk ik graag even op Marktplaats. In </a:t>
            </a:r>
            <a:r>
              <a:rPr lang="nl-NL" sz="1860" b="1" u="sng" dirty="0">
                <a:ea typeface="Times New Roman" panose="02020603050405020304" pitchFamily="18" charset="0"/>
                <a:cs typeface="Arial" panose="020B0604020202020204" pitchFamily="34" charset="0"/>
              </a:rPr>
              <a:t>de categorie</a:t>
            </a:r>
            <a:r>
              <a:rPr lang="nl-NL" sz="1860" dirty="0">
                <a:ea typeface="Times New Roman" panose="02020603050405020304" pitchFamily="18" charset="0"/>
                <a:cs typeface="Arial" panose="020B0604020202020204" pitchFamily="34" charset="0"/>
              </a:rPr>
              <a:t> boeken. De categorie is </a:t>
            </a:r>
            <a:r>
              <a:rPr lang="nl-NL" sz="1860" b="1" i="1" dirty="0">
                <a:ea typeface="Times New Roman" panose="02020603050405020304" pitchFamily="18" charset="0"/>
                <a:cs typeface="Arial" panose="020B0604020202020204" pitchFamily="34" charset="0"/>
              </a:rPr>
              <a:t>de groep waar iets of iemand bij hoort</a:t>
            </a:r>
            <a:r>
              <a:rPr lang="nl-NL" sz="1860" dirty="0">
                <a:ea typeface="Times New Roman" panose="02020603050405020304" pitchFamily="18" charset="0"/>
                <a:cs typeface="Arial" panose="020B0604020202020204" pitchFamily="34" charset="0"/>
              </a:rPr>
              <a:t>. Wist je dat Marktplaats vorige week precies 25 jaar bestond? In die 25 jaar is er weinig veranderd. Je kunt er nog steeds goed </a:t>
            </a:r>
            <a:r>
              <a:rPr lang="nl-NL" sz="1860" b="1" u="sng" dirty="0">
                <a:ea typeface="Times New Roman" panose="02020603050405020304" pitchFamily="18" charset="0"/>
                <a:cs typeface="Arial" panose="020B0604020202020204" pitchFamily="34" charset="0"/>
              </a:rPr>
              <a:t>zakendoen</a:t>
            </a:r>
            <a:r>
              <a:rPr lang="nl-NL" sz="1860" dirty="0">
                <a:ea typeface="Times New Roman" panose="02020603050405020304" pitchFamily="18" charset="0"/>
                <a:cs typeface="Arial" panose="020B0604020202020204" pitchFamily="34" charset="0"/>
              </a:rPr>
              <a:t>. Je kunt er </a:t>
            </a:r>
            <a:r>
              <a:rPr lang="nl-NL" sz="1860" b="1" i="1" dirty="0">
                <a:ea typeface="Times New Roman" panose="02020603050405020304" pitchFamily="18" charset="0"/>
                <a:cs typeface="Arial" panose="020B0604020202020204" pitchFamily="34" charset="0"/>
              </a:rPr>
              <a:t>dingen kopen en verkopen</a:t>
            </a:r>
            <a:r>
              <a:rPr lang="nl-NL" sz="1860" dirty="0">
                <a:ea typeface="Times New Roman" panose="02020603050405020304" pitchFamily="18" charset="0"/>
                <a:cs typeface="Arial" panose="020B0604020202020204" pitchFamily="34" charset="0"/>
              </a:rPr>
              <a:t>. Nu Marktplaats ook met een app op de telefoon te gebruiken is, heb je er nog sneller </a:t>
            </a:r>
            <a:r>
              <a:rPr lang="nl-NL" sz="1860" b="1" u="sng" dirty="0">
                <a:ea typeface="Times New Roman" panose="02020603050405020304" pitchFamily="18" charset="0"/>
                <a:cs typeface="Arial" panose="020B0604020202020204" pitchFamily="34" charset="0"/>
              </a:rPr>
              <a:t>toegang tot</a:t>
            </a:r>
            <a:r>
              <a:rPr lang="nl-NL" sz="1860" dirty="0">
                <a:ea typeface="Times New Roman" panose="02020603050405020304" pitchFamily="18" charset="0"/>
                <a:cs typeface="Arial" panose="020B0604020202020204" pitchFamily="34" charset="0"/>
              </a:rPr>
              <a:t>. Toegang hebben tot betekent </a:t>
            </a:r>
            <a:r>
              <a:rPr lang="nl-NL" sz="1860" b="1" i="1" dirty="0">
                <a:ea typeface="Times New Roman" panose="02020603050405020304" pitchFamily="18" charset="0"/>
                <a:cs typeface="Arial" panose="020B0604020202020204" pitchFamily="34" charset="0"/>
              </a:rPr>
              <a:t>ergens bij kunnen</a:t>
            </a:r>
            <a:r>
              <a:rPr lang="nl-NL" sz="1860" dirty="0">
                <a:ea typeface="Times New Roman" panose="02020603050405020304" pitchFamily="18" charset="0"/>
                <a:cs typeface="Arial" panose="020B0604020202020204" pitchFamily="34" charset="0"/>
              </a:rPr>
              <a:t>. Ik heb al veel spullen verkocht én gekocht op Marktplaats. Ik heb een fietsendrager voor achterop de auto verkocht, en veel boeken gekocht. Een vriend van mij doet dit ook al </a:t>
            </a:r>
            <a:r>
              <a:rPr lang="nl-NL" sz="1860" dirty="0" err="1">
                <a:ea typeface="Times New Roman" panose="02020603050405020304" pitchFamily="18" charset="0"/>
                <a:cs typeface="Arial" panose="020B0604020202020204" pitchFamily="34" charset="0"/>
              </a:rPr>
              <a:t>jaaaren</a:t>
            </a:r>
            <a:r>
              <a:rPr lang="nl-NL" sz="1860" dirty="0">
                <a:ea typeface="Times New Roman" panose="02020603050405020304" pitchFamily="18" charset="0"/>
                <a:cs typeface="Arial" panose="020B0604020202020204" pitchFamily="34" charset="0"/>
              </a:rPr>
              <a:t> en hij is echt </a:t>
            </a:r>
            <a:r>
              <a:rPr lang="nl-NL" sz="1860" b="1" u="sng" dirty="0">
                <a:ea typeface="Times New Roman" panose="02020603050405020304" pitchFamily="18" charset="0"/>
                <a:cs typeface="Arial" panose="020B0604020202020204" pitchFamily="34" charset="0"/>
              </a:rPr>
              <a:t>een rolmodel</a:t>
            </a:r>
            <a:r>
              <a:rPr lang="nl-NL" sz="1860" dirty="0">
                <a:ea typeface="Times New Roman" panose="02020603050405020304" pitchFamily="18" charset="0"/>
                <a:cs typeface="Arial" panose="020B0604020202020204" pitchFamily="34" charset="0"/>
              </a:rPr>
              <a:t> voor mij. Het rolmodel is </a:t>
            </a:r>
            <a:r>
              <a:rPr lang="nl-NL" sz="1860" b="1" i="1" dirty="0">
                <a:ea typeface="Times New Roman" panose="02020603050405020304" pitchFamily="18" charset="0"/>
                <a:cs typeface="Arial" panose="020B0604020202020204" pitchFamily="34" charset="0"/>
              </a:rPr>
              <a:t>iemand waar een bepaalde groep mensen zich in herkent en die gewenst voorbeeldgedrag laat zien</a:t>
            </a:r>
            <a:r>
              <a:rPr lang="nl-NL" sz="1860" dirty="0">
                <a:ea typeface="Times New Roman" panose="02020603050405020304" pitchFamily="18" charset="0"/>
                <a:cs typeface="Arial" panose="020B0604020202020204" pitchFamily="34" charset="0"/>
              </a:rPr>
              <a:t>. Ik heb veel van hem geleerd. Het is zoveel goedkoper als je spullen tweedehands koopt. Je moet alleen wat tijd </a:t>
            </a:r>
            <a:r>
              <a:rPr lang="nl-NL" sz="1860" b="1" u="sng" dirty="0">
                <a:ea typeface="Times New Roman" panose="02020603050405020304" pitchFamily="18" charset="0"/>
                <a:cs typeface="Arial" panose="020B0604020202020204" pitchFamily="34" charset="0"/>
              </a:rPr>
              <a:t>investeren</a:t>
            </a:r>
            <a:r>
              <a:rPr lang="nl-NL" sz="1860" dirty="0">
                <a:ea typeface="Times New Roman" panose="02020603050405020304" pitchFamily="18" charset="0"/>
                <a:cs typeface="Arial" panose="020B0604020202020204" pitchFamily="34" charset="0"/>
              </a:rPr>
              <a:t>. Dat betekent </a:t>
            </a:r>
            <a:r>
              <a:rPr lang="nl-NL" sz="1860" b="1" i="1" dirty="0">
                <a:ea typeface="Times New Roman" panose="02020603050405020304" pitchFamily="18" charset="0"/>
                <a:cs typeface="Arial" panose="020B0604020202020204" pitchFamily="34" charset="0"/>
              </a:rPr>
              <a:t>ergens tijd (of geld) aan besteden</a:t>
            </a:r>
            <a:r>
              <a:rPr lang="nl-NL" sz="1860" dirty="0">
                <a:ea typeface="Times New Roman" panose="02020603050405020304" pitchFamily="18" charset="0"/>
                <a:cs typeface="Arial" panose="020B0604020202020204" pitchFamily="34" charset="0"/>
              </a:rPr>
              <a:t>. Je moet je even </a:t>
            </a:r>
            <a:r>
              <a:rPr lang="nl-NL" sz="1860" b="1" u="sng" dirty="0">
                <a:ea typeface="Times New Roman" panose="02020603050405020304" pitchFamily="18" charset="0"/>
                <a:cs typeface="Arial" panose="020B0604020202020204" pitchFamily="34" charset="0"/>
              </a:rPr>
              <a:t>inschrijven</a:t>
            </a:r>
            <a:r>
              <a:rPr lang="nl-NL" sz="1860" dirty="0">
                <a:ea typeface="Times New Roman" panose="02020603050405020304" pitchFamily="18" charset="0"/>
                <a:cs typeface="Arial" panose="020B0604020202020204" pitchFamily="34" charset="0"/>
              </a:rPr>
              <a:t>. Dus </a:t>
            </a:r>
            <a:r>
              <a:rPr lang="nl-NL" sz="1860" b="1" i="1" dirty="0">
                <a:ea typeface="Times New Roman" panose="02020603050405020304" pitchFamily="18" charset="0"/>
                <a:cs typeface="Arial" panose="020B0604020202020204" pitchFamily="34" charset="0"/>
              </a:rPr>
              <a:t>je naam op een lijst laten zetten om aan iets mee te doen</a:t>
            </a:r>
            <a:r>
              <a:rPr lang="nl-NL" sz="1860" dirty="0">
                <a:ea typeface="Times New Roman" panose="02020603050405020304" pitchFamily="18" charset="0"/>
                <a:cs typeface="Arial" panose="020B0604020202020204" pitchFamily="34" charset="0"/>
              </a:rPr>
              <a:t>. </a:t>
            </a:r>
            <a:r>
              <a:rPr lang="nl-NL" sz="1860" b="1" u="sng" dirty="0">
                <a:ea typeface="Times New Roman" panose="02020603050405020304" pitchFamily="18" charset="0"/>
                <a:cs typeface="Arial" panose="020B0604020202020204" pitchFamily="34" charset="0"/>
              </a:rPr>
              <a:t>Met andere woorden</a:t>
            </a:r>
            <a:r>
              <a:rPr lang="nl-NL" sz="1860" dirty="0">
                <a:ea typeface="Times New Roman" panose="02020603050405020304" pitchFamily="18" charset="0"/>
                <a:cs typeface="Arial" panose="020B0604020202020204" pitchFamily="34" charset="0"/>
              </a:rPr>
              <a:t>, of </a:t>
            </a:r>
            <a:r>
              <a:rPr lang="nl-NL" sz="1860" b="1" i="1" dirty="0">
                <a:ea typeface="Times New Roman" panose="02020603050405020304" pitchFamily="18" charset="0"/>
                <a:cs typeface="Arial" panose="020B0604020202020204" pitchFamily="34" charset="0"/>
              </a:rPr>
              <a:t>anders gezegd</a:t>
            </a:r>
            <a:r>
              <a:rPr lang="nl-NL" sz="1860" dirty="0">
                <a:ea typeface="Times New Roman" panose="02020603050405020304" pitchFamily="18" charset="0"/>
                <a:cs typeface="Arial" panose="020B0604020202020204" pitchFamily="34" charset="0"/>
              </a:rPr>
              <a:t>, je maakt een account aan. En dan kun je al beginnen. Als je iets wilt kopen, moet je de verkoper een berichtje sturen. Ik heb wel eens hele brutale berichten gekregen toen ik mijn fietsendrager ging verkopen. Ik moest echt </a:t>
            </a:r>
            <a:r>
              <a:rPr lang="nl-NL" sz="1860" b="1" u="sng" dirty="0">
                <a:ea typeface="Times New Roman" panose="02020603050405020304" pitchFamily="18" charset="0"/>
                <a:cs typeface="Arial" panose="020B0604020202020204" pitchFamily="34" charset="0"/>
              </a:rPr>
              <a:t>mondig</a:t>
            </a:r>
            <a:r>
              <a:rPr lang="nl-NL" sz="1860" dirty="0">
                <a:ea typeface="Times New Roman" panose="02020603050405020304" pitchFamily="18" charset="0"/>
                <a:cs typeface="Arial" panose="020B0604020202020204" pitchFamily="34" charset="0"/>
              </a:rPr>
              <a:t> zijn toen! Mondig betekent </a:t>
            </a:r>
            <a:r>
              <a:rPr lang="nl-NL" sz="1860" b="1" i="1" dirty="0">
                <a:ea typeface="Times New Roman" panose="02020603050405020304" pitchFamily="18" charset="0"/>
                <a:cs typeface="Arial" panose="020B0604020202020204" pitchFamily="34" charset="0"/>
              </a:rPr>
              <a:t>voor jezelf op kunnen komen</a:t>
            </a:r>
            <a:r>
              <a:rPr lang="nl-NL" sz="1860" dirty="0">
                <a:ea typeface="Times New Roman" panose="02020603050405020304" pitchFamily="18" charset="0"/>
                <a:cs typeface="Arial" panose="020B0604020202020204" pitchFamily="34" charset="0"/>
              </a:rPr>
              <a:t>. </a:t>
            </a:r>
            <a:r>
              <a:rPr lang="nl-NL" sz="1860" dirty="0">
                <a:effectLst/>
                <a:ea typeface="Times New Roman" panose="02020603050405020304" pitchFamily="18" charset="0"/>
                <a:cs typeface="Arial" panose="020B0604020202020204" pitchFamily="34" charset="0"/>
              </a:rPr>
              <a:t>Toen Marktplaats begon, werden er vooral computeronderdelen en auto’s verkocht. Nu </a:t>
            </a:r>
            <a:r>
              <a:rPr lang="nl-NL" sz="1860" b="1" u="sng" dirty="0">
                <a:effectLst/>
                <a:ea typeface="Times New Roman" panose="02020603050405020304" pitchFamily="18" charset="0"/>
                <a:cs typeface="Arial" panose="020B0604020202020204" pitchFamily="34" charset="0"/>
              </a:rPr>
              <a:t>bruist het van</a:t>
            </a:r>
            <a:r>
              <a:rPr lang="nl-NL" sz="1860" b="1" dirty="0">
                <a:effectLst/>
                <a:ea typeface="Times New Roman" panose="02020603050405020304" pitchFamily="18" charset="0"/>
                <a:cs typeface="Arial" panose="020B0604020202020204" pitchFamily="34" charset="0"/>
              </a:rPr>
              <a:t> </a:t>
            </a:r>
            <a:r>
              <a:rPr lang="nl-NL" sz="1860" dirty="0">
                <a:effectLst/>
                <a:ea typeface="Times New Roman" panose="02020603050405020304" pitchFamily="18" charset="0"/>
                <a:cs typeface="Arial" panose="020B0604020202020204" pitchFamily="34" charset="0"/>
              </a:rPr>
              <a:t>van alles! </a:t>
            </a:r>
            <a:r>
              <a:rPr lang="nl-NL" sz="1860" dirty="0">
                <a:ea typeface="Times New Roman" panose="02020603050405020304" pitchFamily="18" charset="0"/>
                <a:cs typeface="Arial" panose="020B0604020202020204" pitchFamily="34" charset="0"/>
              </a:rPr>
              <a:t>Bruisen van is </a:t>
            </a:r>
            <a:r>
              <a:rPr lang="nl-NL" sz="1860" b="1" i="1" dirty="0">
                <a:ea typeface="Times New Roman" panose="02020603050405020304" pitchFamily="18" charset="0"/>
                <a:cs typeface="Arial" panose="020B0604020202020204" pitchFamily="34" charset="0"/>
              </a:rPr>
              <a:t>ergens heel veel van hebben</a:t>
            </a:r>
            <a:r>
              <a:rPr lang="nl-NL" sz="1860" dirty="0">
                <a:ea typeface="Times New Roman" panose="02020603050405020304" pitchFamily="18" charset="0"/>
                <a:cs typeface="Arial" panose="020B0604020202020204" pitchFamily="34" charset="0"/>
              </a:rPr>
              <a:t>. </a:t>
            </a:r>
            <a:r>
              <a:rPr lang="nl-NL" sz="1860" dirty="0">
                <a:effectLst/>
                <a:ea typeface="Times New Roman" panose="02020603050405020304" pitchFamily="18" charset="0"/>
                <a:cs typeface="Arial" panose="020B0604020202020204" pitchFamily="34" charset="0"/>
              </a:rPr>
              <a:t>Verzin het maar en je kunt het op Marktplaats vinden. Dat vind ik er ook heel erg leuk aan. Je ziet ook steeds meer bedrijven op Marktplaats. Een </a:t>
            </a:r>
            <a:r>
              <a:rPr lang="nl-NL" sz="1860" b="1" u="sng" dirty="0">
                <a:effectLst/>
                <a:ea typeface="Times New Roman" panose="02020603050405020304" pitchFamily="18" charset="0"/>
                <a:cs typeface="Arial" panose="020B0604020202020204" pitchFamily="34" charset="0"/>
              </a:rPr>
              <a:t>ondernemer</a:t>
            </a:r>
            <a:r>
              <a:rPr lang="nl-NL" sz="1860" dirty="0">
                <a:effectLst/>
                <a:ea typeface="Times New Roman" panose="02020603050405020304" pitchFamily="18" charset="0"/>
                <a:cs typeface="Arial" panose="020B0604020202020204" pitchFamily="34" charset="0"/>
              </a:rPr>
              <a:t> (</a:t>
            </a:r>
            <a:r>
              <a:rPr lang="nl-NL" sz="1860" b="1" i="1" dirty="0">
                <a:effectLst/>
                <a:ea typeface="Times New Roman" panose="02020603050405020304" pitchFamily="18" charset="0"/>
                <a:cs typeface="Arial" panose="020B0604020202020204" pitchFamily="34" charset="0"/>
              </a:rPr>
              <a:t>iemand met </a:t>
            </a:r>
            <a:r>
              <a:rPr lang="nl-NL" sz="1860" b="1" i="1" dirty="0">
                <a:ea typeface="Times New Roman" panose="02020603050405020304" pitchFamily="18" charset="0"/>
                <a:cs typeface="Arial" panose="020B0604020202020204" pitchFamily="34" charset="0"/>
              </a:rPr>
              <a:t>een eigen bedrijf</a:t>
            </a:r>
            <a:r>
              <a:rPr lang="nl-NL" sz="1860" dirty="0">
                <a:ea typeface="Times New Roman" panose="02020603050405020304" pitchFamily="18" charset="0"/>
                <a:cs typeface="Arial" panose="020B0604020202020204" pitchFamily="34" charset="0"/>
              </a:rPr>
              <a:t>) </a:t>
            </a:r>
            <a:r>
              <a:rPr lang="nl-NL" sz="1860" dirty="0">
                <a:effectLst/>
                <a:ea typeface="Times New Roman" panose="02020603050405020304" pitchFamily="18" charset="0"/>
                <a:cs typeface="Arial" panose="020B0604020202020204" pitchFamily="34" charset="0"/>
              </a:rPr>
              <a:t>verkoopt dan zijn spullen niet alleen in een winkel, maar ook online, op Marktplaats. </a:t>
            </a:r>
            <a:r>
              <a:rPr lang="nl-NL" sz="1860" dirty="0">
                <a:ea typeface="Times New Roman" panose="02020603050405020304" pitchFamily="18" charset="0"/>
                <a:cs typeface="Arial" panose="020B0604020202020204" pitchFamily="34" charset="0"/>
              </a:rPr>
              <a:t>Dat zijn dan geen tweedehands spullen. Er is een categorie ‘nieuw’ op Marktplaats. En daar vind je die spullen dan. Wel een slimme investering van die ondernemer hè?!</a:t>
            </a: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t>
            </a:r>
          </a:p>
        </p:txBody>
      </p:sp>
    </p:spTree>
    <p:extLst>
      <p:ext uri="{BB962C8B-B14F-4D97-AF65-F5344CB8AC3E}">
        <p14:creationId xmlns:p14="http://schemas.microsoft.com/office/powerpoint/2010/main" val="1617027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mondig</a:t>
            </a:r>
          </a:p>
        </p:txBody>
      </p:sp>
      <p:pic>
        <p:nvPicPr>
          <p:cNvPr id="3" name="Afbeelding 2" descr="Afbeelding met persoon, kleding, Menselijk gezicht, jeans&#10;&#10;Automatisch gegenereerde beschrijving">
            <a:extLst>
              <a:ext uri="{FF2B5EF4-FFF2-40B4-BE49-F238E27FC236}">
                <a16:creationId xmlns:a16="http://schemas.microsoft.com/office/drawing/2014/main" id="{0CD37C19-7EDA-3406-71F0-05B28A9C8B84}"/>
              </a:ext>
            </a:extLst>
          </p:cNvPr>
          <p:cNvPicPr>
            <a:picLocks noChangeAspect="1"/>
          </p:cNvPicPr>
          <p:nvPr/>
        </p:nvPicPr>
        <p:blipFill rotWithShape="1">
          <a:blip r:embed="rId3">
            <a:extLst>
              <a:ext uri="{28A0092B-C50C-407E-A947-70E740481C1C}">
                <a14:useLocalDpi xmlns:a14="http://schemas.microsoft.com/office/drawing/2010/main" val="0"/>
              </a:ext>
            </a:extLst>
          </a:blip>
          <a:srcRect r="8854"/>
          <a:stretch/>
        </p:blipFill>
        <p:spPr>
          <a:xfrm>
            <a:off x="4788023" y="2214513"/>
            <a:ext cx="4278341" cy="3135553"/>
          </a:xfrm>
          <a:prstGeom prst="rect">
            <a:avLst/>
          </a:prstGeom>
        </p:spPr>
      </p:pic>
      <p:pic>
        <p:nvPicPr>
          <p:cNvPr id="5" name="Afbeelding 4" descr="Afbeelding met persoon, kleding, Menselijk gezicht, schouder&#10;&#10;Automatisch gegenereerde beschrijving">
            <a:extLst>
              <a:ext uri="{FF2B5EF4-FFF2-40B4-BE49-F238E27FC236}">
                <a16:creationId xmlns:a16="http://schemas.microsoft.com/office/drawing/2014/main" id="{3EA031CE-CF7E-1CF0-9E82-244822716C4D}"/>
              </a:ext>
            </a:extLst>
          </p:cNvPr>
          <p:cNvPicPr>
            <a:picLocks noChangeAspect="1"/>
          </p:cNvPicPr>
          <p:nvPr/>
        </p:nvPicPr>
        <p:blipFill rotWithShape="1">
          <a:blip r:embed="rId4">
            <a:extLst>
              <a:ext uri="{28A0092B-C50C-407E-A947-70E740481C1C}">
                <a14:useLocalDpi xmlns:a14="http://schemas.microsoft.com/office/drawing/2010/main" val="0"/>
              </a:ext>
            </a:extLst>
          </a:blip>
          <a:srcRect l="4252"/>
          <a:stretch/>
        </p:blipFill>
        <p:spPr>
          <a:xfrm>
            <a:off x="77636" y="2214513"/>
            <a:ext cx="4494364" cy="3135553"/>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bruisen van</a:t>
            </a:r>
          </a:p>
        </p:txBody>
      </p:sp>
      <p:grpSp>
        <p:nvGrpSpPr>
          <p:cNvPr id="5" name="Groep 4">
            <a:extLst>
              <a:ext uri="{FF2B5EF4-FFF2-40B4-BE49-F238E27FC236}">
                <a16:creationId xmlns:a16="http://schemas.microsoft.com/office/drawing/2014/main" id="{D4C0EFBE-0C1C-20F3-73EF-3C735E26E77E}"/>
              </a:ext>
            </a:extLst>
          </p:cNvPr>
          <p:cNvGrpSpPr/>
          <p:nvPr/>
        </p:nvGrpSpPr>
        <p:grpSpPr>
          <a:xfrm>
            <a:off x="233772" y="2132856"/>
            <a:ext cx="8854925" cy="4392488"/>
            <a:chOff x="233772" y="2132856"/>
            <a:chExt cx="8854925" cy="4392488"/>
          </a:xfrm>
        </p:grpSpPr>
        <p:pic>
          <p:nvPicPr>
            <p:cNvPr id="3" name="Afbeelding 2">
              <a:extLst>
                <a:ext uri="{FF2B5EF4-FFF2-40B4-BE49-F238E27FC236}">
                  <a16:creationId xmlns:a16="http://schemas.microsoft.com/office/drawing/2014/main" id="{50B11395-E226-621C-D23B-A26DB389E7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5201" r="5113" b="9401"/>
            <a:stretch/>
          </p:blipFill>
          <p:spPr>
            <a:xfrm>
              <a:off x="233772" y="2132856"/>
              <a:ext cx="8676456" cy="4392488"/>
            </a:xfrm>
            <a:prstGeom prst="rect">
              <a:avLst/>
            </a:prstGeom>
          </p:spPr>
        </p:pic>
        <p:sp>
          <p:nvSpPr>
            <p:cNvPr id="4" name="Tekstvak 3">
              <a:extLst>
                <a:ext uri="{FF2B5EF4-FFF2-40B4-BE49-F238E27FC236}">
                  <a16:creationId xmlns:a16="http://schemas.microsoft.com/office/drawing/2014/main" id="{DCAFA047-F865-C732-9E9B-CCE33DCE5650}"/>
                </a:ext>
              </a:extLst>
            </p:cNvPr>
            <p:cNvSpPr txBox="1"/>
            <p:nvPr/>
          </p:nvSpPr>
          <p:spPr>
            <a:xfrm rot="793185">
              <a:off x="3832113" y="2218844"/>
              <a:ext cx="5256584" cy="830997"/>
            </a:xfrm>
            <a:prstGeom prst="rect">
              <a:avLst/>
            </a:prstGeom>
            <a:solidFill>
              <a:schemeClr val="accent6">
                <a:lumMod val="20000"/>
                <a:lumOff val="80000"/>
              </a:schemeClr>
            </a:solidFill>
            <a:ln>
              <a:solidFill>
                <a:schemeClr val="accent6">
                  <a:lumMod val="40000"/>
                  <a:lumOff val="60000"/>
                </a:schemeClr>
              </a:solidFill>
            </a:ln>
          </p:spPr>
          <p:txBody>
            <a:bodyPr wrap="square" rtlCol="0">
              <a:spAutoFit/>
            </a:bodyPr>
            <a:lstStyle/>
            <a:p>
              <a:r>
                <a:rPr lang="nl-NL" sz="4800" dirty="0">
                  <a:solidFill>
                    <a:schemeClr val="accent6">
                      <a:lumMod val="75000"/>
                    </a:schemeClr>
                  </a:solidFill>
                  <a:latin typeface="Alasassy Caps" pitchFamily="2" charset="0"/>
                </a:rPr>
                <a:t>18 miljoen advertenties!</a:t>
              </a:r>
            </a:p>
          </p:txBody>
        </p:sp>
      </p:grpSp>
    </p:spTree>
    <p:extLst>
      <p:ext uri="{BB962C8B-B14F-4D97-AF65-F5344CB8AC3E}">
        <p14:creationId xmlns:p14="http://schemas.microsoft.com/office/powerpoint/2010/main" val="2709048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ondernemer</a:t>
            </a:r>
          </a:p>
        </p:txBody>
      </p:sp>
      <p:pic>
        <p:nvPicPr>
          <p:cNvPr id="3" name="Afbeelding 2">
            <a:extLst>
              <a:ext uri="{FF2B5EF4-FFF2-40B4-BE49-F238E27FC236}">
                <a16:creationId xmlns:a16="http://schemas.microsoft.com/office/drawing/2014/main" id="{E83612C1-984F-5E97-8403-09B4B35704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23728" y="1916832"/>
            <a:ext cx="2808312" cy="4145603"/>
          </a:xfrm>
          <a:prstGeom prst="rect">
            <a:avLst/>
          </a:prstGeom>
        </p:spPr>
      </p:pic>
      <p:sp>
        <p:nvSpPr>
          <p:cNvPr id="4" name="Ovaal 3">
            <a:extLst>
              <a:ext uri="{FF2B5EF4-FFF2-40B4-BE49-F238E27FC236}">
                <a16:creationId xmlns:a16="http://schemas.microsoft.com/office/drawing/2014/main" id="{D7D40CAE-1743-4EE1-C9BF-17B1E638FF9C}"/>
              </a:ext>
            </a:extLst>
          </p:cNvPr>
          <p:cNvSpPr/>
          <p:nvPr/>
        </p:nvSpPr>
        <p:spPr>
          <a:xfrm>
            <a:off x="1907704" y="5733256"/>
            <a:ext cx="2088232" cy="329179"/>
          </a:xfrm>
          <a:prstGeom prst="ellipse">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52907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08520" y="32530"/>
            <a:ext cx="9324528"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mondig</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9893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700" b="1" dirty="0">
                <a:solidFill>
                  <a:srgbClr val="387038"/>
                </a:solidFill>
                <a:latin typeface="Century Gothic" panose="020B0502020202020204" pitchFamily="34" charset="0"/>
                <a:ea typeface="Calibri"/>
                <a:cs typeface="Times New Roman"/>
              </a:rPr>
              <a:t>terughoudend</a:t>
            </a:r>
            <a:endParaRPr lang="nl-NL" sz="47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1520"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voor jezelf op kunnen komen</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14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Ik vond het zo’n naar bericht, dat ik </a:t>
            </a:r>
            <a:r>
              <a:rPr lang="nl-NL" sz="2400" i="1" u="sng" dirty="0">
                <a:solidFill>
                  <a:srgbClr val="387038"/>
                </a:solidFill>
                <a:latin typeface="Century Gothic" panose="020B0502020202020204" pitchFamily="34" charset="0"/>
                <a:ea typeface="Calibri"/>
                <a:cs typeface="Times New Roman"/>
              </a:rPr>
              <a:t>mondig</a:t>
            </a:r>
            <a:r>
              <a:rPr lang="nl-NL" sz="2400" i="1" dirty="0">
                <a:solidFill>
                  <a:srgbClr val="387038"/>
                </a:solidFill>
                <a:latin typeface="Century Gothic" panose="020B0502020202020204" pitchFamily="34" charset="0"/>
                <a:ea typeface="Calibri"/>
                <a:cs typeface="Times New Roman"/>
              </a:rPr>
              <a:t> een bericht terugstuurde.</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556792"/>
            <a:ext cx="4427984" cy="460851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in staat om te zeggen wat je vindt en wilt</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1400" dirty="0">
              <a:effectLst/>
              <a:latin typeface="Century Gothic" panose="020B0502020202020204" pitchFamily="34" charset="0"/>
              <a:ea typeface="Calibri"/>
              <a:cs typeface="Times New Roman"/>
            </a:endParaRPr>
          </a:p>
          <a:p>
            <a:pPr algn="ctr">
              <a:lnSpc>
                <a:spcPct val="90000"/>
              </a:lnSpc>
              <a:spcAft>
                <a:spcPts val="0"/>
              </a:spcAft>
            </a:pPr>
            <a:r>
              <a:rPr lang="nl-NL" sz="2300" i="1" dirty="0">
                <a:solidFill>
                  <a:srgbClr val="387038"/>
                </a:solidFill>
                <a:latin typeface="Century Gothic" panose="020B0502020202020204" pitchFamily="34" charset="0"/>
                <a:ea typeface="Calibri"/>
                <a:cs typeface="Times New Roman"/>
              </a:rPr>
              <a:t>Ik wilde wel mondig reageren op het nare berichtje, maar </a:t>
            </a:r>
            <a:br>
              <a:rPr lang="nl-NL" sz="2300" i="1" dirty="0">
                <a:solidFill>
                  <a:srgbClr val="387038"/>
                </a:solidFill>
                <a:latin typeface="Century Gothic" panose="020B0502020202020204" pitchFamily="34" charset="0"/>
                <a:ea typeface="Calibri"/>
                <a:cs typeface="Times New Roman"/>
              </a:rPr>
            </a:br>
            <a:r>
              <a:rPr lang="nl-NL" sz="2300" i="1" dirty="0">
                <a:solidFill>
                  <a:srgbClr val="387038"/>
                </a:solidFill>
                <a:latin typeface="Century Gothic" panose="020B0502020202020204" pitchFamily="34" charset="0"/>
                <a:ea typeface="Calibri"/>
                <a:cs typeface="Times New Roman"/>
              </a:rPr>
              <a:t>ik was </a:t>
            </a:r>
            <a:r>
              <a:rPr lang="nl-NL" sz="2300" i="1" u="sng" dirty="0">
                <a:solidFill>
                  <a:srgbClr val="387038"/>
                </a:solidFill>
                <a:latin typeface="Century Gothic" panose="020B0502020202020204" pitchFamily="34" charset="0"/>
                <a:ea typeface="Calibri"/>
                <a:cs typeface="Times New Roman"/>
              </a:rPr>
              <a:t>terughoudend</a:t>
            </a:r>
            <a:r>
              <a:rPr lang="nl-NL" sz="2300" i="1" dirty="0">
                <a:solidFill>
                  <a:srgbClr val="387038"/>
                </a:solidFill>
                <a:latin typeface="Century Gothic" panose="020B0502020202020204" pitchFamily="34" charset="0"/>
                <a:ea typeface="Calibri"/>
                <a:cs typeface="Times New Roman"/>
              </a:rPr>
              <a:t> en </a:t>
            </a:r>
            <a:br>
              <a:rPr lang="nl-NL" sz="2300" i="1" dirty="0">
                <a:solidFill>
                  <a:srgbClr val="387038"/>
                </a:solidFill>
                <a:latin typeface="Century Gothic" panose="020B0502020202020204" pitchFamily="34" charset="0"/>
                <a:ea typeface="Calibri"/>
                <a:cs typeface="Times New Roman"/>
              </a:rPr>
            </a:br>
            <a:r>
              <a:rPr lang="nl-NL" sz="2300" i="1" dirty="0">
                <a:solidFill>
                  <a:srgbClr val="387038"/>
                </a:solidFill>
                <a:latin typeface="Century Gothic" panose="020B0502020202020204" pitchFamily="34" charset="0"/>
                <a:ea typeface="Calibri"/>
                <a:cs typeface="Times New Roman"/>
              </a:rPr>
              <a:t>deed niets.</a:t>
            </a:r>
            <a:endParaRPr lang="nl-NL" sz="23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grpSp>
        <p:nvGrpSpPr>
          <p:cNvPr id="2" name="Groep 1">
            <a:extLst>
              <a:ext uri="{FF2B5EF4-FFF2-40B4-BE49-F238E27FC236}">
                <a16:creationId xmlns:a16="http://schemas.microsoft.com/office/drawing/2014/main" id="{27F3AA35-B74D-D93D-CF3F-396B2D415ADB}"/>
              </a:ext>
            </a:extLst>
          </p:cNvPr>
          <p:cNvGrpSpPr/>
          <p:nvPr/>
        </p:nvGrpSpPr>
        <p:grpSpPr>
          <a:xfrm>
            <a:off x="448502" y="3092110"/>
            <a:ext cx="3855734" cy="1345002"/>
            <a:chOff x="77636" y="2214513"/>
            <a:chExt cx="8988728" cy="3135553"/>
          </a:xfrm>
        </p:grpSpPr>
        <p:pic>
          <p:nvPicPr>
            <p:cNvPr id="3" name="Afbeelding 2" descr="Afbeelding met persoon, kleding, Menselijk gezicht, jeans&#10;&#10;Automatisch gegenereerde beschrijving">
              <a:extLst>
                <a:ext uri="{FF2B5EF4-FFF2-40B4-BE49-F238E27FC236}">
                  <a16:creationId xmlns:a16="http://schemas.microsoft.com/office/drawing/2014/main" id="{8F6E6E52-BC90-E5E8-F4C6-F92495210A1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854"/>
            <a:stretch/>
          </p:blipFill>
          <p:spPr>
            <a:xfrm>
              <a:off x="4788023" y="2214513"/>
              <a:ext cx="4278341" cy="3135553"/>
            </a:xfrm>
            <a:prstGeom prst="rect">
              <a:avLst/>
            </a:prstGeom>
          </p:spPr>
        </p:pic>
        <p:pic>
          <p:nvPicPr>
            <p:cNvPr id="4" name="Afbeelding 3" descr="Afbeelding met persoon, kleding, Menselijk gezicht, schouder&#10;&#10;Automatisch gegenereerde beschrijving">
              <a:extLst>
                <a:ext uri="{FF2B5EF4-FFF2-40B4-BE49-F238E27FC236}">
                  <a16:creationId xmlns:a16="http://schemas.microsoft.com/office/drawing/2014/main" id="{5D278A6A-7CB0-E99F-745F-0906B32379E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2"/>
            <a:stretch/>
          </p:blipFill>
          <p:spPr>
            <a:xfrm>
              <a:off x="77636" y="2214513"/>
              <a:ext cx="4494364" cy="3135553"/>
            </a:xfrm>
            <a:prstGeom prst="rect">
              <a:avLst/>
            </a:prstGeom>
          </p:spPr>
        </p:pic>
      </p:grpSp>
      <p:pic>
        <p:nvPicPr>
          <p:cNvPr id="6" name="Afbeelding 5" descr="Afbeelding met Menselijk gezicht, kleding, persoon, Ringetje&#10;&#10;Automatisch gegenereerde beschrijving">
            <a:extLst>
              <a:ext uri="{FF2B5EF4-FFF2-40B4-BE49-F238E27FC236}">
                <a16:creationId xmlns:a16="http://schemas.microsoft.com/office/drawing/2014/main" id="{122ADC82-07FA-5F76-EAF6-BE63399B6D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21996" y="3084084"/>
            <a:ext cx="2013476" cy="1345002"/>
          </a:xfrm>
          <a:prstGeom prst="rect">
            <a:avLst/>
          </a:prstGeom>
        </p:spPr>
      </p:pic>
      <p:pic>
        <p:nvPicPr>
          <p:cNvPr id="8" name="Afbeelding 7" descr="Afbeelding met persoon, kleding, Menselijk gezicht, schouder&#10;&#10;Automatisch gegenereerde beschrijving">
            <a:extLst>
              <a:ext uri="{FF2B5EF4-FFF2-40B4-BE49-F238E27FC236}">
                <a16:creationId xmlns:a16="http://schemas.microsoft.com/office/drawing/2014/main" id="{DBB61C56-3E4D-3ECB-D80C-1BE238F436D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2"/>
          <a:stretch/>
        </p:blipFill>
        <p:spPr>
          <a:xfrm>
            <a:off x="4819139" y="3089773"/>
            <a:ext cx="1927867" cy="1345002"/>
          </a:xfrm>
          <a:prstGeom prst="rect">
            <a:avLst/>
          </a:prstGeom>
        </p:spPr>
      </p:pic>
    </p:spTree>
    <p:extLst>
      <p:ext uri="{BB962C8B-B14F-4D97-AF65-F5344CB8AC3E}">
        <p14:creationId xmlns:p14="http://schemas.microsoft.com/office/powerpoint/2010/main" val="2578233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96527" y="301090"/>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4400" b="1" dirty="0">
                <a:solidFill>
                  <a:schemeClr val="accent3">
                    <a:lumMod val="50000"/>
                  </a:schemeClr>
                </a:solidFill>
                <a:latin typeface="Century Gothic" panose="020B0502020202020204" pitchFamily="34" charset="0"/>
                <a:ea typeface="Calibri"/>
                <a:cs typeface="Times New Roman"/>
              </a:rPr>
              <a:t>toegang hebben tot</a:t>
            </a:r>
          </a:p>
        </p:txBody>
      </p:sp>
      <p:sp>
        <p:nvSpPr>
          <p:cNvPr id="13" name="Tekstvak 2"/>
          <p:cNvSpPr txBox="1">
            <a:spLocks noChangeArrowheads="1"/>
          </p:cNvSpPr>
          <p:nvPr/>
        </p:nvSpPr>
        <p:spPr bwMode="auto">
          <a:xfrm>
            <a:off x="4386150" y="288039"/>
            <a:ext cx="4824537" cy="1031069"/>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4000" b="1" dirty="0">
                <a:solidFill>
                  <a:schemeClr val="accent3">
                    <a:lumMod val="50000"/>
                  </a:schemeClr>
                </a:solidFill>
                <a:latin typeface="Century Gothic" panose="020B0502020202020204" pitchFamily="34" charset="0"/>
                <a:ea typeface="Calibri"/>
                <a:cs typeface="Times New Roman"/>
              </a:rPr>
              <a:t>de toegang ontzegd worden</a:t>
            </a:r>
          </a:p>
        </p:txBody>
      </p:sp>
      <p:sp>
        <p:nvSpPr>
          <p:cNvPr id="14" name="Tekstvak 2"/>
          <p:cNvSpPr txBox="1">
            <a:spLocks noChangeArrowheads="1"/>
          </p:cNvSpPr>
          <p:nvPr/>
        </p:nvSpPr>
        <p:spPr bwMode="auto">
          <a:xfrm>
            <a:off x="251586" y="1574616"/>
            <a:ext cx="4226574" cy="4772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pPr>
            <a:r>
              <a:rPr lang="nl-NL" sz="2800" dirty="0">
                <a:latin typeface="Century Gothic" panose="020B0502020202020204" pitchFamily="34" charset="0"/>
                <a:ea typeface="Calibri"/>
                <a:cs typeface="Times New Roman"/>
              </a:rPr>
              <a:t>= </a:t>
            </a:r>
            <a:r>
              <a:rPr lang="nl-NL" sz="2800" dirty="0">
                <a:latin typeface="Century Gothic" panose="020B0502020202020204" pitchFamily="34" charset="0"/>
              </a:rPr>
              <a:t>ergens bij kunnen</a:t>
            </a:r>
          </a:p>
          <a:p>
            <a:pPr>
              <a:lnSpc>
                <a:spcPct val="107000"/>
              </a:lnSpc>
            </a:pPr>
            <a:endParaRPr lang="nl-NL" sz="2800" dirty="0">
              <a:latin typeface="Century Gothic" panose="020B0502020202020204" pitchFamily="34" charset="0"/>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400" i="1" dirty="0">
              <a:solidFill>
                <a:srgbClr val="387038"/>
              </a:solidFill>
              <a:latin typeface="Century Gothic" panose="020B0502020202020204" pitchFamily="34" charset="0"/>
              <a:ea typeface="Calibri"/>
              <a:cs typeface="Times New Roman"/>
            </a:endParaRPr>
          </a:p>
          <a:p>
            <a:pPr algn="ctr">
              <a:spcAft>
                <a:spcPts val="0"/>
              </a:spcAft>
            </a:pPr>
            <a:r>
              <a:rPr lang="nl-NL" sz="2200" i="1" dirty="0">
                <a:solidFill>
                  <a:srgbClr val="387038"/>
                </a:solidFill>
                <a:effectLst/>
                <a:latin typeface="Century Gothic" panose="020B0502020202020204" pitchFamily="34" charset="0"/>
                <a:ea typeface="Calibri"/>
                <a:cs typeface="Times New Roman"/>
              </a:rPr>
              <a:t>Met de app op de telefoon </a:t>
            </a:r>
            <a:r>
              <a:rPr lang="nl-NL" sz="2200" i="1" u="sng" dirty="0">
                <a:solidFill>
                  <a:srgbClr val="387038"/>
                </a:solidFill>
                <a:effectLst/>
                <a:latin typeface="Century Gothic" panose="020B0502020202020204" pitchFamily="34" charset="0"/>
                <a:ea typeface="Calibri"/>
                <a:cs typeface="Times New Roman"/>
              </a:rPr>
              <a:t>heb</a:t>
            </a:r>
            <a:r>
              <a:rPr lang="nl-NL" sz="2200" i="1" dirty="0">
                <a:solidFill>
                  <a:srgbClr val="387038"/>
                </a:solidFill>
                <a:effectLst/>
                <a:latin typeface="Century Gothic" panose="020B0502020202020204" pitchFamily="34" charset="0"/>
                <a:ea typeface="Calibri"/>
                <a:cs typeface="Times New Roman"/>
              </a:rPr>
              <a:t> je snel </a:t>
            </a:r>
            <a:r>
              <a:rPr lang="nl-NL" sz="2200" i="1" u="sng" dirty="0">
                <a:solidFill>
                  <a:srgbClr val="387038"/>
                </a:solidFill>
                <a:effectLst/>
                <a:latin typeface="Century Gothic" panose="020B0502020202020204" pitchFamily="34" charset="0"/>
                <a:ea typeface="Calibri"/>
                <a:cs typeface="Times New Roman"/>
              </a:rPr>
              <a:t>toegang</a:t>
            </a:r>
            <a:r>
              <a:rPr lang="nl-NL" sz="2200" i="1" dirty="0">
                <a:solidFill>
                  <a:srgbClr val="387038"/>
                </a:solidFill>
                <a:effectLst/>
                <a:latin typeface="Century Gothic" panose="020B0502020202020204" pitchFamily="34" charset="0"/>
                <a:ea typeface="Calibri"/>
                <a:cs typeface="Times New Roman"/>
              </a:rPr>
              <a:t> </a:t>
            </a:r>
            <a:r>
              <a:rPr lang="nl-NL" sz="2200" i="1" u="sng" dirty="0">
                <a:solidFill>
                  <a:srgbClr val="387038"/>
                </a:solidFill>
                <a:effectLst/>
                <a:latin typeface="Century Gothic" panose="020B0502020202020204" pitchFamily="34" charset="0"/>
                <a:ea typeface="Calibri"/>
                <a:cs typeface="Times New Roman"/>
              </a:rPr>
              <a:t>tot</a:t>
            </a:r>
            <a:r>
              <a:rPr lang="nl-NL" sz="2200" i="1" dirty="0">
                <a:solidFill>
                  <a:srgbClr val="387038"/>
                </a:solidFill>
                <a:effectLst/>
                <a:latin typeface="Century Gothic" panose="020B0502020202020204" pitchFamily="34" charset="0"/>
                <a:ea typeface="Calibri"/>
                <a:cs typeface="Times New Roman"/>
              </a:rPr>
              <a:t> Marktplaats.</a:t>
            </a:r>
            <a:endParaRPr lang="nl-NL" sz="22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37911" y="1574616"/>
            <a:ext cx="4226575" cy="459068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ergens niet kunnen komen</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r>
              <a:rPr lang="nl-NL" sz="2200" i="1" dirty="0">
                <a:solidFill>
                  <a:srgbClr val="387038"/>
                </a:solidFill>
                <a:latin typeface="Century Gothic" panose="020B0502020202020204" pitchFamily="34" charset="0"/>
                <a:ea typeface="Calibri"/>
                <a:cs typeface="Times New Roman"/>
              </a:rPr>
              <a:t>Door het hek </a:t>
            </a:r>
            <a:r>
              <a:rPr lang="nl-NL" sz="2200" i="1" u="sng" dirty="0">
                <a:solidFill>
                  <a:srgbClr val="387038"/>
                </a:solidFill>
                <a:latin typeface="Century Gothic" panose="020B0502020202020204" pitchFamily="34" charset="0"/>
                <a:ea typeface="Calibri"/>
                <a:cs typeface="Times New Roman"/>
              </a:rPr>
              <a:t>werd</a:t>
            </a:r>
            <a:r>
              <a:rPr lang="nl-NL" sz="2200" i="1" dirty="0">
                <a:solidFill>
                  <a:srgbClr val="387038"/>
                </a:solidFill>
                <a:latin typeface="Century Gothic" panose="020B0502020202020204" pitchFamily="34" charset="0"/>
                <a:ea typeface="Calibri"/>
                <a:cs typeface="Times New Roman"/>
              </a:rPr>
              <a:t> ons </a:t>
            </a:r>
            <a:r>
              <a:rPr lang="nl-NL" sz="2200" i="1" u="sng" dirty="0">
                <a:solidFill>
                  <a:srgbClr val="387038"/>
                </a:solidFill>
                <a:latin typeface="Century Gothic" panose="020B0502020202020204" pitchFamily="34" charset="0"/>
                <a:ea typeface="Calibri"/>
                <a:cs typeface="Times New Roman"/>
              </a:rPr>
              <a:t>de</a:t>
            </a:r>
            <a:r>
              <a:rPr lang="nl-NL" sz="2200" i="1" dirty="0">
                <a:solidFill>
                  <a:srgbClr val="387038"/>
                </a:solidFill>
                <a:latin typeface="Century Gothic" panose="020B0502020202020204" pitchFamily="34" charset="0"/>
                <a:ea typeface="Calibri"/>
                <a:cs typeface="Times New Roman"/>
              </a:rPr>
              <a:t> </a:t>
            </a:r>
            <a:r>
              <a:rPr lang="nl-NL" sz="2200" i="1" u="sng" dirty="0">
                <a:solidFill>
                  <a:srgbClr val="387038"/>
                </a:solidFill>
                <a:latin typeface="Century Gothic" panose="020B0502020202020204" pitchFamily="34" charset="0"/>
                <a:ea typeface="Calibri"/>
                <a:cs typeface="Times New Roman"/>
              </a:rPr>
              <a:t>toegang ontzegd</a:t>
            </a:r>
            <a:r>
              <a:rPr lang="nl-NL" sz="2000" i="1" dirty="0">
                <a:solidFill>
                  <a:srgbClr val="387038"/>
                </a:solidFill>
                <a:latin typeface="Century Gothic" panose="020B0502020202020204" pitchFamily="34" charset="0"/>
                <a:ea typeface="Calibri"/>
                <a:cs typeface="Times New Roman"/>
              </a:rPr>
              <a:t>.</a:t>
            </a: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grpSp>
        <p:nvGrpSpPr>
          <p:cNvPr id="2" name="Groep 1">
            <a:extLst>
              <a:ext uri="{FF2B5EF4-FFF2-40B4-BE49-F238E27FC236}">
                <a16:creationId xmlns:a16="http://schemas.microsoft.com/office/drawing/2014/main" id="{D81B2B52-B122-DF37-B342-9F2AF271D2FF}"/>
              </a:ext>
            </a:extLst>
          </p:cNvPr>
          <p:cNvGrpSpPr/>
          <p:nvPr/>
        </p:nvGrpSpPr>
        <p:grpSpPr>
          <a:xfrm>
            <a:off x="395536" y="2222866"/>
            <a:ext cx="3779821" cy="2412268"/>
            <a:chOff x="265739" y="1772816"/>
            <a:chExt cx="8348629" cy="4865689"/>
          </a:xfrm>
        </p:grpSpPr>
        <p:pic>
          <p:nvPicPr>
            <p:cNvPr id="3" name="Afbeelding 2" descr="Afbeelding met tekst, Mobiele telefoon, Mobiel apparaat, gadget&#10;&#10;Automatisch gegenereerde beschrijving">
              <a:extLst>
                <a:ext uri="{FF2B5EF4-FFF2-40B4-BE49-F238E27FC236}">
                  <a16:creationId xmlns:a16="http://schemas.microsoft.com/office/drawing/2014/main" id="{5C16FB3D-5DD8-8D16-125C-D004EEF257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739" y="1772816"/>
              <a:ext cx="4319281" cy="2885280"/>
            </a:xfrm>
            <a:prstGeom prst="rect">
              <a:avLst/>
            </a:prstGeom>
          </p:spPr>
        </p:pic>
        <p:pic>
          <p:nvPicPr>
            <p:cNvPr id="5" name="Afbeelding 4" descr="Afbeelding met persoon, Mobiele telefoon, gadget, Draagbaar communicatietoestel&#10;&#10;Automatisch gegenereerde beschrijving">
              <a:extLst>
                <a:ext uri="{FF2B5EF4-FFF2-40B4-BE49-F238E27FC236}">
                  <a16:creationId xmlns:a16="http://schemas.microsoft.com/office/drawing/2014/main" id="{3AEDA22E-8A24-D968-514D-671E767B8C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4088" y="1772816"/>
              <a:ext cx="3250280" cy="4865689"/>
            </a:xfrm>
            <a:prstGeom prst="rect">
              <a:avLst/>
            </a:prstGeom>
          </p:spPr>
        </p:pic>
      </p:grpSp>
      <p:pic>
        <p:nvPicPr>
          <p:cNvPr id="8" name="Afbeelding 7" descr="Afbeelding met buitenshuis, hemel, weg, asfalt&#10;&#10;Automatisch gegenereerde beschrijving">
            <a:extLst>
              <a:ext uri="{FF2B5EF4-FFF2-40B4-BE49-F238E27FC236}">
                <a16:creationId xmlns:a16="http://schemas.microsoft.com/office/drawing/2014/main" id="{B2F0D1C8-EEF2-378C-40EE-EE7FD2798B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70226" y="2853783"/>
            <a:ext cx="3456384" cy="2032354"/>
          </a:xfrm>
          <a:prstGeom prst="rect">
            <a:avLst/>
          </a:prstGeom>
        </p:spPr>
      </p:pic>
    </p:spTree>
    <p:extLst>
      <p:ext uri="{BB962C8B-B14F-4D97-AF65-F5344CB8AC3E}">
        <p14:creationId xmlns:p14="http://schemas.microsoft.com/office/powerpoint/2010/main" val="3575740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1023" y="45470"/>
            <a:ext cx="9225022" cy="6499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452319" y="6371534"/>
            <a:ext cx="1584177" cy="486465"/>
          </a:xfrm>
          <a:prstGeom prst="rect">
            <a:avLst/>
          </a:prstGeom>
        </p:spPr>
      </p:pic>
      <p:sp>
        <p:nvSpPr>
          <p:cNvPr id="12" name="Tekstvak 2"/>
          <p:cNvSpPr txBox="1">
            <a:spLocks noChangeArrowheads="1"/>
          </p:cNvSpPr>
          <p:nvPr/>
        </p:nvSpPr>
        <p:spPr bwMode="auto">
          <a:xfrm>
            <a:off x="135896" y="483528"/>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solidFill>
                  <a:srgbClr val="387038"/>
                </a:solidFill>
                <a:latin typeface="Century Gothic" panose="020B0502020202020204" pitchFamily="34" charset="0"/>
                <a:ea typeface="Calibri"/>
                <a:cs typeface="Times New Roman"/>
              </a:rPr>
              <a:t>je inschrijven voor</a:t>
            </a:r>
            <a:endParaRPr lang="nl-NL" sz="36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1272" y="486465"/>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solidFill>
                  <a:srgbClr val="387038"/>
                </a:solidFill>
                <a:latin typeface="Century Gothic" panose="020B0502020202020204" pitchFamily="34" charset="0"/>
                <a:ea typeface="Calibri"/>
                <a:cs typeface="Times New Roman"/>
              </a:rPr>
              <a:t>j</a:t>
            </a:r>
            <a:r>
              <a:rPr lang="nl-NL" sz="3600" b="1" dirty="0">
                <a:solidFill>
                  <a:srgbClr val="387038"/>
                </a:solidFill>
                <a:effectLst/>
                <a:latin typeface="Century Gothic" panose="020B0502020202020204" pitchFamily="34" charset="0"/>
                <a:ea typeface="Calibri"/>
                <a:cs typeface="Times New Roman"/>
              </a:rPr>
              <a:t>e uitschrijven voor</a:t>
            </a:r>
            <a:endParaRPr lang="nl-NL" sz="36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179511" y="1550986"/>
            <a:ext cx="4188355" cy="461431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je naam op een lijst laten zetten om aan iets mee te doen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dirty="0">
                <a:effectLst/>
                <a:latin typeface="Century Gothic" panose="020B0502020202020204" pitchFamily="34" charset="0"/>
                <a:ea typeface="Calibri"/>
                <a:cs typeface="Times New Roman"/>
              </a:rPr>
              <a:t> </a:t>
            </a:r>
            <a:endParaRPr lang="nl-NL" sz="1050" dirty="0">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effectLst/>
                <a:latin typeface="Century Gothic" panose="020B0502020202020204" pitchFamily="34" charset="0"/>
                <a:ea typeface="Calibri"/>
                <a:cs typeface="Times New Roman"/>
              </a:rPr>
              <a:t>Als je iets wilt kopen of verkopen</a:t>
            </a:r>
            <a:r>
              <a:rPr lang="nl-NL" sz="2400" i="1" dirty="0">
                <a:solidFill>
                  <a:srgbClr val="387038"/>
                </a:solidFill>
                <a:latin typeface="Century Gothic" panose="020B0502020202020204" pitchFamily="34" charset="0"/>
                <a:ea typeface="Calibri"/>
                <a:cs typeface="Times New Roman"/>
              </a:rPr>
              <a:t>, moet je </a:t>
            </a:r>
            <a:r>
              <a:rPr lang="nl-NL" sz="2400" i="1" u="sng" dirty="0">
                <a:solidFill>
                  <a:srgbClr val="387038"/>
                </a:solidFill>
                <a:latin typeface="Century Gothic" panose="020B0502020202020204" pitchFamily="34" charset="0"/>
                <a:ea typeface="Calibri"/>
                <a:cs typeface="Times New Roman"/>
              </a:rPr>
              <a:t>je</a:t>
            </a:r>
            <a:r>
              <a:rPr lang="nl-NL" sz="2400" i="1" dirty="0">
                <a:solidFill>
                  <a:srgbClr val="387038"/>
                </a:solidFill>
                <a:latin typeface="Century Gothic" panose="020B0502020202020204" pitchFamily="34" charset="0"/>
                <a:ea typeface="Calibri"/>
                <a:cs typeface="Times New Roman"/>
              </a:rPr>
              <a:t> </a:t>
            </a:r>
            <a:br>
              <a:rPr lang="nl-NL" sz="2400" i="1" dirty="0">
                <a:solidFill>
                  <a:srgbClr val="387038"/>
                </a:solidFill>
                <a:latin typeface="Century Gothic" panose="020B0502020202020204" pitchFamily="34" charset="0"/>
                <a:ea typeface="Calibri"/>
                <a:cs typeface="Times New Roman"/>
              </a:rPr>
            </a:br>
            <a:r>
              <a:rPr lang="nl-NL" sz="2400" i="1" dirty="0">
                <a:solidFill>
                  <a:srgbClr val="387038"/>
                </a:solidFill>
                <a:latin typeface="Century Gothic" panose="020B0502020202020204" pitchFamily="34" charset="0"/>
                <a:ea typeface="Calibri"/>
                <a:cs typeface="Times New Roman"/>
              </a:rPr>
              <a:t>eerst </a:t>
            </a:r>
            <a:r>
              <a:rPr lang="nl-NL" sz="2400" i="1" u="sng" dirty="0">
                <a:solidFill>
                  <a:srgbClr val="387038"/>
                </a:solidFill>
                <a:latin typeface="Century Gothic" panose="020B0502020202020204" pitchFamily="34" charset="0"/>
                <a:ea typeface="Calibri"/>
                <a:cs typeface="Times New Roman"/>
              </a:rPr>
              <a:t>inschrijven</a:t>
            </a:r>
            <a:r>
              <a:rPr lang="nl-NL" sz="2400" i="1" dirty="0">
                <a:solidFill>
                  <a:srgbClr val="387038"/>
                </a:solidFill>
                <a:latin typeface="Century Gothic" panose="020B0502020202020204" pitchFamily="34" charset="0"/>
                <a:ea typeface="Calibri"/>
                <a:cs typeface="Times New Roman"/>
              </a:rPr>
              <a:t> voor Marktplaats.</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676172" y="1569378"/>
            <a:ext cx="4288317" cy="459592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je naam van een lijst schrappen zodat je niet meer mee doet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200" dirty="0">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Wil je geen gebruik meer maken van Marktplaats, dan </a:t>
            </a:r>
            <a:r>
              <a:rPr lang="nl-NL" sz="2400" i="1" u="sng" dirty="0">
                <a:solidFill>
                  <a:srgbClr val="387038"/>
                </a:solidFill>
                <a:latin typeface="Century Gothic" panose="020B0502020202020204" pitchFamily="34" charset="0"/>
                <a:ea typeface="Calibri"/>
                <a:cs typeface="Times New Roman"/>
              </a:rPr>
              <a:t>schrijf je</a:t>
            </a:r>
            <a:r>
              <a:rPr lang="nl-NL" sz="2400" i="1" dirty="0">
                <a:solidFill>
                  <a:srgbClr val="387038"/>
                </a:solidFill>
                <a:latin typeface="Century Gothic" panose="020B0502020202020204" pitchFamily="34" charset="0"/>
                <a:ea typeface="Calibri"/>
                <a:cs typeface="Times New Roman"/>
              </a:rPr>
              <a:t> je er weer </a:t>
            </a:r>
            <a:r>
              <a:rPr lang="nl-NL" sz="2400" i="1" u="sng" dirty="0">
                <a:solidFill>
                  <a:srgbClr val="387038"/>
                </a:solidFill>
                <a:latin typeface="Century Gothic" panose="020B0502020202020204" pitchFamily="34" charset="0"/>
                <a:ea typeface="Calibri"/>
                <a:cs typeface="Times New Roman"/>
              </a:rPr>
              <a:t>voor uit</a:t>
            </a:r>
            <a:r>
              <a:rPr lang="nl-NL" sz="2400" i="1" dirty="0">
                <a:solidFill>
                  <a:srgbClr val="387038"/>
                </a:solidFill>
                <a:latin typeface="Century Gothic" panose="020B0502020202020204" pitchFamily="34" charset="0"/>
                <a:ea typeface="Calibri"/>
                <a:cs typeface="Times New Roman"/>
              </a:rPr>
              <a:t>.</a:t>
            </a:r>
          </a:p>
          <a:p>
            <a:pPr algn="ctr">
              <a:lnSpc>
                <a:spcPct val="107000"/>
              </a:lnSpc>
            </a:pP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9" name="Picture 2" descr="C:\Users\vrielinf\AppData\Local\Microsoft\Windows\Temporary Internet Files\Content.IE5\X1FN5BK0\shutterstock_546705898.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800" y="3063531"/>
            <a:ext cx="2389731" cy="104239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vrielinf\AppData\Local\Microsoft\Windows\Temporary Internet Files\Content.IE5\X1FN5BK0\shutterstock_546705898.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70569" y="3048874"/>
            <a:ext cx="3612291" cy="1575679"/>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a:extLst>
              <a:ext uri="{FF2B5EF4-FFF2-40B4-BE49-F238E27FC236}">
                <a16:creationId xmlns:a16="http://schemas.microsoft.com/office/drawing/2014/main" id="{EF871F1D-4B23-573F-BC56-CCCED9EB001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480838" y="3429000"/>
            <a:ext cx="1689965" cy="1165493"/>
          </a:xfrm>
          <a:prstGeom prst="rect">
            <a:avLst/>
          </a:prstGeom>
        </p:spPr>
      </p:pic>
      <p:sp>
        <p:nvSpPr>
          <p:cNvPr id="9" name="Vermenigvuldigingsteken 8">
            <a:extLst>
              <a:ext uri="{FF2B5EF4-FFF2-40B4-BE49-F238E27FC236}">
                <a16:creationId xmlns:a16="http://schemas.microsoft.com/office/drawing/2014/main" id="{5CDFEA38-C6CC-1CB5-9927-B0EB77A16EA3}"/>
              </a:ext>
            </a:extLst>
          </p:cNvPr>
          <p:cNvSpPr/>
          <p:nvPr/>
        </p:nvSpPr>
        <p:spPr>
          <a:xfrm>
            <a:off x="5341838" y="2655228"/>
            <a:ext cx="1691680" cy="1877637"/>
          </a:xfrm>
          <a:prstGeom prst="mathMultiply">
            <a:avLst>
              <a:gd name="adj1" fmla="val 12573"/>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78205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763688" y="476672"/>
            <a:ext cx="4337393"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746885" y="361856"/>
            <a:ext cx="4481300"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categorie</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383785" y="3761552"/>
            <a:ext cx="1986772" cy="6728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endParaRPr lang="en-US" sz="3600" b="1" dirty="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32169" y="2841984"/>
            <a:ext cx="3597315" cy="67282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endParaRPr lang="nl-NL" sz="3600" b="1" dirty="0">
              <a:effectLst/>
              <a:latin typeface="Century Gothic" panose="020B0502020202020204" pitchFamily="34" charset="0"/>
              <a:ea typeface="Calibri"/>
              <a:cs typeface="Times New Roman"/>
            </a:endParaRPr>
          </a:p>
        </p:txBody>
      </p:sp>
      <p:pic>
        <p:nvPicPr>
          <p:cNvPr id="15" name="Afbeelding 14"/>
          <p:cNvPicPr/>
          <p:nvPr/>
        </p:nvPicPr>
        <p:blipFill>
          <a:blip r:embed="rId4"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1"/>
            <a:ext cx="2574574" cy="187220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3" y="491188"/>
            <a:ext cx="2304257" cy="164166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de groep waar iets of iemand bij hoort</a:t>
            </a:r>
          </a:p>
          <a:p>
            <a:pPr>
              <a:lnSpc>
                <a:spcPct val="107000"/>
              </a:lnSpc>
              <a:spcAft>
                <a:spcPts val="800"/>
              </a:spcAft>
            </a:pPr>
            <a:endParaRPr lang="nl-NL" sz="2800" dirty="0">
              <a:effectLst/>
              <a:latin typeface="Century Gothic" panose="020B0502020202020204" pitchFamily="34" charset="0"/>
              <a:ea typeface="Calibri"/>
              <a:cs typeface="Times New Roman"/>
            </a:endParaRPr>
          </a:p>
        </p:txBody>
      </p:sp>
      <p:sp>
        <p:nvSpPr>
          <p:cNvPr id="23" name="Tekstvak 22">
            <a:extLst>
              <a:ext uri="{FF2B5EF4-FFF2-40B4-BE49-F238E27FC236}">
                <a16:creationId xmlns:a16="http://schemas.microsoft.com/office/drawing/2014/main" id="{6E47C47C-A67A-44B8-AE5E-2DF52D691092}"/>
              </a:ext>
            </a:extLst>
          </p:cNvPr>
          <p:cNvSpPr txBox="1"/>
          <p:nvPr/>
        </p:nvSpPr>
        <p:spPr>
          <a:xfrm>
            <a:off x="339988" y="3845539"/>
            <a:ext cx="2042947" cy="535531"/>
          </a:xfrm>
          <a:prstGeom prst="rect">
            <a:avLst/>
          </a:prstGeom>
          <a:noFill/>
        </p:spPr>
        <p:txBody>
          <a:bodyPr wrap="square" rtlCol="0">
            <a:spAutoFit/>
          </a:bodyPr>
          <a:lstStyle/>
          <a:p>
            <a:pPr algn="ctr">
              <a:lnSpc>
                <a:spcPct val="80000"/>
              </a:lnSpc>
              <a:spcAft>
                <a:spcPts val="800"/>
              </a:spcAft>
            </a:pPr>
            <a:r>
              <a:rPr lang="en-US" sz="3600" b="1" dirty="0">
                <a:latin typeface="Century Gothic" panose="020B0502020202020204" pitchFamily="34" charset="0"/>
                <a:ea typeface="Calibri"/>
                <a:cs typeface="Times New Roman"/>
              </a:rPr>
              <a:t>boeken</a:t>
            </a:r>
            <a:endParaRPr lang="nl-NL" sz="3600" b="1" dirty="0">
              <a:effectLst/>
              <a:latin typeface="Century Gothic" panose="020B0502020202020204" pitchFamily="34" charset="0"/>
              <a:ea typeface="Calibri"/>
              <a:cs typeface="Times New Roman"/>
            </a:endParaRPr>
          </a:p>
        </p:txBody>
      </p:sp>
      <p:grpSp>
        <p:nvGrpSpPr>
          <p:cNvPr id="2" name="Groep 1">
            <a:extLst>
              <a:ext uri="{FF2B5EF4-FFF2-40B4-BE49-F238E27FC236}">
                <a16:creationId xmlns:a16="http://schemas.microsoft.com/office/drawing/2014/main" id="{82F4A25F-8043-EEF6-4534-096E042E4034}"/>
              </a:ext>
            </a:extLst>
          </p:cNvPr>
          <p:cNvGrpSpPr/>
          <p:nvPr/>
        </p:nvGrpSpPr>
        <p:grpSpPr>
          <a:xfrm>
            <a:off x="2622097" y="1382484"/>
            <a:ext cx="3335768" cy="1770810"/>
            <a:chOff x="270297" y="1700808"/>
            <a:chExt cx="8218998" cy="4363098"/>
          </a:xfrm>
        </p:grpSpPr>
        <p:pic>
          <p:nvPicPr>
            <p:cNvPr id="4" name="Afbeelding 3">
              <a:extLst>
                <a:ext uri="{FF2B5EF4-FFF2-40B4-BE49-F238E27FC236}">
                  <a16:creationId xmlns:a16="http://schemas.microsoft.com/office/drawing/2014/main" id="{6DF9814D-7B87-EF21-BA4E-2DF37863C4E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70297" y="1700808"/>
              <a:ext cx="8218998" cy="4363098"/>
            </a:xfrm>
            <a:prstGeom prst="rect">
              <a:avLst/>
            </a:prstGeom>
          </p:spPr>
        </p:pic>
        <p:sp>
          <p:nvSpPr>
            <p:cNvPr id="9" name="Pijl: rechts 8">
              <a:extLst>
                <a:ext uri="{FF2B5EF4-FFF2-40B4-BE49-F238E27FC236}">
                  <a16:creationId xmlns:a16="http://schemas.microsoft.com/office/drawing/2014/main" id="{044126DE-7FB5-3922-5181-E20E7FC547A9}"/>
                </a:ext>
              </a:extLst>
            </p:cNvPr>
            <p:cNvSpPr/>
            <p:nvPr/>
          </p:nvSpPr>
          <p:spPr>
            <a:xfrm>
              <a:off x="971600" y="3347700"/>
              <a:ext cx="2088232" cy="1089412"/>
            </a:xfrm>
            <a:prstGeom prst="rightArrow">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0" name="Text Box 14">
            <a:extLst>
              <a:ext uri="{FF2B5EF4-FFF2-40B4-BE49-F238E27FC236}">
                <a16:creationId xmlns:a16="http://schemas.microsoft.com/office/drawing/2014/main" id="{666023AB-AECE-5F82-1AD0-A0562D5244B0}"/>
              </a:ext>
            </a:extLst>
          </p:cNvPr>
          <p:cNvSpPr txBox="1"/>
          <p:nvPr/>
        </p:nvSpPr>
        <p:spPr>
          <a:xfrm>
            <a:off x="2481525" y="3761552"/>
            <a:ext cx="1721776" cy="6728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endParaRPr lang="en-US" sz="3600" b="1" dirty="0">
              <a:effectLst/>
              <a:latin typeface="Century Gothic" panose="020B0502020202020204" pitchFamily="34" charset="0"/>
              <a:ea typeface="Calibri"/>
              <a:cs typeface="Times New Roman"/>
            </a:endParaRPr>
          </a:p>
        </p:txBody>
      </p:sp>
      <p:sp>
        <p:nvSpPr>
          <p:cNvPr id="16" name="Tekstvak 15">
            <a:extLst>
              <a:ext uri="{FF2B5EF4-FFF2-40B4-BE49-F238E27FC236}">
                <a16:creationId xmlns:a16="http://schemas.microsoft.com/office/drawing/2014/main" id="{EB94EC0B-B348-F696-1EE0-9ADB72768BD0}"/>
              </a:ext>
            </a:extLst>
          </p:cNvPr>
          <p:cNvSpPr txBox="1"/>
          <p:nvPr/>
        </p:nvSpPr>
        <p:spPr>
          <a:xfrm>
            <a:off x="2217882" y="3845539"/>
            <a:ext cx="2282110" cy="535531"/>
          </a:xfrm>
          <a:prstGeom prst="rect">
            <a:avLst/>
          </a:prstGeom>
          <a:noFill/>
        </p:spPr>
        <p:txBody>
          <a:bodyPr wrap="square" rtlCol="0">
            <a:spAutoFit/>
          </a:bodyPr>
          <a:lstStyle/>
          <a:p>
            <a:pPr algn="ctr">
              <a:lnSpc>
                <a:spcPct val="80000"/>
              </a:lnSpc>
              <a:spcAft>
                <a:spcPts val="800"/>
              </a:spcAft>
            </a:pPr>
            <a:r>
              <a:rPr lang="en-US" sz="3600" b="1" dirty="0">
                <a:latin typeface="Century Gothic" panose="020B0502020202020204" pitchFamily="34" charset="0"/>
                <a:ea typeface="Calibri"/>
                <a:cs typeface="Times New Roman"/>
              </a:rPr>
              <a:t>a</a:t>
            </a:r>
            <a:r>
              <a:rPr lang="en-US" sz="3600" b="1" dirty="0">
                <a:effectLst/>
                <a:latin typeface="Century Gothic" panose="020B0502020202020204" pitchFamily="34" charset="0"/>
                <a:ea typeface="Calibri"/>
                <a:cs typeface="Times New Roman"/>
              </a:rPr>
              <a:t>uto’s</a:t>
            </a:r>
            <a:endParaRPr lang="nl-NL" sz="3600" b="1" dirty="0">
              <a:effectLst/>
              <a:latin typeface="Century Gothic" panose="020B0502020202020204" pitchFamily="34" charset="0"/>
              <a:ea typeface="Calibri"/>
              <a:cs typeface="Times New Roman"/>
            </a:endParaRPr>
          </a:p>
        </p:txBody>
      </p:sp>
      <p:sp>
        <p:nvSpPr>
          <p:cNvPr id="17" name="Text Box 14">
            <a:extLst>
              <a:ext uri="{FF2B5EF4-FFF2-40B4-BE49-F238E27FC236}">
                <a16:creationId xmlns:a16="http://schemas.microsoft.com/office/drawing/2014/main" id="{E746E85D-EDEF-B84D-E388-507E87D02C94}"/>
              </a:ext>
            </a:extLst>
          </p:cNvPr>
          <p:cNvSpPr txBox="1"/>
          <p:nvPr/>
        </p:nvSpPr>
        <p:spPr>
          <a:xfrm>
            <a:off x="4327765" y="3761552"/>
            <a:ext cx="2238312" cy="6728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endParaRPr lang="en-US" sz="3600" b="1" dirty="0">
              <a:effectLst/>
              <a:latin typeface="Century Gothic" panose="020B0502020202020204" pitchFamily="34" charset="0"/>
              <a:ea typeface="Calibri"/>
              <a:cs typeface="Times New Roman"/>
            </a:endParaRPr>
          </a:p>
        </p:txBody>
      </p:sp>
      <p:sp>
        <p:nvSpPr>
          <p:cNvPr id="18" name="Tekstvak 17">
            <a:extLst>
              <a:ext uri="{FF2B5EF4-FFF2-40B4-BE49-F238E27FC236}">
                <a16:creationId xmlns:a16="http://schemas.microsoft.com/office/drawing/2014/main" id="{984782CE-727B-DF29-D31D-7398513FC3FD}"/>
              </a:ext>
            </a:extLst>
          </p:cNvPr>
          <p:cNvSpPr txBox="1"/>
          <p:nvPr/>
        </p:nvSpPr>
        <p:spPr>
          <a:xfrm>
            <a:off x="4283968" y="3845539"/>
            <a:ext cx="2282110" cy="535531"/>
          </a:xfrm>
          <a:prstGeom prst="rect">
            <a:avLst/>
          </a:prstGeom>
          <a:noFill/>
        </p:spPr>
        <p:txBody>
          <a:bodyPr wrap="square" rtlCol="0">
            <a:spAutoFit/>
          </a:bodyPr>
          <a:lstStyle/>
          <a:p>
            <a:pPr algn="ctr">
              <a:lnSpc>
                <a:spcPct val="80000"/>
              </a:lnSpc>
              <a:spcAft>
                <a:spcPts val="800"/>
              </a:spcAft>
            </a:pPr>
            <a:r>
              <a:rPr lang="en-US" sz="3600" b="1" dirty="0">
                <a:effectLst/>
                <a:latin typeface="Century Gothic" panose="020B0502020202020204" pitchFamily="34" charset="0"/>
                <a:ea typeface="Calibri"/>
                <a:cs typeface="Times New Roman"/>
              </a:rPr>
              <a:t>kled</a:t>
            </a:r>
            <a:r>
              <a:rPr lang="en-US" sz="3600" b="1" dirty="0">
                <a:latin typeface="Century Gothic" panose="020B0502020202020204" pitchFamily="34" charset="0"/>
                <a:ea typeface="Calibri"/>
                <a:cs typeface="Times New Roman"/>
              </a:rPr>
              <a:t>ing</a:t>
            </a:r>
            <a:endParaRPr lang="nl-NL" sz="3600" b="1" dirty="0">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A72D8F7D-E431-E6FE-3D0E-9113EA99FFAF}"/>
              </a:ext>
            </a:extLst>
          </p:cNvPr>
          <p:cNvSpPr txBox="1"/>
          <p:nvPr/>
        </p:nvSpPr>
        <p:spPr>
          <a:xfrm>
            <a:off x="6660232" y="3761552"/>
            <a:ext cx="2193748" cy="6728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endParaRPr lang="en-US" sz="3600" b="1" dirty="0">
              <a:effectLst/>
              <a:latin typeface="Century Gothic" panose="020B0502020202020204" pitchFamily="34" charset="0"/>
              <a:ea typeface="Calibri"/>
              <a:cs typeface="Times New Roman"/>
            </a:endParaRPr>
          </a:p>
        </p:txBody>
      </p:sp>
      <p:sp>
        <p:nvSpPr>
          <p:cNvPr id="21" name="Tekstvak 20">
            <a:extLst>
              <a:ext uri="{FF2B5EF4-FFF2-40B4-BE49-F238E27FC236}">
                <a16:creationId xmlns:a16="http://schemas.microsoft.com/office/drawing/2014/main" id="{FAFB06FF-38C0-6B74-25DB-F755A4294F25}"/>
              </a:ext>
            </a:extLst>
          </p:cNvPr>
          <p:cNvSpPr txBox="1"/>
          <p:nvPr/>
        </p:nvSpPr>
        <p:spPr>
          <a:xfrm>
            <a:off x="6660232" y="3845539"/>
            <a:ext cx="2282110" cy="535531"/>
          </a:xfrm>
          <a:prstGeom prst="rect">
            <a:avLst/>
          </a:prstGeom>
          <a:noFill/>
        </p:spPr>
        <p:txBody>
          <a:bodyPr wrap="square" rtlCol="0">
            <a:spAutoFit/>
          </a:bodyPr>
          <a:lstStyle/>
          <a:p>
            <a:pPr algn="ctr">
              <a:lnSpc>
                <a:spcPct val="80000"/>
              </a:lnSpc>
              <a:spcAft>
                <a:spcPts val="800"/>
              </a:spcAft>
            </a:pPr>
            <a:r>
              <a:rPr lang="en-US" sz="3600" b="1" dirty="0">
                <a:effectLst/>
                <a:latin typeface="Century Gothic" panose="020B0502020202020204" pitchFamily="34" charset="0"/>
                <a:ea typeface="Calibri"/>
                <a:cs typeface="Times New Roman"/>
              </a:rPr>
              <a:t>meubels</a:t>
            </a:r>
            <a:endParaRPr lang="nl-NL" sz="3600" b="1" dirty="0">
              <a:effectLst/>
              <a:latin typeface="Century Gothic" panose="020B0502020202020204" pitchFamily="34" charset="0"/>
              <a:ea typeface="Calibri"/>
              <a:cs typeface="Times New Roman"/>
            </a:endParaRPr>
          </a:p>
        </p:txBody>
      </p:sp>
      <p:pic>
        <p:nvPicPr>
          <p:cNvPr id="24" name="Afbeelding 23" descr="Afbeelding met Publicatie, boek, tekst, stapelen&#10;&#10;Automatisch gegenereerde beschrijving">
            <a:extLst>
              <a:ext uri="{FF2B5EF4-FFF2-40B4-BE49-F238E27FC236}">
                <a16:creationId xmlns:a16="http://schemas.microsoft.com/office/drawing/2014/main" id="{5CCF6C39-A90E-73B0-AB58-DD7C4D3E1A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576" y="4534856"/>
            <a:ext cx="1340295" cy="1313489"/>
          </a:xfrm>
          <a:prstGeom prst="rect">
            <a:avLst/>
          </a:prstGeom>
        </p:spPr>
      </p:pic>
      <p:pic>
        <p:nvPicPr>
          <p:cNvPr id="26" name="Afbeelding 25" descr="Afbeelding met Landvoertuig, wiel, voertuig, auto&#10;&#10;Automatisch gegenereerde beschrijving">
            <a:extLst>
              <a:ext uri="{FF2B5EF4-FFF2-40B4-BE49-F238E27FC236}">
                <a16:creationId xmlns:a16="http://schemas.microsoft.com/office/drawing/2014/main" id="{483EE7EB-F471-D780-51B3-11AB4E7B57B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22097" y="4695588"/>
            <a:ext cx="1524000" cy="929640"/>
          </a:xfrm>
          <a:prstGeom prst="rect">
            <a:avLst/>
          </a:prstGeom>
        </p:spPr>
      </p:pic>
      <p:pic>
        <p:nvPicPr>
          <p:cNvPr id="28" name="Afbeelding 27" descr="Afbeelding met kleding, mode&#10;&#10;Automatisch gegenereerde beschrijving">
            <a:extLst>
              <a:ext uri="{FF2B5EF4-FFF2-40B4-BE49-F238E27FC236}">
                <a16:creationId xmlns:a16="http://schemas.microsoft.com/office/drawing/2014/main" id="{66433114-74FC-4709-375B-AED9E67D36F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06447" y="4630056"/>
            <a:ext cx="1524000" cy="1060704"/>
          </a:xfrm>
          <a:prstGeom prst="rect">
            <a:avLst/>
          </a:prstGeom>
        </p:spPr>
      </p:pic>
      <p:pic>
        <p:nvPicPr>
          <p:cNvPr id="30" name="Afbeelding 29" descr="Afbeelding met bank, kamerplant, vaas, bloempot&#10;&#10;Automatisch gegenereerde beschrijving">
            <a:extLst>
              <a:ext uri="{FF2B5EF4-FFF2-40B4-BE49-F238E27FC236}">
                <a16:creationId xmlns:a16="http://schemas.microsoft.com/office/drawing/2014/main" id="{5AAEF1C4-434E-D328-6137-2F46AAECAFF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6856874" y="4561903"/>
            <a:ext cx="1859355" cy="1301632"/>
          </a:xfrm>
          <a:prstGeom prst="rect">
            <a:avLst/>
          </a:prstGeom>
        </p:spPr>
      </p:pic>
    </p:spTree>
    <p:extLst>
      <p:ext uri="{BB962C8B-B14F-4D97-AF65-F5344CB8AC3E}">
        <p14:creationId xmlns:p14="http://schemas.microsoft.com/office/powerpoint/2010/main" val="691220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115616" y="476672"/>
            <a:ext cx="4104457"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043608" y="404664"/>
            <a:ext cx="4104456"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het</a:t>
            </a:r>
            <a:r>
              <a:rPr lang="nl-NL" sz="4800" b="1" dirty="0">
                <a:effectLst/>
                <a:latin typeface="Century Gothic" panose="020B0502020202020204" pitchFamily="34" charset="0"/>
                <a:ea typeface="Calibri"/>
                <a:cs typeface="Times New Roman"/>
              </a:rPr>
              <a:t> rolmodel</a:t>
            </a:r>
          </a:p>
        </p:txBody>
      </p:sp>
      <p:sp>
        <p:nvSpPr>
          <p:cNvPr id="7" name="Text Box 14"/>
          <p:cNvSpPr txBox="1"/>
          <p:nvPr/>
        </p:nvSpPr>
        <p:spPr>
          <a:xfrm>
            <a:off x="416822" y="3696259"/>
            <a:ext cx="278702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416822" y="3645024"/>
            <a:ext cx="278702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m</a:t>
            </a:r>
            <a:r>
              <a:rPr lang="nl-NL" sz="3600" b="1" dirty="0">
                <a:effectLst/>
                <a:latin typeface="Century Gothic" panose="020B0502020202020204" pitchFamily="34" charset="0"/>
                <a:ea typeface="Calibri"/>
                <a:cs typeface="Times New Roman"/>
              </a:rPr>
              <a:t>ijn vriend</a:t>
            </a:r>
          </a:p>
        </p:txBody>
      </p:sp>
      <p:sp>
        <p:nvSpPr>
          <p:cNvPr id="9" name="Text Box 14"/>
          <p:cNvSpPr txBox="1"/>
          <p:nvPr/>
        </p:nvSpPr>
        <p:spPr>
          <a:xfrm>
            <a:off x="3442043" y="3645024"/>
            <a:ext cx="2444750" cy="114953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327868" y="3645024"/>
            <a:ext cx="2671082"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Koningin Maxima</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360828" y="3650042"/>
            <a:ext cx="2176623"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294571" y="3690341"/>
            <a:ext cx="2309136"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 juf</a:t>
            </a:r>
            <a:endParaRPr lang="nl-NL" sz="3600" b="1" dirty="0">
              <a:effectLst/>
              <a:latin typeface="Century Gothic" panose="020B0502020202020204" pitchFamily="34" charset="0"/>
              <a:ea typeface="Calibri"/>
              <a:cs typeface="Times New Roman"/>
            </a:endParaRPr>
          </a:p>
        </p:txBody>
      </p:sp>
      <p:pic>
        <p:nvPicPr>
          <p:cNvPr id="15" name="Afbeelding 14"/>
          <p:cNvPicPr/>
          <p:nvPr/>
        </p:nvPicPr>
        <p:blipFill>
          <a:blip r:embed="rId3"/>
          <a:stretch>
            <a:fillRect/>
          </a:stretch>
        </p:blipFill>
        <p:spPr>
          <a:xfrm>
            <a:off x="7323455" y="6220072"/>
            <a:ext cx="1584176" cy="593304"/>
          </a:xfrm>
          <a:prstGeom prst="rect">
            <a:avLst/>
          </a:prstGeom>
        </p:spPr>
      </p:pic>
      <p:sp>
        <p:nvSpPr>
          <p:cNvPr id="13" name="Text Box 14"/>
          <p:cNvSpPr txBox="1"/>
          <p:nvPr/>
        </p:nvSpPr>
        <p:spPr>
          <a:xfrm>
            <a:off x="5272571" y="476672"/>
            <a:ext cx="3552065" cy="236803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5326474" y="477501"/>
            <a:ext cx="3610647" cy="21618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iemand waar een bepaalde groep mensen zich in herkent en die gewenst voorbeeldgedrag laat zien</a:t>
            </a:r>
            <a:endParaRPr lang="nl-NL" sz="1050" dirty="0">
              <a:effectLst/>
              <a:latin typeface="Century Gothic" panose="020B0502020202020204" pitchFamily="34" charset="0"/>
              <a:ea typeface="Calibri"/>
              <a:cs typeface="Times New Roman"/>
            </a:endParaRPr>
          </a:p>
        </p:txBody>
      </p:sp>
      <p:pic>
        <p:nvPicPr>
          <p:cNvPr id="3" name="Afbeelding 2" descr="Afbeelding met computer, persoon, computer, overdekt&#10;&#10;Automatisch gegenereerde beschrijving">
            <a:extLst>
              <a:ext uri="{FF2B5EF4-FFF2-40B4-BE49-F238E27FC236}">
                <a16:creationId xmlns:a16="http://schemas.microsoft.com/office/drawing/2014/main" id="{A9A47E0D-0A0A-6B08-64D5-42D4893E0C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100" y="4451979"/>
            <a:ext cx="2330249" cy="1556606"/>
          </a:xfrm>
          <a:prstGeom prst="rect">
            <a:avLst/>
          </a:prstGeom>
        </p:spPr>
      </p:pic>
      <p:pic>
        <p:nvPicPr>
          <p:cNvPr id="17" name="Afbeelding 16" descr="Afbeelding met kleding, persoon, meisje, whiteboard&#10;&#10;Automatisch gegenereerde beschrijving">
            <a:extLst>
              <a:ext uri="{FF2B5EF4-FFF2-40B4-BE49-F238E27FC236}">
                <a16:creationId xmlns:a16="http://schemas.microsoft.com/office/drawing/2014/main" id="{28FB11BF-1567-114F-BF50-FDA408D4A7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2738" y="4408098"/>
            <a:ext cx="2310336" cy="1543305"/>
          </a:xfrm>
          <a:prstGeom prst="rect">
            <a:avLst/>
          </a:prstGeom>
        </p:spPr>
      </p:pic>
      <p:pic>
        <p:nvPicPr>
          <p:cNvPr id="19" name="Afbeelding 18" descr="Afbeelding met kleding, persoon, Menselijk gezicht, hoofdtooi&#10;&#10;Automatisch gegenereerde beschrijving">
            <a:extLst>
              <a:ext uri="{FF2B5EF4-FFF2-40B4-BE49-F238E27FC236}">
                <a16:creationId xmlns:a16="http://schemas.microsoft.com/office/drawing/2014/main" id="{419397ED-56B4-36A0-ED4E-EC6370A3E8D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50950" y="4849648"/>
            <a:ext cx="1720862" cy="1149536"/>
          </a:xfrm>
          <a:prstGeom prst="rect">
            <a:avLst/>
          </a:prstGeom>
        </p:spPr>
      </p:pic>
    </p:spTree>
    <p:extLst>
      <p:ext uri="{BB962C8B-B14F-4D97-AF65-F5344CB8AC3E}">
        <p14:creationId xmlns:p14="http://schemas.microsoft.com/office/powerpoint/2010/main" val="1187238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52"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229593" y="1659798"/>
            <a:ext cx="5184576" cy="84414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1265856" y="1659797"/>
            <a:ext cx="5184576"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a:t>
            </a:r>
            <a:r>
              <a:rPr lang="nl-NL" sz="4800" b="1" dirty="0">
                <a:effectLst/>
                <a:latin typeface="Century Gothic" panose="020B0502020202020204" pitchFamily="34" charset="0"/>
                <a:ea typeface="Calibri"/>
                <a:cs typeface="Times New Roman"/>
              </a:rPr>
              <a:t>e ondernemer</a:t>
            </a:r>
            <a:endParaRPr lang="nl-NL" sz="1100" dirty="0">
              <a:effectLst/>
              <a:latin typeface="Century Gothic" panose="020B0502020202020204" pitchFamily="34" charset="0"/>
              <a:ea typeface="Calibri"/>
              <a:cs typeface="Times New Roman"/>
            </a:endParaRPr>
          </a:p>
        </p:txBody>
      </p:sp>
      <p:cxnSp>
        <p:nvCxnSpPr>
          <p:cNvPr id="8" name="Rechte verbindingslijn 7"/>
          <p:cNvCxnSpPr>
            <a:cxnSpLocks/>
          </p:cNvCxnSpPr>
          <p:nvPr/>
        </p:nvCxnSpPr>
        <p:spPr>
          <a:xfrm flipH="1">
            <a:off x="2431045" y="2973524"/>
            <a:ext cx="1786656" cy="13513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860032" y="1005358"/>
            <a:ext cx="864096" cy="6619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292080" y="2990761"/>
            <a:ext cx="715228" cy="11994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4816884" y="4177709"/>
            <a:ext cx="3760599"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816883" y="4049424"/>
            <a:ext cx="3861765"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b="1" dirty="0">
                <a:effectLst/>
                <a:latin typeface="Century Gothic" panose="020B0502020202020204" pitchFamily="34" charset="0"/>
                <a:ea typeface="Calibri"/>
                <a:cs typeface="Times New Roman"/>
              </a:rPr>
              <a:t>zakendoen</a:t>
            </a:r>
            <a:endParaRPr lang="nl-NL" sz="1400" b="1" dirty="0">
              <a:effectLst/>
              <a:latin typeface="Century Gothic" panose="020B0502020202020204" pitchFamily="34" charset="0"/>
              <a:ea typeface="Calibri"/>
              <a:cs typeface="Times New Roman"/>
            </a:endParaRPr>
          </a:p>
        </p:txBody>
      </p:sp>
      <p:sp>
        <p:nvSpPr>
          <p:cNvPr id="13" name="Text Box 14"/>
          <p:cNvSpPr txBox="1"/>
          <p:nvPr/>
        </p:nvSpPr>
        <p:spPr>
          <a:xfrm>
            <a:off x="3851920" y="405147"/>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947227" y="398447"/>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het bedrijf</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779156" y="4324861"/>
            <a:ext cx="342246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566517" y="4203653"/>
            <a:ext cx="3760600"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b="1" dirty="0">
                <a:effectLst/>
                <a:latin typeface="Century Gothic" panose="020B0502020202020204" pitchFamily="34" charset="0"/>
                <a:ea typeface="Calibri"/>
                <a:cs typeface="Times New Roman"/>
              </a:rPr>
              <a:t>investeren</a:t>
            </a:r>
            <a:endParaRPr lang="nl-NL" sz="1050" b="1" dirty="0">
              <a:effectLst/>
              <a:latin typeface="Century Gothic" panose="020B0502020202020204" pitchFamily="34" charset="0"/>
              <a:ea typeface="Calibri"/>
              <a:cs typeface="Times New Roman"/>
            </a:endParaRPr>
          </a:p>
        </p:txBody>
      </p:sp>
      <p:pic>
        <p:nvPicPr>
          <p:cNvPr id="32" name="Afbeelding 31"/>
          <p:cNvPicPr/>
          <p:nvPr/>
        </p:nvPicPr>
        <p:blipFill>
          <a:blip r:embed="rId3"/>
          <a:stretch>
            <a:fillRect/>
          </a:stretch>
        </p:blipFill>
        <p:spPr>
          <a:xfrm>
            <a:off x="7380312" y="6220072"/>
            <a:ext cx="1584176" cy="593304"/>
          </a:xfrm>
          <a:prstGeom prst="rect">
            <a:avLst/>
          </a:prstGeom>
        </p:spPr>
      </p:pic>
      <p:sp>
        <p:nvSpPr>
          <p:cNvPr id="17" name="Text Box 14"/>
          <p:cNvSpPr txBox="1"/>
          <p:nvPr/>
        </p:nvSpPr>
        <p:spPr>
          <a:xfrm>
            <a:off x="971600" y="2503945"/>
            <a:ext cx="5805981" cy="48681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998267" y="2479290"/>
            <a:ext cx="5805981" cy="45670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iemand met een eigen bedrijf</a:t>
            </a:r>
            <a:endParaRPr lang="nl-NL" sz="1100" dirty="0">
              <a:effectLst/>
              <a:latin typeface="Century Gothic" panose="020B0502020202020204" pitchFamily="34" charset="0"/>
              <a:ea typeface="Calibri"/>
              <a:cs typeface="Times New Roman"/>
            </a:endParaRPr>
          </a:p>
        </p:txBody>
      </p:sp>
      <p:sp>
        <p:nvSpPr>
          <p:cNvPr id="4" name="Text Box 14">
            <a:extLst>
              <a:ext uri="{FF2B5EF4-FFF2-40B4-BE49-F238E27FC236}">
                <a16:creationId xmlns:a16="http://schemas.microsoft.com/office/drawing/2014/main" id="{E09E0573-69BE-34D7-4A08-7A7C9B84B305}"/>
              </a:ext>
            </a:extLst>
          </p:cNvPr>
          <p:cNvSpPr txBox="1"/>
          <p:nvPr/>
        </p:nvSpPr>
        <p:spPr>
          <a:xfrm>
            <a:off x="4860032" y="4825781"/>
            <a:ext cx="3562641" cy="83104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3" name="Tekstvak 2">
            <a:extLst>
              <a:ext uri="{FF2B5EF4-FFF2-40B4-BE49-F238E27FC236}">
                <a16:creationId xmlns:a16="http://schemas.microsoft.com/office/drawing/2014/main" id="{A61F6C41-79E0-254F-61AA-CED7E0BD20BC}"/>
              </a:ext>
            </a:extLst>
          </p:cNvPr>
          <p:cNvSpPr txBox="1">
            <a:spLocks noChangeArrowheads="1"/>
          </p:cNvSpPr>
          <p:nvPr/>
        </p:nvSpPr>
        <p:spPr bwMode="auto">
          <a:xfrm>
            <a:off x="4945235" y="4753485"/>
            <a:ext cx="3525178" cy="86780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dingen kopen en verkopen</a:t>
            </a:r>
            <a:endParaRPr lang="nl-NL" sz="1100" dirty="0">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9D97439-856E-2796-06BA-8B66165521E1}"/>
              </a:ext>
            </a:extLst>
          </p:cNvPr>
          <p:cNvSpPr txBox="1"/>
          <p:nvPr/>
        </p:nvSpPr>
        <p:spPr>
          <a:xfrm>
            <a:off x="579768" y="4931772"/>
            <a:ext cx="3562641" cy="83104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5">
            <a:extLst>
              <a:ext uri="{FF2B5EF4-FFF2-40B4-BE49-F238E27FC236}">
                <a16:creationId xmlns:a16="http://schemas.microsoft.com/office/drawing/2014/main" id="{C6564148-8366-D172-C8F6-96D3E3DF507E}"/>
              </a:ext>
            </a:extLst>
          </p:cNvPr>
          <p:cNvSpPr txBox="1">
            <a:spLocks noChangeArrowheads="1"/>
          </p:cNvSpPr>
          <p:nvPr/>
        </p:nvSpPr>
        <p:spPr bwMode="auto">
          <a:xfrm>
            <a:off x="579768" y="4880523"/>
            <a:ext cx="3861765" cy="86780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ergens geld of tijd aan besteden</a:t>
            </a:r>
            <a:endParaRPr lang="nl-NL" sz="1100" dirty="0">
              <a:effectLst/>
              <a:latin typeface="Century Gothic" panose="020B0502020202020204" pitchFamily="34" charset="0"/>
              <a:ea typeface="Calibri"/>
              <a:cs typeface="Times New Roman"/>
            </a:endParaRPr>
          </a:p>
        </p:txBody>
      </p:sp>
      <p:pic>
        <p:nvPicPr>
          <p:cNvPr id="20" name="Afbeelding 19" descr="Afbeelding met persoon, Formele kleding, kleding, stropdas&#10;&#10;Automatisch gegenereerde beschrijving">
            <a:extLst>
              <a:ext uri="{FF2B5EF4-FFF2-40B4-BE49-F238E27FC236}">
                <a16:creationId xmlns:a16="http://schemas.microsoft.com/office/drawing/2014/main" id="{CE8AC64B-6E98-D0AD-93DE-27E28CFE53D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43253" y="3102730"/>
            <a:ext cx="1563483" cy="1044407"/>
          </a:xfrm>
          <a:prstGeom prst="rect">
            <a:avLst/>
          </a:prstGeom>
        </p:spPr>
      </p:pic>
      <p:pic>
        <p:nvPicPr>
          <p:cNvPr id="24" name="Afbeelding 23" descr="Afbeelding met klok, illustratie&#10;&#10;Automatisch gegenereerde beschrijving">
            <a:extLst>
              <a:ext uri="{FF2B5EF4-FFF2-40B4-BE49-F238E27FC236}">
                <a16:creationId xmlns:a16="http://schemas.microsoft.com/office/drawing/2014/main" id="{AE326754-CD06-5632-75C6-A69B0A50C9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843" y="3137286"/>
            <a:ext cx="1155745" cy="1155745"/>
          </a:xfrm>
          <a:prstGeom prst="rect">
            <a:avLst/>
          </a:prstGeom>
        </p:spPr>
      </p:pic>
      <p:pic>
        <p:nvPicPr>
          <p:cNvPr id="26" name="Afbeelding 25">
            <a:extLst>
              <a:ext uri="{FF2B5EF4-FFF2-40B4-BE49-F238E27FC236}">
                <a16:creationId xmlns:a16="http://schemas.microsoft.com/office/drawing/2014/main" id="{E4B23FA7-B3D1-8512-8F94-C51C5514DD0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899555" y="336802"/>
            <a:ext cx="1490383" cy="2200089"/>
          </a:xfrm>
          <a:prstGeom prst="rect">
            <a:avLst/>
          </a:prstGeom>
        </p:spPr>
      </p:pic>
    </p:spTree>
    <p:extLst>
      <p:ext uri="{BB962C8B-B14F-4D97-AF65-F5344CB8AC3E}">
        <p14:creationId xmlns:p14="http://schemas.microsoft.com/office/powerpoint/2010/main" val="1184777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21 – </a:t>
            </a:r>
            <a:r>
              <a:rPr lang="nl-NL">
                <a:solidFill>
                  <a:srgbClr val="C00000"/>
                </a:solidFill>
                <a:latin typeface="Century Gothic" panose="020B0502020202020204" pitchFamily="34" charset="0"/>
              </a:rPr>
              <a:t>21 mei </a:t>
            </a:r>
            <a:r>
              <a:rPr lang="nl-NL" dirty="0">
                <a:solidFill>
                  <a:srgbClr val="C00000"/>
                </a:solidFill>
                <a:latin typeface="Century Gothic" panose="020B0502020202020204" pitchFamily="34" charset="0"/>
              </a:rPr>
              <a:t>2024</a:t>
            </a: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801862"/>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bruisen van</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ergens heel veel van hebben</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Marktplaats </a:t>
            </a:r>
            <a:r>
              <a:rPr lang="nl-NL" sz="2800" i="1" u="sng" dirty="0">
                <a:solidFill>
                  <a:srgbClr val="387038"/>
                </a:solidFill>
                <a:latin typeface="Century Gothic" panose="020B0502020202020204" pitchFamily="34" charset="0"/>
                <a:cs typeface="Times New Roman"/>
              </a:rPr>
              <a:t>bruist van</a:t>
            </a:r>
            <a:r>
              <a:rPr lang="nl-NL" sz="2800" i="1" dirty="0">
                <a:solidFill>
                  <a:srgbClr val="387038"/>
                </a:solidFill>
                <a:latin typeface="Century Gothic" panose="020B0502020202020204" pitchFamily="34" charset="0"/>
                <a:cs typeface="Times New Roman"/>
              </a:rPr>
              <a:t> de spullen. Er zijn wel 18 miljoen advertenties!</a:t>
            </a:r>
            <a:endParaRPr lang="nl-NL" sz="2800" i="1" dirty="0">
              <a:solidFill>
                <a:srgbClr val="00B050"/>
              </a:solidFill>
              <a:latin typeface="Century Gothic" panose="020B0502020202020204" pitchFamily="34" charset="0"/>
            </a:endParaRPr>
          </a:p>
        </p:txBody>
      </p:sp>
      <p:grpSp>
        <p:nvGrpSpPr>
          <p:cNvPr id="2" name="Groep 1">
            <a:extLst>
              <a:ext uri="{FF2B5EF4-FFF2-40B4-BE49-F238E27FC236}">
                <a16:creationId xmlns:a16="http://schemas.microsoft.com/office/drawing/2014/main" id="{3C4E6036-4326-D6AB-E3BE-382C96698C91}"/>
              </a:ext>
            </a:extLst>
          </p:cNvPr>
          <p:cNvGrpSpPr/>
          <p:nvPr/>
        </p:nvGrpSpPr>
        <p:grpSpPr>
          <a:xfrm>
            <a:off x="1138870" y="2060848"/>
            <a:ext cx="6930516" cy="3437884"/>
            <a:chOff x="233772" y="2132856"/>
            <a:chExt cx="8854925" cy="4392488"/>
          </a:xfrm>
        </p:grpSpPr>
        <p:pic>
          <p:nvPicPr>
            <p:cNvPr id="3" name="Afbeelding 2">
              <a:extLst>
                <a:ext uri="{FF2B5EF4-FFF2-40B4-BE49-F238E27FC236}">
                  <a16:creationId xmlns:a16="http://schemas.microsoft.com/office/drawing/2014/main" id="{DBF8E22A-60DF-44B9-9B90-CC68003BB98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5201" r="5113" b="9401"/>
            <a:stretch/>
          </p:blipFill>
          <p:spPr>
            <a:xfrm>
              <a:off x="233772" y="2132856"/>
              <a:ext cx="8676456" cy="4392488"/>
            </a:xfrm>
            <a:prstGeom prst="rect">
              <a:avLst/>
            </a:prstGeom>
          </p:spPr>
        </p:pic>
        <p:sp>
          <p:nvSpPr>
            <p:cNvPr id="4" name="Tekstvak 3">
              <a:extLst>
                <a:ext uri="{FF2B5EF4-FFF2-40B4-BE49-F238E27FC236}">
                  <a16:creationId xmlns:a16="http://schemas.microsoft.com/office/drawing/2014/main" id="{B8B6AB71-1304-F8EC-1EF9-CADAFEBCC11A}"/>
                </a:ext>
              </a:extLst>
            </p:cNvPr>
            <p:cNvSpPr txBox="1"/>
            <p:nvPr/>
          </p:nvSpPr>
          <p:spPr>
            <a:xfrm rot="793185">
              <a:off x="3832112" y="2221443"/>
              <a:ext cx="5256585" cy="825799"/>
            </a:xfrm>
            <a:prstGeom prst="rect">
              <a:avLst/>
            </a:prstGeom>
            <a:solidFill>
              <a:schemeClr val="accent6">
                <a:lumMod val="20000"/>
                <a:lumOff val="80000"/>
              </a:schemeClr>
            </a:solidFill>
            <a:ln>
              <a:solidFill>
                <a:schemeClr val="accent6">
                  <a:lumMod val="40000"/>
                  <a:lumOff val="60000"/>
                </a:schemeClr>
              </a:solidFill>
            </a:ln>
          </p:spPr>
          <p:txBody>
            <a:bodyPr wrap="square" rtlCol="0">
              <a:spAutoFit/>
            </a:bodyPr>
            <a:lstStyle/>
            <a:p>
              <a:r>
                <a:rPr lang="nl-NL" sz="3600" dirty="0">
                  <a:solidFill>
                    <a:schemeClr val="accent6">
                      <a:lumMod val="75000"/>
                    </a:schemeClr>
                  </a:solidFill>
                  <a:latin typeface="Alasassy Caps" pitchFamily="2" charset="0"/>
                </a:rPr>
                <a:t>18 miljoen advertenties!</a:t>
              </a:r>
            </a:p>
          </p:txBody>
        </p:sp>
      </p:grpSp>
    </p:spTree>
    <p:extLst>
      <p:ext uri="{BB962C8B-B14F-4D97-AF65-F5344CB8AC3E}">
        <p14:creationId xmlns:p14="http://schemas.microsoft.com/office/powerpoint/2010/main" val="1586388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955750"/>
          </a:xfrm>
          <a:prstGeom prst="rect">
            <a:avLst/>
          </a:prstGeom>
          <a:noFill/>
        </p:spPr>
        <p:txBody>
          <a:bodyPr wrap="square" rtlCol="0">
            <a:spAutoFit/>
          </a:bodyPr>
          <a:lstStyle/>
          <a:p>
            <a:pPr fontAlgn="t"/>
            <a:r>
              <a:rPr lang="nl-NL" sz="6800" b="1" u="sng" dirty="0">
                <a:solidFill>
                  <a:prstClr val="black"/>
                </a:solidFill>
                <a:latin typeface="Century Gothic" panose="020B0502020202020204" pitchFamily="34" charset="0"/>
              </a:rPr>
              <a:t>met andere woorden</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anders gezegd</a:t>
            </a:r>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0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Als je Marktplaats wilt gebruiken, moet je je inschrijven. </a:t>
            </a:r>
            <a:r>
              <a:rPr lang="nl-NL" sz="2800" i="1" u="sng" dirty="0">
                <a:solidFill>
                  <a:srgbClr val="387038"/>
                </a:solidFill>
                <a:latin typeface="Century Gothic" panose="020B0502020202020204" pitchFamily="34" charset="0"/>
                <a:cs typeface="Times New Roman"/>
              </a:rPr>
              <a:t>Met andere woorden</a:t>
            </a:r>
            <a:r>
              <a:rPr lang="nl-NL" sz="2800" i="1" dirty="0">
                <a:solidFill>
                  <a:srgbClr val="387038"/>
                </a:solidFill>
                <a:latin typeface="Century Gothic" panose="020B0502020202020204" pitchFamily="34" charset="0"/>
                <a:cs typeface="Times New Roman"/>
              </a:rPr>
              <a:t>, je maakt een account aan. </a:t>
            </a:r>
            <a:endParaRPr lang="nl-NL" sz="2800" i="1" dirty="0">
              <a:solidFill>
                <a:srgbClr val="00B050"/>
              </a:solidFill>
              <a:latin typeface="Century Gothic" panose="020B0502020202020204" pitchFamily="34" charset="0"/>
            </a:endParaRPr>
          </a:p>
        </p:txBody>
      </p:sp>
      <p:pic>
        <p:nvPicPr>
          <p:cNvPr id="2" name="Picture 2" descr="C:\Users\vrielinf\AppData\Local\Microsoft\Windows\Temporary Internet Files\Content.IE5\X1FN5BK0\shutterstock_546705898.jpg">
            <a:extLst>
              <a:ext uri="{FF2B5EF4-FFF2-40B4-BE49-F238E27FC236}">
                <a16:creationId xmlns:a16="http://schemas.microsoft.com/office/drawing/2014/main" id="{DDEC3B8C-8EA4-C41E-DB87-7EEEF31F77B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1560" y="2574480"/>
            <a:ext cx="3043018" cy="1716262"/>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9F0971D5-927C-2550-B826-57E99032A67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327021" y="2281860"/>
            <a:ext cx="3337177" cy="2301501"/>
          </a:xfrm>
          <a:prstGeom prst="rect">
            <a:avLst/>
          </a:prstGeom>
        </p:spPr>
      </p:pic>
      <p:sp>
        <p:nvSpPr>
          <p:cNvPr id="4" name="Is gelijk aan 3">
            <a:extLst>
              <a:ext uri="{FF2B5EF4-FFF2-40B4-BE49-F238E27FC236}">
                <a16:creationId xmlns:a16="http://schemas.microsoft.com/office/drawing/2014/main" id="{7B508D42-3D57-3186-0196-977C1880F488}"/>
              </a:ext>
            </a:extLst>
          </p:cNvPr>
          <p:cNvSpPr/>
          <p:nvPr/>
        </p:nvSpPr>
        <p:spPr>
          <a:xfrm>
            <a:off x="4133823" y="3129836"/>
            <a:ext cx="936104" cy="705338"/>
          </a:xfrm>
          <a:prstGeom prst="mathEqual">
            <a:avLst>
              <a:gd name="adj1" fmla="val 23520"/>
              <a:gd name="adj2" fmla="val 2354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1847812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sp>
        <p:nvSpPr>
          <p:cNvPr id="4" name="Tekstvak 3">
            <a:extLst>
              <a:ext uri="{FF2B5EF4-FFF2-40B4-BE49-F238E27FC236}">
                <a16:creationId xmlns:a16="http://schemas.microsoft.com/office/drawing/2014/main" id="{F4077026-121B-F039-F81C-373C7A19560B}"/>
              </a:ext>
            </a:extLst>
          </p:cNvPr>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categorie</a:t>
            </a:r>
          </a:p>
        </p:txBody>
      </p:sp>
      <p:grpSp>
        <p:nvGrpSpPr>
          <p:cNvPr id="3" name="Groep 2">
            <a:extLst>
              <a:ext uri="{FF2B5EF4-FFF2-40B4-BE49-F238E27FC236}">
                <a16:creationId xmlns:a16="http://schemas.microsoft.com/office/drawing/2014/main" id="{51776992-E19F-8F0F-B9BC-4A442BD00A6F}"/>
              </a:ext>
            </a:extLst>
          </p:cNvPr>
          <p:cNvGrpSpPr/>
          <p:nvPr/>
        </p:nvGrpSpPr>
        <p:grpSpPr>
          <a:xfrm>
            <a:off x="270297" y="1700808"/>
            <a:ext cx="8218998" cy="4363098"/>
            <a:chOff x="270297" y="1700808"/>
            <a:chExt cx="8218998" cy="4363098"/>
          </a:xfrm>
        </p:grpSpPr>
        <p:pic>
          <p:nvPicPr>
            <p:cNvPr id="6" name="Afbeelding 5">
              <a:extLst>
                <a:ext uri="{FF2B5EF4-FFF2-40B4-BE49-F238E27FC236}">
                  <a16:creationId xmlns:a16="http://schemas.microsoft.com/office/drawing/2014/main" id="{4F6FCC78-A4D4-2C9A-68B2-41AE1A32C98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70297" y="1700808"/>
              <a:ext cx="8218998" cy="4363098"/>
            </a:xfrm>
            <a:prstGeom prst="rect">
              <a:avLst/>
            </a:prstGeom>
          </p:spPr>
        </p:pic>
        <p:sp>
          <p:nvSpPr>
            <p:cNvPr id="8" name="Pijl: rechts 7">
              <a:extLst>
                <a:ext uri="{FF2B5EF4-FFF2-40B4-BE49-F238E27FC236}">
                  <a16:creationId xmlns:a16="http://schemas.microsoft.com/office/drawing/2014/main" id="{15629BFF-8F7A-BDDC-807E-7A8494A187EE}"/>
                </a:ext>
              </a:extLst>
            </p:cNvPr>
            <p:cNvSpPr/>
            <p:nvPr/>
          </p:nvSpPr>
          <p:spPr>
            <a:xfrm>
              <a:off x="971600" y="3347700"/>
              <a:ext cx="2088232" cy="1089412"/>
            </a:xfrm>
            <a:prstGeom prst="rightArrow">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2357569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zakendoen</a:t>
            </a:r>
          </a:p>
        </p:txBody>
      </p:sp>
      <p:pic>
        <p:nvPicPr>
          <p:cNvPr id="3" name="Afbeelding 2" descr="Afbeelding met tekst, plastic&#10;&#10;Automatisch gegenereerde beschrijving">
            <a:extLst>
              <a:ext uri="{FF2B5EF4-FFF2-40B4-BE49-F238E27FC236}">
                <a16:creationId xmlns:a16="http://schemas.microsoft.com/office/drawing/2014/main" id="{F9E376DE-D8E8-2237-90ED-091091C04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200" y="1412776"/>
            <a:ext cx="7025600" cy="5165882"/>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toegang hebben tot</a:t>
            </a:r>
          </a:p>
        </p:txBody>
      </p:sp>
      <p:grpSp>
        <p:nvGrpSpPr>
          <p:cNvPr id="2" name="Groep 1">
            <a:extLst>
              <a:ext uri="{FF2B5EF4-FFF2-40B4-BE49-F238E27FC236}">
                <a16:creationId xmlns:a16="http://schemas.microsoft.com/office/drawing/2014/main" id="{3840DF20-FF8A-D57F-CBF2-946A929470FC}"/>
              </a:ext>
            </a:extLst>
          </p:cNvPr>
          <p:cNvGrpSpPr/>
          <p:nvPr/>
        </p:nvGrpSpPr>
        <p:grpSpPr>
          <a:xfrm>
            <a:off x="265739" y="1772816"/>
            <a:ext cx="8348629" cy="4865689"/>
            <a:chOff x="265739" y="1772816"/>
            <a:chExt cx="8348629" cy="4865689"/>
          </a:xfrm>
        </p:grpSpPr>
        <p:pic>
          <p:nvPicPr>
            <p:cNvPr id="3" name="Afbeelding 2" descr="Afbeelding met tekst, Mobiele telefoon, Mobiel apparaat, gadget&#10;&#10;Automatisch gegenereerde beschrijving">
              <a:extLst>
                <a:ext uri="{FF2B5EF4-FFF2-40B4-BE49-F238E27FC236}">
                  <a16:creationId xmlns:a16="http://schemas.microsoft.com/office/drawing/2014/main" id="{5AFC72A2-7DEB-A915-F4DD-0782336AB0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739" y="1772816"/>
              <a:ext cx="4319281" cy="2885280"/>
            </a:xfrm>
            <a:prstGeom prst="rect">
              <a:avLst/>
            </a:prstGeom>
          </p:spPr>
        </p:pic>
        <p:pic>
          <p:nvPicPr>
            <p:cNvPr id="5" name="Afbeelding 4" descr="Afbeelding met persoon, Mobiele telefoon, gadget, Draagbaar communicatietoestel&#10;&#10;Automatisch gegenereerde beschrijving">
              <a:extLst>
                <a:ext uri="{FF2B5EF4-FFF2-40B4-BE49-F238E27FC236}">
                  <a16:creationId xmlns:a16="http://schemas.microsoft.com/office/drawing/2014/main" id="{A86F8E26-C3ED-150A-3868-6FA3EDB0AA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088" y="1772816"/>
              <a:ext cx="3250280" cy="4865689"/>
            </a:xfrm>
            <a:prstGeom prst="rect">
              <a:avLst/>
            </a:prstGeom>
          </p:spPr>
        </p:pic>
      </p:grpSp>
    </p:spTree>
    <p:extLst>
      <p:ext uri="{BB962C8B-B14F-4D97-AF65-F5344CB8AC3E}">
        <p14:creationId xmlns:p14="http://schemas.microsoft.com/office/powerpoint/2010/main" val="4074911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rolmodel</a:t>
            </a:r>
          </a:p>
        </p:txBody>
      </p:sp>
      <p:pic>
        <p:nvPicPr>
          <p:cNvPr id="5" name="Afbeelding 4" descr="Afbeelding met tekenfilm, clipart, smiley, emoticon&#10;&#10;Automatisch gegenereerde beschrijving">
            <a:extLst>
              <a:ext uri="{FF2B5EF4-FFF2-40B4-BE49-F238E27FC236}">
                <a16:creationId xmlns:a16="http://schemas.microsoft.com/office/drawing/2014/main" id="{122A927D-0254-0F8F-058C-F2FEAB68B9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4653136"/>
            <a:ext cx="3275856" cy="1978435"/>
          </a:xfrm>
          <a:prstGeom prst="rect">
            <a:avLst/>
          </a:prstGeom>
        </p:spPr>
      </p:pic>
      <p:pic>
        <p:nvPicPr>
          <p:cNvPr id="3" name="Afbeelding 2" descr="Afbeelding met computer, persoon, computer, overdekt&#10;&#10;Automatisch gegenereerde beschrijving">
            <a:extLst>
              <a:ext uri="{FF2B5EF4-FFF2-40B4-BE49-F238E27FC236}">
                <a16:creationId xmlns:a16="http://schemas.microsoft.com/office/drawing/2014/main" id="{56AEAD06-C6A9-E455-CB6C-BBDC42C09F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5625" y="1412776"/>
            <a:ext cx="5505042" cy="3677368"/>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investeren</a:t>
            </a:r>
            <a:endParaRPr lang="nl-NL" sz="7200" b="1" u="sng" dirty="0">
              <a:latin typeface="Century Gothic" panose="020B0502020202020204" pitchFamily="34" charset="0"/>
            </a:endParaRPr>
          </a:p>
        </p:txBody>
      </p:sp>
      <p:pic>
        <p:nvPicPr>
          <p:cNvPr id="2" name="Afbeelding 1" descr="Afbeelding met klok, illustratie&#10;&#10;Automatisch gegenereerde beschrijving">
            <a:extLst>
              <a:ext uri="{FF2B5EF4-FFF2-40B4-BE49-F238E27FC236}">
                <a16:creationId xmlns:a16="http://schemas.microsoft.com/office/drawing/2014/main" id="{1B2E8047-B766-71B0-6B00-8086E168F4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544" y="1412776"/>
            <a:ext cx="5124400" cy="5124400"/>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descr="C:\Users\vrielinf\AppData\Local\Microsoft\Windows\Temporary Internet Files\Content.IE5\X1FN5BK0\shutterstock_546705898.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2459" y="1226143"/>
            <a:ext cx="4596255" cy="2592288"/>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BDCD58E0-E159-CAE3-7479-847E29B2463F}"/>
              </a:ext>
            </a:extLst>
          </p:cNvPr>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zich inschrijven</a:t>
            </a:r>
          </a:p>
        </p:txBody>
      </p:sp>
      <p:pic>
        <p:nvPicPr>
          <p:cNvPr id="9" name="Afbeelding 8">
            <a:extLst>
              <a:ext uri="{FF2B5EF4-FFF2-40B4-BE49-F238E27FC236}">
                <a16:creationId xmlns:a16="http://schemas.microsoft.com/office/drawing/2014/main" id="{1C51AC7D-C8EE-F86E-085F-DEE8E47AB83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851920" y="3212976"/>
            <a:ext cx="5040560" cy="3476248"/>
          </a:xfrm>
          <a:prstGeom prst="rect">
            <a:avLst/>
          </a:prstGeom>
        </p:spPr>
      </p:pic>
    </p:spTree>
    <p:extLst>
      <p:ext uri="{BB962C8B-B14F-4D97-AF65-F5344CB8AC3E}">
        <p14:creationId xmlns:p14="http://schemas.microsoft.com/office/powerpoint/2010/main" val="2105745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dirty="0">
                <a:latin typeface="Century Gothic" panose="020B0502020202020204" pitchFamily="34" charset="0"/>
              </a:rPr>
              <a:t>met andere woorden</a:t>
            </a:r>
          </a:p>
        </p:txBody>
      </p:sp>
      <p:pic>
        <p:nvPicPr>
          <p:cNvPr id="2" name="Picture 2" descr="C:\Users\vrielinf\AppData\Local\Microsoft\Windows\Temporary Internet Files\Content.IE5\X1FN5BK0\shutterstock_546705898.jpg">
            <a:extLst>
              <a:ext uri="{FF2B5EF4-FFF2-40B4-BE49-F238E27FC236}">
                <a16:creationId xmlns:a16="http://schemas.microsoft.com/office/drawing/2014/main" id="{6A70FE25-EC9F-18FA-4C1A-ABF2B1ADDB9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5681" y="3665732"/>
            <a:ext cx="3043018" cy="1716262"/>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D4C55ABB-B4EF-1388-2A45-24BD137C4F7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261142" y="3373112"/>
            <a:ext cx="3337177" cy="2301501"/>
          </a:xfrm>
          <a:prstGeom prst="rect">
            <a:avLst/>
          </a:prstGeom>
        </p:spPr>
      </p:pic>
      <p:sp>
        <p:nvSpPr>
          <p:cNvPr id="4" name="Is gelijk aan 3">
            <a:extLst>
              <a:ext uri="{FF2B5EF4-FFF2-40B4-BE49-F238E27FC236}">
                <a16:creationId xmlns:a16="http://schemas.microsoft.com/office/drawing/2014/main" id="{9BD613FD-FABF-A59F-1D76-09FA2B2BC50F}"/>
              </a:ext>
            </a:extLst>
          </p:cNvPr>
          <p:cNvSpPr/>
          <p:nvPr/>
        </p:nvSpPr>
        <p:spPr>
          <a:xfrm>
            <a:off x="4067944" y="4221088"/>
            <a:ext cx="936104" cy="705338"/>
          </a:xfrm>
          <a:prstGeom prst="mathEqual">
            <a:avLst>
              <a:gd name="adj1" fmla="val 23520"/>
              <a:gd name="adj2" fmla="val 2354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14870440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2366</TotalTime>
  <Words>888</Words>
  <Application>Microsoft Office PowerPoint</Application>
  <PresentationFormat>Diavoorstelling (4:3)</PresentationFormat>
  <Paragraphs>184</Paragraphs>
  <Slides>21</Slides>
  <Notes>14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21</vt:i4>
      </vt:variant>
    </vt:vector>
  </HeadingPairs>
  <TitlesOfParts>
    <vt:vector size="27" baseType="lpstr">
      <vt:lpstr>Alasassy Caps</vt:lpstr>
      <vt:lpstr>Arial</vt:lpstr>
      <vt:lpstr>Calibri</vt:lpstr>
      <vt:lpstr>Century Gothic</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Routledge, Mandy</cp:lastModifiedBy>
  <cp:revision>504</cp:revision>
  <dcterms:created xsi:type="dcterms:W3CDTF">2021-06-08T06:13:59Z</dcterms:created>
  <dcterms:modified xsi:type="dcterms:W3CDTF">2024-05-21T09:21:43Z</dcterms:modified>
</cp:coreProperties>
</file>