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12" r:id="rId2"/>
    <p:sldId id="548" r:id="rId3"/>
    <p:sldId id="1481" r:id="rId4"/>
    <p:sldId id="1486" r:id="rId5"/>
    <p:sldId id="1475" r:id="rId6"/>
    <p:sldId id="1487" r:id="rId7"/>
    <p:sldId id="1509" r:id="rId8"/>
    <p:sldId id="1477" r:id="rId9"/>
    <p:sldId id="1478" r:id="rId10"/>
    <p:sldId id="1482" r:id="rId11"/>
    <p:sldId id="1483" r:id="rId12"/>
    <p:sldId id="1480" r:id="rId13"/>
    <p:sldId id="934" r:id="rId14"/>
    <p:sldId id="1491" r:id="rId15"/>
    <p:sldId id="1492" r:id="rId16"/>
    <p:sldId id="886" r:id="rId17"/>
    <p:sldId id="1508" r:id="rId18"/>
    <p:sldId id="263" r:id="rId19"/>
    <p:sldId id="1497" r:id="rId20"/>
    <p:sldId id="1511" r:id="rId21"/>
    <p:sldId id="1510" r:id="rId22"/>
    <p:sldId id="386" r:id="rId23"/>
    <p:sldId id="1500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12"/>
            <p14:sldId id="548"/>
            <p14:sldId id="1481"/>
            <p14:sldId id="1486"/>
            <p14:sldId id="1475"/>
            <p14:sldId id="1487"/>
            <p14:sldId id="1509"/>
            <p14:sldId id="1477"/>
            <p14:sldId id="1478"/>
            <p14:sldId id="1482"/>
            <p14:sldId id="1483"/>
            <p14:sldId id="1480"/>
            <p14:sldId id="934"/>
            <p14:sldId id="1491"/>
            <p14:sldId id="1492"/>
            <p14:sldId id="886"/>
            <p14:sldId id="1508"/>
            <p14:sldId id="263"/>
            <p14:sldId id="1497"/>
            <p14:sldId id="1511"/>
            <p14:sldId id="1510"/>
            <p14:sldId id="386"/>
            <p14:sldId id="1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3219" autoAdjust="0"/>
  </p:normalViewPr>
  <p:slideViewPr>
    <p:cSldViewPr>
      <p:cViewPr varScale="1">
        <p:scale>
          <a:sx n="60" d="100"/>
          <a:sy n="60" d="100"/>
        </p:scale>
        <p:origin x="178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indammen: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beperken, begrenzen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eerste instantie: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het begin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maatregel: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actie om een doel te bereiken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hebben op: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gevolg hebben voor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riskeren: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gevaar lopen dat er iets vervelends gebeurt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primeur: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eerste keer dat iets gebeurt of bekendgemaakt wordt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hotspot: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populaire plaats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limiet: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beperking, de uiterste grens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spreiding: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verdeling over een gebied of in de tijd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hinder ondervinden van: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 hebben van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373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15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23-4-2024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7.png"/><Relationship Id="rId7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Op 4 mei is het dodenherdenking. Op de Dam in Amsterdam zijn bij deze herdenking meestal ongeveer 20 duizend mensen. Voor dit jaar is besloten dat er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een limiet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van 10 duizend mensen komt. Een 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limiet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is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beperking, een uiterste grens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Ze gaan de grote groep belangstellenden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indammen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. Ze gaan de groep dus </a:t>
            </a:r>
            <a:r>
              <a:rPr lang="nl-NL" sz="1980" b="1" i="1" dirty="0">
                <a:ea typeface="Times New Roman" panose="02020603050405020304" pitchFamily="18" charset="0"/>
                <a:cs typeface="Arial" panose="020B0604020202020204" pitchFamily="34" charset="0"/>
              </a:rPr>
              <a:t>beperken, begrenzen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In eerste instantie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nl-NL" sz="1980" b="1" i="1" dirty="0">
                <a:ea typeface="Times New Roman" panose="02020603050405020304" pitchFamily="18" charset="0"/>
                <a:cs typeface="Arial" panose="020B0604020202020204" pitchFamily="34" charset="0"/>
              </a:rPr>
              <a:t>in het begin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, konden er 20 duizend mensen naar de Dam komen voor dodenherdenking en nu dus maar de helft; 10 duizend mensen. Deze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maatregel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hoorde ik deze week op het nieuws. Deze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actie om een doel te bereiken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hoorde ik toen voor het eerst. Voor mij was de maatregel </a:t>
            </a:r>
            <a:r>
              <a:rPr lang="nl-NL" sz="198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primeur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primeur is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eerste keer dat iets gebeurt of bekendgemaakt wordt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Door de oorlog in Gaza zijn ze bang voor mensen die gaan demonstreren tijdens dodenherdenking. En dat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heeft effect op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of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heeft gevolgen voor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de herdenking; op de twee minuten stilte bijvoorbeeld. En dan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riskeer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je veel onrust, of ruzie. R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iskeren is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het gevaar lopen dat er iets vervelends gebeurt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Als er minder mensen op de dam zijn (maar 10 duizend in plaats van 20 duizend) is er meer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spreiding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van de mensen. D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 spreiding is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verdeling over een gebied of in de tijd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En kan er beter gereageerd worden door de politie als dat nodig is. Als de Dam bomvol staat met 20 duizend mensen, </a:t>
            </a:r>
            <a:r>
              <a:rPr lang="nl-NL" sz="1980" b="1" u="sng" dirty="0">
                <a:ea typeface="Times New Roman" panose="02020603050405020304" pitchFamily="18" charset="0"/>
                <a:cs typeface="Arial" panose="020B0604020202020204" pitchFamily="34" charset="0"/>
              </a:rPr>
              <a:t>ondervindt de politie daar hinder van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 als er iets ergs gebeurt. H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inder ondervinden van betekent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last hebben van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b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Ik ben nog nooit bij de dodenherdenking in Amsterdam geweest. Ja, wel in Amsterdam zelf, bij het Rijksmuseum. Dat is echt </a:t>
            </a:r>
            <a:r>
              <a:rPr lang="nl-NL" sz="1980" b="1" u="sng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hotspot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! </a:t>
            </a:r>
            <a:r>
              <a:rPr lang="nl-NL" sz="198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populaire plaats</a:t>
            </a:r>
            <a:r>
              <a:rPr lang="nl-NL" sz="198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Maar nog nooit op 4 mei. </a:t>
            </a:r>
            <a:r>
              <a:rPr lang="nl-NL" sz="1980" dirty="0">
                <a:ea typeface="Times New Roman" panose="02020603050405020304" pitchFamily="18" charset="0"/>
                <a:cs typeface="Arial" panose="020B0604020202020204" pitchFamily="34" charset="0"/>
              </a:rPr>
              <a:t>Ik kijk er naar op de televisie. Jullie ook? 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9125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spreiding</a:t>
            </a:r>
          </a:p>
        </p:txBody>
      </p:sp>
      <p:pic>
        <p:nvPicPr>
          <p:cNvPr id="3" name="Afbeelding 2" descr="Afbeelding met tekenfilm, clipart, grappig, illustratie&#10;&#10;Automatisch gegenereerde beschrijving">
            <a:extLst>
              <a:ext uri="{FF2B5EF4-FFF2-40B4-BE49-F238E27FC236}">
                <a16:creationId xmlns:a16="http://schemas.microsoft.com/office/drawing/2014/main" id="{04EB5E96-24AE-B54B-1AF5-B6A8C0A152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428" y="1772816"/>
            <a:ext cx="5688632" cy="456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hinder ondervinden van</a:t>
            </a:r>
          </a:p>
        </p:txBody>
      </p:sp>
      <p:pic>
        <p:nvPicPr>
          <p:cNvPr id="4" name="Afbeelding 3" descr="Afbeelding met buitenshuis, persoon, kleding, boom&#10;&#10;Automatisch gegenereerde beschrijving">
            <a:extLst>
              <a:ext uri="{FF2B5EF4-FFF2-40B4-BE49-F238E27FC236}">
                <a16:creationId xmlns:a16="http://schemas.microsoft.com/office/drawing/2014/main" id="{10BE1C76-6E16-2367-AA1E-7DCF5A2E3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2132856"/>
            <a:ext cx="6274153" cy="418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hotspot</a:t>
            </a:r>
          </a:p>
        </p:txBody>
      </p:sp>
      <p:pic>
        <p:nvPicPr>
          <p:cNvPr id="3" name="Afbeelding 2" descr="Afbeelding met buitenshuis, hemel, boom, gebouw&#10;&#10;Automatisch gegenereerde beschrijving">
            <a:extLst>
              <a:ext uri="{FF2B5EF4-FFF2-40B4-BE49-F238E27FC236}">
                <a16:creationId xmlns:a16="http://schemas.microsoft.com/office/drawing/2014/main" id="{443D94B5-B0BB-875D-0182-EEE852ADD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7272808" cy="48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25" y="96053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70657" y="725069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5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limiet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46241" y="410561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vrijheid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beperking, de uiterste grens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5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Voor dit jaar is besloten dat 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limiet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10 duizend mensen komt.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kunnen doen wat je wilt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In Nederland heb je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vrijheid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om je mening te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vertellen.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45121D-42B5-2E3F-59E2-3B0B820D13A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938" y="2573188"/>
            <a:ext cx="3490115" cy="233221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D39ABA-FDBA-8DE0-5BA9-CCD40DC042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20" y="2850181"/>
            <a:ext cx="3354938" cy="208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52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84162" y="-82038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hinder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556430" y="-105898"/>
            <a:ext cx="4788025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hulp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253713" y="1628800"/>
            <a:ext cx="4248471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last hebben van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politie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ondervindt er hinder 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het heel druk is.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 de ondersteuning krijgen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28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endParaRPr lang="nl-NL" sz="1400" i="1" dirty="0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ontvangt hulp van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vader bij het leren fietsen.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3FADF06A-03E1-C5A5-0790-5E2D7F1E9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00" y="412717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ondervinden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FDF7E26-D3C4-71A5-AE7B-7D28CF85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18" y="807190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4" name="Tekstvak 2">
            <a:extLst>
              <a:ext uri="{FF2B5EF4-FFF2-40B4-BE49-F238E27FC236}">
                <a16:creationId xmlns:a16="http://schemas.microsoft.com/office/drawing/2014/main" id="{4ADDCA97-4462-D2A3-4AAE-4003313DC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7" y="295092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ontvangen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28EB20E-26B1-CBC7-CC29-762CAC4DE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461" y="738125"/>
            <a:ext cx="4275584" cy="10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van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5" name="Afbeelding 4" descr="Afbeelding met buitenshuis, persoon, kleding, boom&#10;&#10;Automatisch gegenereerde beschrijving">
            <a:extLst>
              <a:ext uri="{FF2B5EF4-FFF2-40B4-BE49-F238E27FC236}">
                <a16:creationId xmlns:a16="http://schemas.microsoft.com/office/drawing/2014/main" id="{BDACF4FF-2BDE-CBAE-7A46-CFE2951809A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92896"/>
            <a:ext cx="3404512" cy="2270809"/>
          </a:xfrm>
          <a:prstGeom prst="rect">
            <a:avLst/>
          </a:prstGeom>
        </p:spPr>
      </p:pic>
      <p:pic>
        <p:nvPicPr>
          <p:cNvPr id="9" name="Afbeelding 8" descr="Afbeelding met buitenshuis, persoon, transport, Fietswiel&#10;&#10;Automatisch gegenereerde beschrijving">
            <a:extLst>
              <a:ext uri="{FF2B5EF4-FFF2-40B4-BE49-F238E27FC236}">
                <a16:creationId xmlns:a16="http://schemas.microsoft.com/office/drawing/2014/main" id="{EFCE8EB7-740E-63C4-0D07-62E7F4A4E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15" y="2632865"/>
            <a:ext cx="3135209" cy="209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26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indammen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stimuleren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beperken, begrenzen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2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Ze gaan de grote groep belangstellenden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indammen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aanmoedigen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volgen van de regels wordt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gestimuleerd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6146" name="Picture 2" descr="C:\Users\routledm\AppData\Local\Microsoft\Windows\Temporary Internet Files\Content.IE5\DWS9YJ8B\shutterstock_38400946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2445" y="2135484"/>
            <a:ext cx="3361965" cy="284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396" y="2181827"/>
            <a:ext cx="1010907" cy="121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9FCC947-9369-ECE2-F5CA-C328BAF41FF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053" y="2948935"/>
            <a:ext cx="3937976" cy="19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49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riskeren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gevaar lopen dat iets vervelends gebeurt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Je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riskeert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veel onrust of ruzie als je veel mensen toelaat.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ervoor zorgen dat het niet gebeurt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000" dirty="0">
                <a:latin typeface="Century Gothic" panose="020B0502020202020204" pitchFamily="34" charset="0"/>
                <a:ea typeface="Calibri"/>
                <a:cs typeface="Times New Roman"/>
              </a:rPr>
              <a:t>  </a:t>
            </a:r>
            <a:endParaRPr lang="nl-NL" sz="2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Als je valt, probeer je meestal te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vermijden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dat ook andere dingen vallen.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A9A33B1-D323-AA59-3718-E9D99C8B94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228" y="2852936"/>
            <a:ext cx="2721937" cy="1815532"/>
          </a:xfrm>
          <a:prstGeom prst="rect">
            <a:avLst/>
          </a:prstGeom>
        </p:spPr>
      </p:pic>
      <p:sp>
        <p:nvSpPr>
          <p:cNvPr id="2" name="Pijl: links 1">
            <a:extLst>
              <a:ext uri="{FF2B5EF4-FFF2-40B4-BE49-F238E27FC236}">
                <a16:creationId xmlns:a16="http://schemas.microsoft.com/office/drawing/2014/main" id="{CB7DE88D-E89F-8634-9D06-7DD3570E764A}"/>
              </a:ext>
            </a:extLst>
          </p:cNvPr>
          <p:cNvSpPr/>
          <p:nvPr/>
        </p:nvSpPr>
        <p:spPr>
          <a:xfrm>
            <a:off x="7478967" y="3812496"/>
            <a:ext cx="1278395" cy="631112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 descr="Afbeelding met persoon, Menselijk gezicht, buitenshuis, person&#10;&#10;Automatisch gegenereerde beschrijving">
            <a:extLst>
              <a:ext uri="{FF2B5EF4-FFF2-40B4-BE49-F238E27FC236}">
                <a16:creationId xmlns:a16="http://schemas.microsoft.com/office/drawing/2014/main" id="{B42C6A79-6FA1-3879-3CEF-1363D9802C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68960"/>
            <a:ext cx="2915030" cy="19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90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0" y="28119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spreiding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62433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54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concentratie</a:t>
            </a:r>
            <a:endParaRPr lang="nl-NL" sz="5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de verdeling over een gebied of in de tijd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Als er minder mensen op de dam zijn, is er meer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spreiding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mensen</a:t>
            </a:r>
            <a:r>
              <a:rPr lang="nl-NL" sz="28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dicht bij elkaar zijn of dicht bij elkaar komen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Tijdens een concert is er een hoge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concentratie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mensen.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tekenfilm, clipart, grappig, illustratie&#10;&#10;Automatisch gegenereerde beschrijving">
            <a:extLst>
              <a:ext uri="{FF2B5EF4-FFF2-40B4-BE49-F238E27FC236}">
                <a16:creationId xmlns:a16="http://schemas.microsoft.com/office/drawing/2014/main" id="{8CCB4487-3A03-881D-A752-8AF4C1B646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1640" y="2790790"/>
            <a:ext cx="2604118" cy="2088232"/>
          </a:xfrm>
          <a:prstGeom prst="rect">
            <a:avLst/>
          </a:prstGeom>
        </p:spPr>
      </p:pic>
      <p:pic>
        <p:nvPicPr>
          <p:cNvPr id="6" name="Afbeelding 5" descr="Afbeelding met concert, evenement, publiek, festival&#10;&#10;Automatisch gegenereerde beschrijving">
            <a:extLst>
              <a:ext uri="{FF2B5EF4-FFF2-40B4-BE49-F238E27FC236}">
                <a16:creationId xmlns:a16="http://schemas.microsoft.com/office/drawing/2014/main" id="{3D691CFD-59E9-1860-1B53-41ADCC526A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136" y="3068960"/>
            <a:ext cx="2911820" cy="194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61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654855" y="476672"/>
            <a:ext cx="4446226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627049" y="404664"/>
            <a:ext cx="4536504" cy="834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maatregel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44341" y="3621300"/>
            <a:ext cx="2388903" cy="9195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2841984"/>
            <a:ext cx="3597315" cy="6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031467" y="3625551"/>
            <a:ext cx="2827124" cy="91957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026163" y="3649971"/>
            <a:ext cx="2956925" cy="9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verkeers-maatregel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5951510" y="3621300"/>
            <a:ext cx="2679447" cy="90831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74574" cy="14541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79447" cy="14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de actie om een doel te bereiken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345745" y="3702467"/>
            <a:ext cx="2825813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corona- maatregel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A036E617-4EF6-4625-B1CC-66DDCCDD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824" y="3817018"/>
            <a:ext cx="2254814" cy="71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limiet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F645C3B8-42E5-4524-8AAB-B5E2DCA5C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8571" y="4655019"/>
            <a:ext cx="1440160" cy="1365419"/>
          </a:xfrm>
          <a:prstGeom prst="rect">
            <a:avLst/>
          </a:prstGeom>
        </p:spPr>
      </p:pic>
      <p:pic>
        <p:nvPicPr>
          <p:cNvPr id="16" name="Afbeelding 15" descr="Afbeelding met tekst, weg, buiten, boom&#10;&#10;Automatisch gegenereerde beschrijving">
            <a:extLst>
              <a:ext uri="{FF2B5EF4-FFF2-40B4-BE49-F238E27FC236}">
                <a16:creationId xmlns:a16="http://schemas.microsoft.com/office/drawing/2014/main" id="{2F899F20-BD39-498B-97B4-156E5DECB7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7112" y="4636154"/>
            <a:ext cx="1875834" cy="125305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FF50226-4C2B-F439-DC86-53437DF3B5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525" y="4602828"/>
            <a:ext cx="2348637" cy="14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17 – 23 april 2024</a:t>
            </a: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03765" y="476672"/>
            <a:ext cx="3597315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267743" y="384105"/>
            <a:ext cx="3967818" cy="60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hotspot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53491" y="3615670"/>
            <a:ext cx="2388903" cy="91957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endParaRPr lang="en-US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2169" y="2841984"/>
            <a:ext cx="3597315" cy="67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36040" y="3625551"/>
            <a:ext cx="2992578" cy="91957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2808677" y="3659589"/>
            <a:ext cx="3184520" cy="672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Vrijheidsbeeld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019658" y="3621301"/>
            <a:ext cx="2783100" cy="90831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1"/>
            <a:ext cx="2574574" cy="1454175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79447" cy="143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</a:rPr>
              <a:t>de populaire plaats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kumimoji="0" lang="nl-NL" altLang="nl-NL" sz="2800" b="0" i="0" u="none" strike="noStrike" cap="none" normalizeH="0" baseline="0" dirty="0">
              <a:ln>
                <a:noFill/>
              </a:ln>
              <a:solidFill>
                <a:srgbClr val="4F4F4F"/>
              </a:solidFill>
              <a:effectLst/>
              <a:latin typeface="Century Gothic" panose="020B0502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E47C47C-A67A-44B8-AE5E-2DF52D691092}"/>
              </a:ext>
            </a:extLst>
          </p:cNvPr>
          <p:cNvSpPr txBox="1"/>
          <p:nvPr/>
        </p:nvSpPr>
        <p:spPr>
          <a:xfrm>
            <a:off x="427030" y="3640403"/>
            <a:ext cx="248254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en-US" sz="32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en-US" sz="32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en-US" sz="3200" b="1" dirty="0">
                <a:latin typeface="Century Gothic" panose="020B0502020202020204" pitchFamily="34" charset="0"/>
                <a:ea typeface="Calibri"/>
                <a:cs typeface="Times New Roman"/>
              </a:rPr>
              <a:t>Eiffeltoren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kstvak 2">
            <a:extLst>
              <a:ext uri="{FF2B5EF4-FFF2-40B4-BE49-F238E27FC236}">
                <a16:creationId xmlns:a16="http://schemas.microsoft.com/office/drawing/2014/main" id="{A036E617-4EF6-4625-B1CC-66DDCCDDD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3803" y="3658845"/>
            <a:ext cx="3069995" cy="51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80000"/>
              </a:lnSpc>
              <a:spcAft>
                <a:spcPts val="800"/>
              </a:spcAft>
            </a:pPr>
            <a:r>
              <a:rPr lang="nl-NL" sz="3200" b="1" dirty="0">
                <a:latin typeface="Century Gothic" panose="020B0502020202020204" pitchFamily="34" charset="0"/>
                <a:ea typeface="Calibri"/>
                <a:cs typeface="Times New Roman"/>
              </a:rPr>
              <a:t>het Rijksmuseum</a:t>
            </a:r>
            <a:endParaRPr lang="nl-NL" sz="3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4" name="Afbeelding 3" descr="Afbeelding met buitenshuis, hemel, boom, gebouw&#10;&#10;Automatisch gegenereerde beschrijving">
            <a:extLst>
              <a:ext uri="{FF2B5EF4-FFF2-40B4-BE49-F238E27FC236}">
                <a16:creationId xmlns:a16="http://schemas.microsoft.com/office/drawing/2014/main" id="{43A9C4C9-501B-DEC0-D7E0-37DC265BCE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470" y="4586217"/>
            <a:ext cx="2143327" cy="1431743"/>
          </a:xfrm>
          <a:prstGeom prst="rect">
            <a:avLst/>
          </a:prstGeom>
        </p:spPr>
      </p:pic>
      <p:pic>
        <p:nvPicPr>
          <p:cNvPr id="3" name="Afbeelding 2" descr="Afbeelding met gebouw, hemel, buitenshuis, gras&#10;&#10;Automatisch gegenereerde beschrijving">
            <a:extLst>
              <a:ext uri="{FF2B5EF4-FFF2-40B4-BE49-F238E27FC236}">
                <a16:creationId xmlns:a16="http://schemas.microsoft.com/office/drawing/2014/main" id="{BECB9EE7-7FA5-37A7-53ED-6D8C825A060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395" y="4567906"/>
            <a:ext cx="2123817" cy="1418710"/>
          </a:xfrm>
          <a:prstGeom prst="rect">
            <a:avLst/>
          </a:prstGeom>
        </p:spPr>
      </p:pic>
      <p:pic>
        <p:nvPicPr>
          <p:cNvPr id="16" name="Afbeelding 15" descr="Afbeelding met buitenshuis, hemel, beeldhouwwerk, water&#10;&#10;Automatisch gegenereerde beschrijving">
            <a:extLst>
              <a:ext uri="{FF2B5EF4-FFF2-40B4-BE49-F238E27FC236}">
                <a16:creationId xmlns:a16="http://schemas.microsoft.com/office/drawing/2014/main" id="{CEB5AE2B-D5E3-FDEE-F5CD-CE91C9E71D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586630"/>
            <a:ext cx="2123817" cy="14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59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123729" y="476672"/>
            <a:ext cx="3977352" cy="69088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2060177" y="411469"/>
            <a:ext cx="41044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latin typeface="Century Gothic" panose="020B0502020202020204" pitchFamily="34" charset="0"/>
                <a:ea typeface="Calibri"/>
                <a:cs typeface="Times New Roman"/>
              </a:rPr>
              <a:t>de primeur</a:t>
            </a:r>
            <a:endParaRPr lang="nl-NL" sz="48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431520" y="3755900"/>
            <a:ext cx="2796237" cy="7892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384784" y="3750392"/>
            <a:ext cx="2988878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de maatregel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3" y="3717032"/>
            <a:ext cx="2444750" cy="82809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22854" y="3755899"/>
            <a:ext cx="2671082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latin typeface="Century Gothic" panose="020B0502020202020204" pitchFamily="34" charset="0"/>
                <a:ea typeface="Calibri"/>
                <a:cs typeface="Times New Roman"/>
              </a:rPr>
              <a:t>een WK in de winter</a:t>
            </a:r>
            <a:endParaRPr lang="nl-NL" sz="36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6101079" y="3717032"/>
            <a:ext cx="2611399" cy="82809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010843" y="3764654"/>
            <a:ext cx="2738502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een auto in de ruimte</a:t>
            </a:r>
          </a:p>
        </p:txBody>
      </p:sp>
      <p:pic>
        <p:nvPicPr>
          <p:cNvPr id="15" name="Afbeelding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5644">
            <a:off x="3869151" y="3431037"/>
            <a:ext cx="109551" cy="331587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611398" cy="216024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3" y="491188"/>
            <a:ext cx="2647383" cy="4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eerste keer dat iets gebeurt of bekend gemaakt wordt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07173B61-8FC2-4EF0-AC60-F27286D1D1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611932"/>
            <a:ext cx="1484470" cy="1368434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8131DC85-8527-4416-B1FF-284D23E193D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482" y="4611932"/>
            <a:ext cx="1407946" cy="140742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86013FC-CFA6-2317-117C-82E5247DFD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771" y="4611932"/>
            <a:ext cx="2235011" cy="136843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349EBFF-AC25-03D8-7FB8-94CEC2FA3E0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14" b="97023" l="8283" r="95219">
                        <a14:foregroundMark x1="35354" y1="26278" x2="37912" y2="45825"/>
                        <a14:foregroundMark x1="37912" y1="45825" x2="65657" y2="46149"/>
                        <a14:foregroundMark x1="65657" y1="46149" x2="36498" y2="39547"/>
                        <a14:foregroundMark x1="36498" y1="39547" x2="67744" y2="45113"/>
                        <a14:foregroundMark x1="67744" y1="45113" x2="70842" y2="27249"/>
                        <a14:foregroundMark x1="70842" y1="27249" x2="57104" y2="19223"/>
                        <a14:foregroundMark x1="41347" y1="24531" x2="31919" y2="35210"/>
                        <a14:foregroundMark x1="31919" y1="35210" x2="34074" y2="49450"/>
                        <a14:foregroundMark x1="34074" y1="49450" x2="37374" y2="56764"/>
                        <a14:foregroundMark x1="25387" y1="25825" x2="22626" y2="51845"/>
                        <a14:foregroundMark x1="22626" y1="51845" x2="31717" y2="61553"/>
                        <a14:foregroundMark x1="31717" y1="61553" x2="62088" y2="68867"/>
                        <a14:foregroundMark x1="62088" y1="68867" x2="73737" y2="58576"/>
                        <a14:foregroundMark x1="73737" y1="58576" x2="80337" y2="48091"/>
                        <a14:foregroundMark x1="80337" y1="48091" x2="80000" y2="34822"/>
                        <a14:foregroundMark x1="80000" y1="34822" x2="76835" y2="26667"/>
                        <a14:foregroundMark x1="30438" y1="18382" x2="62020" y2="15922"/>
                        <a14:foregroundMark x1="62020" y1="15922" x2="72054" y2="19029"/>
                        <a14:foregroundMark x1="72054" y1="19029" x2="78384" y2="25631"/>
                        <a14:foregroundMark x1="47340" y1="59353" x2="66734" y2="55599"/>
                        <a14:foregroundMark x1="66734" y1="55599" x2="72929" y2="33657"/>
                        <a14:foregroundMark x1="72929" y1="33657" x2="53064" y2="27508"/>
                        <a14:foregroundMark x1="53064" y1="27508" x2="47744" y2="51133"/>
                        <a14:foregroundMark x1="47744" y1="51133" x2="41953" y2="28803"/>
                        <a14:foregroundMark x1="41953" y1="28803" x2="44983" y2="48091"/>
                        <a14:foregroundMark x1="44983" y1="48091" x2="58519" y2="35146"/>
                        <a14:foregroundMark x1="58519" y1="35146" x2="56902" y2="32233"/>
                        <a14:foregroundMark x1="29562" y1="39094" x2="35556" y2="52298"/>
                        <a14:foregroundMark x1="35556" y1="52298" x2="53468" y2="60129"/>
                        <a14:foregroundMark x1="53468" y1="60129" x2="66263" y2="54045"/>
                        <a14:foregroundMark x1="66263" y1="54045" x2="68418" y2="51197"/>
                        <a14:foregroundMark x1="29562" y1="70874" x2="50034" y2="71586"/>
                        <a14:foregroundMark x1="50034" y1="71586" x2="39057" y2="70744"/>
                        <a14:foregroundMark x1="39057" y1="70744" x2="66936" y2="68608"/>
                        <a14:foregroundMark x1="66936" y1="68608" x2="78788" y2="77152"/>
                        <a14:foregroundMark x1="78788" y1="77152" x2="68148" y2="79547"/>
                        <a14:foregroundMark x1="68148" y1="79547" x2="63771" y2="76375"/>
                        <a14:foregroundMark x1="27340" y1="70615" x2="20673" y2="83430"/>
                        <a14:foregroundMark x1="33805" y1="75146" x2="31987" y2="82589"/>
                        <a14:foregroundMark x1="42424" y1="77929" x2="36364" y2="88673"/>
                        <a14:foregroundMark x1="36364" y1="88673" x2="35825" y2="88350"/>
                        <a14:foregroundMark x1="35556" y1="75987" x2="24444" y2="81942"/>
                        <a14:foregroundMark x1="34680" y1="94757" x2="38653" y2="94951"/>
                        <a14:foregroundMark x1="62626" y1="92427" x2="66195" y2="97087"/>
                        <a14:foregroundMark x1="59529" y1="79417" x2="65993" y2="88350"/>
                        <a14:foregroundMark x1="69562" y1="74498" x2="74209" y2="84919"/>
                        <a14:foregroundMark x1="75960" y1="71909" x2="82424" y2="82783"/>
                        <a14:foregroundMark x1="43771" y1="21553" x2="53805" y2="20259"/>
                        <a14:foregroundMark x1="42896" y1="58900" x2="60943" y2="61100"/>
                        <a14:foregroundMark x1="60943" y1="61100" x2="63569" y2="59741"/>
                        <a14:foregroundMark x1="33603" y1="64660" x2="45589" y2="66149"/>
                        <a14:foregroundMark x1="49764" y1="52298" x2="57576" y2="52104"/>
                        <a14:foregroundMark x1="44916" y1="12621" x2="56431" y2="11780"/>
                        <a14:foregroundMark x1="55758" y1="6602" x2="55758" y2="6602"/>
                        <a14:foregroundMark x1="44916" y1="6408" x2="44916" y2="6408"/>
                        <a14:foregroundMark x1="19798" y1="7055" x2="19798" y2="7055"/>
                        <a14:foregroundMark x1="8283" y1="10680" x2="8283" y2="10680"/>
                        <a14:foregroundMark x1="8485" y1="24142" x2="10909" y2="24142"/>
                        <a14:foregroundMark x1="82828" y1="6602" x2="82222" y2="8997"/>
                        <a14:foregroundMark x1="95084" y1="10680" x2="91515" y2="12621"/>
                        <a14:foregroundMark x1="91987" y1="23883" x2="95286" y2="23883"/>
                        <a14:foregroundMark x1="56027" y1="6214" x2="56027" y2="6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141" y="4678016"/>
            <a:ext cx="638285" cy="66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01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302244"/>
            <a:ext cx="2808311" cy="97992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356992"/>
            <a:ext cx="2850773" cy="792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335296"/>
            <a:ext cx="3138805" cy="168096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4200" b="1" dirty="0">
                <a:latin typeface="Century Gothic" panose="020B0502020202020204" pitchFamily="34" charset="0"/>
                <a:ea typeface="Calibri"/>
                <a:cs typeface="Times New Roman"/>
              </a:rPr>
              <a:t>in eerste instantie</a:t>
            </a:r>
            <a:endParaRPr lang="nl-NL" sz="4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379249"/>
            <a:ext cx="3138805" cy="111540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uiteindelijk</a:t>
            </a:r>
            <a:endParaRPr lang="nl-NL" sz="40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251520" y="5440480"/>
            <a:ext cx="2872310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251520" y="5378726"/>
            <a:ext cx="3138805" cy="2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in het begin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6032433" y="4309312"/>
            <a:ext cx="2644021" cy="79954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6012160" y="4302245"/>
            <a:ext cx="2808311" cy="3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32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3200" dirty="0">
                <a:latin typeface="Century Gothic" panose="020B0502020202020204" pitchFamily="34" charset="0"/>
                <a:ea typeface="Calibri"/>
                <a:cs typeface="Times New Roman"/>
              </a:rPr>
              <a:t>op het laatst</a:t>
            </a:r>
            <a:endParaRPr lang="nl-NL" sz="1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1A4BBEC3-A626-4270-A41A-219A9D07D061}"/>
              </a:ext>
            </a:extLst>
          </p:cNvPr>
          <p:cNvSpPr txBox="1"/>
          <p:nvPr/>
        </p:nvSpPr>
        <p:spPr>
          <a:xfrm>
            <a:off x="395535" y="477401"/>
            <a:ext cx="813724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eerste instantie</a:t>
            </a:r>
            <a:r>
              <a:rPr lang="nl-NL" sz="20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konden er 20 duizend mensen naar de Dam komen voor de dodenherdenking. Uiteindelijk hebben ze besloten dat er nu maar 10 duizend mensen mogen komen.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1B85F8C-D12B-9C9E-A821-BA90B55525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89" y="2494510"/>
            <a:ext cx="2322914" cy="1682502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C7EF1CCE-C08D-4B10-FAEC-8B2F1FDC03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232" y="1558391"/>
            <a:ext cx="2368626" cy="174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8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688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382102"/>
            <a:ext cx="2808311" cy="90006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089381" y="3761472"/>
            <a:ext cx="2850772" cy="944632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448040"/>
            <a:ext cx="285077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50268" y="444626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60000"/>
              </a:lnSpc>
              <a:spcAft>
                <a:spcPts val="800"/>
              </a:spcAft>
            </a:pPr>
            <a:r>
              <a:rPr lang="nl-NL" sz="4400" b="1" dirty="0">
                <a:latin typeface="Century Gothic" panose="020B0502020202020204" pitchFamily="34" charset="0"/>
                <a:ea typeface="Calibri"/>
                <a:cs typeface="Times New Roman"/>
              </a:rPr>
              <a:t>de oorzaak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45364" y="4122702"/>
            <a:ext cx="3138805" cy="52272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4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ebben op</a:t>
            </a:r>
            <a:endParaRPr lang="nl-NL" sz="11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3403027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effect</a:t>
            </a:r>
            <a:endParaRPr lang="nl-NL" sz="105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644021" cy="72482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15810" y="5455744"/>
            <a:ext cx="2773263" cy="42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waardoor het komt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4156191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89073" y="4783229"/>
            <a:ext cx="4248472" cy="45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gevolg hebben voor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C65D0694-C504-41EE-AA34-F4707DF995D7}"/>
              </a:ext>
            </a:extLst>
          </p:cNvPr>
          <p:cNvSpPr/>
          <p:nvPr/>
        </p:nvSpPr>
        <p:spPr>
          <a:xfrm rot="20873286">
            <a:off x="3522471" y="2899485"/>
            <a:ext cx="2178625" cy="5227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0F2B1C84-F108-3B8F-FA1B-601A225A6CF2}"/>
              </a:ext>
            </a:extLst>
          </p:cNvPr>
          <p:cNvSpPr txBox="1"/>
          <p:nvPr/>
        </p:nvSpPr>
        <p:spPr>
          <a:xfrm>
            <a:off x="2866845" y="3645024"/>
            <a:ext cx="3138805" cy="52272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b="1" dirty="0">
                <a:latin typeface="Century Gothic" panose="020B0502020202020204" pitchFamily="34" charset="0"/>
                <a:ea typeface="Calibri"/>
                <a:cs typeface="Times New Roman"/>
              </a:rPr>
              <a:t>effect</a:t>
            </a:r>
            <a:endParaRPr lang="nl-NL" sz="12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2" name="Afbeelding 21" descr="Afbeelding met kleding, persoon, glimlach, Dans&#10;&#10;Automatisch gegenereerde beschrijving">
            <a:extLst>
              <a:ext uri="{FF2B5EF4-FFF2-40B4-BE49-F238E27FC236}">
                <a16:creationId xmlns:a16="http://schemas.microsoft.com/office/drawing/2014/main" id="{77557E80-1E48-8875-F06F-E5779D1510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05" y="2948156"/>
            <a:ext cx="2808311" cy="1296143"/>
          </a:xfrm>
          <a:prstGeom prst="rect">
            <a:avLst/>
          </a:prstGeom>
        </p:spPr>
      </p:pic>
      <p:pic>
        <p:nvPicPr>
          <p:cNvPr id="23" name="Afbeelding 22" descr="Afbeelding met kleding, pak, jas, schoeisel&#10;&#10;Automatisch gegenereerde beschrijving">
            <a:extLst>
              <a:ext uri="{FF2B5EF4-FFF2-40B4-BE49-F238E27FC236}">
                <a16:creationId xmlns:a16="http://schemas.microsoft.com/office/drawing/2014/main" id="{89711506-FD64-CE96-4676-2E6E7B10B9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640" y="1513140"/>
            <a:ext cx="2026514" cy="1783668"/>
          </a:xfrm>
          <a:prstGeom prst="rect">
            <a:avLst/>
          </a:prstGeom>
        </p:spPr>
      </p:pic>
      <p:sp>
        <p:nvSpPr>
          <p:cNvPr id="24" name="Text Box 14">
            <a:extLst>
              <a:ext uri="{FF2B5EF4-FFF2-40B4-BE49-F238E27FC236}">
                <a16:creationId xmlns:a16="http://schemas.microsoft.com/office/drawing/2014/main" id="{FB0F1FD0-E3E4-C19A-C390-7DFD46D10B92}"/>
              </a:ext>
            </a:extLst>
          </p:cNvPr>
          <p:cNvSpPr txBox="1"/>
          <p:nvPr/>
        </p:nvSpPr>
        <p:spPr>
          <a:xfrm>
            <a:off x="446144" y="442145"/>
            <a:ext cx="8137244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demonstratie zou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effect kunnen hebben op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dodenherdenking.</a:t>
            </a: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41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limiet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609E8F-4257-1DEE-1D7B-D931A7D21B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940" y="4746661"/>
            <a:ext cx="1512168" cy="885196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65B4D8C-FB4D-57FD-29BC-36764CD73A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85" y="1226143"/>
            <a:ext cx="5835629" cy="377752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1362EC7-1F5E-5B15-8680-3E1F180ED010}"/>
              </a:ext>
            </a:extLst>
          </p:cNvPr>
          <p:cNvSpPr txBox="1"/>
          <p:nvPr/>
        </p:nvSpPr>
        <p:spPr>
          <a:xfrm>
            <a:off x="6896404" y="5624180"/>
            <a:ext cx="2233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70C0"/>
                </a:solidFill>
              </a:rPr>
              <a:t>10.000 mensen</a:t>
            </a:r>
          </a:p>
        </p:txBody>
      </p:sp>
      <p:pic>
        <p:nvPicPr>
          <p:cNvPr id="8" name="Afbeelding 7" descr="Afbeelding met kleding, pak, jas, schoeisel&#10;&#10;Automatisch gegenereerde beschrijving">
            <a:extLst>
              <a:ext uri="{FF2B5EF4-FFF2-40B4-BE49-F238E27FC236}">
                <a16:creationId xmlns:a16="http://schemas.microsoft.com/office/drawing/2014/main" id="{91A8DFC5-8A68-DF2B-04AE-FEB53758C15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6312" y="4961101"/>
            <a:ext cx="1124744" cy="1124744"/>
          </a:xfrm>
          <a:prstGeom prst="rect">
            <a:avLst/>
          </a:prstGeom>
        </p:spPr>
      </p:pic>
      <p:sp>
        <p:nvSpPr>
          <p:cNvPr id="9" name="Plusteken 8">
            <a:extLst>
              <a:ext uri="{FF2B5EF4-FFF2-40B4-BE49-F238E27FC236}">
                <a16:creationId xmlns:a16="http://schemas.microsoft.com/office/drawing/2014/main" id="{879ED08D-BAF6-7F3A-FB33-91C8BD7B3437}"/>
              </a:ext>
            </a:extLst>
          </p:cNvPr>
          <p:cNvSpPr/>
          <p:nvPr/>
        </p:nvSpPr>
        <p:spPr>
          <a:xfrm>
            <a:off x="6444208" y="5189259"/>
            <a:ext cx="504056" cy="461665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jl: omlaag 4">
            <a:extLst>
              <a:ext uri="{FF2B5EF4-FFF2-40B4-BE49-F238E27FC236}">
                <a16:creationId xmlns:a16="http://schemas.microsoft.com/office/drawing/2014/main" id="{8E076BF3-4D87-4AF4-B09D-897206177FC1}"/>
              </a:ext>
            </a:extLst>
          </p:cNvPr>
          <p:cNvSpPr/>
          <p:nvPr/>
        </p:nvSpPr>
        <p:spPr>
          <a:xfrm>
            <a:off x="5220072" y="2204864"/>
            <a:ext cx="2808312" cy="302433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20.000</a:t>
            </a:r>
          </a:p>
          <a:p>
            <a:pPr algn="ctr"/>
            <a:r>
              <a:rPr lang="nl-NL" sz="2400" dirty="0"/>
              <a:t>naar 10.000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9D7B38C-2C7B-7BAC-C8FA-0665DCFCFC5D}"/>
              </a:ext>
            </a:extLst>
          </p:cNvPr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indammen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CD143A9-D9D1-C6CE-8C2A-B86C08A98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343" y="2169139"/>
            <a:ext cx="3958388" cy="23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76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 eerste instantie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AEB583-EC6F-7A21-3154-3BE7EDECFB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15584"/>
            <a:ext cx="6537325" cy="382683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CC0EBE0E-DFFF-A32A-4899-61360CE2615F}"/>
              </a:ext>
            </a:extLst>
          </p:cNvPr>
          <p:cNvSpPr txBox="1"/>
          <p:nvPr/>
        </p:nvSpPr>
        <p:spPr>
          <a:xfrm>
            <a:off x="2771800" y="5247136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0070C0"/>
                </a:solidFill>
              </a:rPr>
              <a:t>20.000 mensen</a:t>
            </a:r>
          </a:p>
        </p:txBody>
      </p: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maatregel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9496F4-C87C-6204-5DB9-1F64C4AA2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700808"/>
            <a:ext cx="5534390" cy="47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primeur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0C12A0D-9E4F-464A-A301-FCE54F3DEB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14" b="97023" l="8283" r="95219">
                        <a14:foregroundMark x1="35354" y1="26278" x2="37912" y2="45825"/>
                        <a14:foregroundMark x1="37912" y1="45825" x2="65657" y2="46149"/>
                        <a14:foregroundMark x1="65657" y1="46149" x2="36498" y2="39547"/>
                        <a14:foregroundMark x1="36498" y1="39547" x2="67744" y2="45113"/>
                        <a14:foregroundMark x1="67744" y1="45113" x2="70842" y2="27249"/>
                        <a14:foregroundMark x1="70842" y1="27249" x2="57104" y2="19223"/>
                        <a14:foregroundMark x1="41347" y1="24531" x2="31919" y2="35210"/>
                        <a14:foregroundMark x1="31919" y1="35210" x2="34074" y2="49450"/>
                        <a14:foregroundMark x1="34074" y1="49450" x2="37374" y2="56764"/>
                        <a14:foregroundMark x1="25387" y1="25825" x2="22626" y2="51845"/>
                        <a14:foregroundMark x1="22626" y1="51845" x2="31717" y2="61553"/>
                        <a14:foregroundMark x1="31717" y1="61553" x2="62088" y2="68867"/>
                        <a14:foregroundMark x1="62088" y1="68867" x2="73737" y2="58576"/>
                        <a14:foregroundMark x1="73737" y1="58576" x2="80337" y2="48091"/>
                        <a14:foregroundMark x1="80337" y1="48091" x2="80000" y2="34822"/>
                        <a14:foregroundMark x1="80000" y1="34822" x2="76835" y2="26667"/>
                        <a14:foregroundMark x1="30438" y1="18382" x2="62020" y2="15922"/>
                        <a14:foregroundMark x1="62020" y1="15922" x2="72054" y2="19029"/>
                        <a14:foregroundMark x1="72054" y1="19029" x2="78384" y2="25631"/>
                        <a14:foregroundMark x1="47340" y1="59353" x2="66734" y2="55599"/>
                        <a14:foregroundMark x1="66734" y1="55599" x2="72929" y2="33657"/>
                        <a14:foregroundMark x1="72929" y1="33657" x2="53064" y2="27508"/>
                        <a14:foregroundMark x1="53064" y1="27508" x2="47744" y2="51133"/>
                        <a14:foregroundMark x1="47744" y1="51133" x2="41953" y2="28803"/>
                        <a14:foregroundMark x1="41953" y1="28803" x2="44983" y2="48091"/>
                        <a14:foregroundMark x1="44983" y1="48091" x2="58519" y2="35146"/>
                        <a14:foregroundMark x1="58519" y1="35146" x2="56902" y2="32233"/>
                        <a14:foregroundMark x1="29562" y1="39094" x2="35556" y2="52298"/>
                        <a14:foregroundMark x1="35556" y1="52298" x2="53468" y2="60129"/>
                        <a14:foregroundMark x1="53468" y1="60129" x2="66263" y2="54045"/>
                        <a14:foregroundMark x1="66263" y1="54045" x2="68418" y2="51197"/>
                        <a14:foregroundMark x1="29562" y1="70874" x2="50034" y2="71586"/>
                        <a14:foregroundMark x1="50034" y1="71586" x2="39057" y2="70744"/>
                        <a14:foregroundMark x1="39057" y1="70744" x2="66936" y2="68608"/>
                        <a14:foregroundMark x1="66936" y1="68608" x2="78788" y2="77152"/>
                        <a14:foregroundMark x1="78788" y1="77152" x2="68148" y2="79547"/>
                        <a14:foregroundMark x1="68148" y1="79547" x2="63771" y2="76375"/>
                        <a14:foregroundMark x1="27340" y1="70615" x2="20673" y2="83430"/>
                        <a14:foregroundMark x1="33805" y1="75146" x2="31987" y2="82589"/>
                        <a14:foregroundMark x1="42424" y1="77929" x2="36364" y2="88673"/>
                        <a14:foregroundMark x1="36364" y1="88673" x2="35825" y2="88350"/>
                        <a14:foregroundMark x1="35556" y1="75987" x2="24444" y2="81942"/>
                        <a14:foregroundMark x1="34680" y1="94757" x2="38653" y2="94951"/>
                        <a14:foregroundMark x1="62626" y1="92427" x2="66195" y2="97087"/>
                        <a14:foregroundMark x1="59529" y1="79417" x2="65993" y2="88350"/>
                        <a14:foregroundMark x1="69562" y1="74498" x2="74209" y2="84919"/>
                        <a14:foregroundMark x1="75960" y1="71909" x2="82424" y2="82783"/>
                        <a14:foregroundMark x1="43771" y1="21553" x2="53805" y2="20259"/>
                        <a14:foregroundMark x1="42896" y1="58900" x2="60943" y2="61100"/>
                        <a14:foregroundMark x1="60943" y1="61100" x2="63569" y2="59741"/>
                        <a14:foregroundMark x1="33603" y1="64660" x2="45589" y2="66149"/>
                        <a14:foregroundMark x1="49764" y1="52298" x2="57576" y2="52104"/>
                        <a14:foregroundMark x1="44916" y1="12621" x2="56431" y2="11780"/>
                        <a14:foregroundMark x1="55758" y1="6602" x2="55758" y2="6602"/>
                        <a14:foregroundMark x1="44916" y1="6408" x2="44916" y2="6408"/>
                        <a14:foregroundMark x1="19798" y1="7055" x2="19798" y2="7055"/>
                        <a14:foregroundMark x1="8283" y1="10680" x2="8283" y2="10680"/>
                        <a14:foregroundMark x1="8485" y1="24142" x2="10909" y2="24142"/>
                        <a14:foregroundMark x1="82828" y1="6602" x2="82222" y2="8997"/>
                        <a14:foregroundMark x1="95084" y1="10680" x2="91515" y2="12621"/>
                        <a14:foregroundMark x1="91987" y1="23883" x2="95286" y2="23883"/>
                        <a14:foregroundMark x1="56027" y1="6214" x2="56027" y2="6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524" y="1916832"/>
            <a:ext cx="3960440" cy="412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5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effect hebben op</a:t>
            </a:r>
          </a:p>
        </p:txBody>
      </p:sp>
      <p:pic>
        <p:nvPicPr>
          <p:cNvPr id="3" name="Afbeelding 2" descr="Afbeelding met kleding, persoon, glimlach, Dans&#10;&#10;Automatisch gegenereerde beschrijving">
            <a:extLst>
              <a:ext uri="{FF2B5EF4-FFF2-40B4-BE49-F238E27FC236}">
                <a16:creationId xmlns:a16="http://schemas.microsoft.com/office/drawing/2014/main" id="{BECC3142-EF72-F974-786E-C2A1247BBE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520" y="2132856"/>
            <a:ext cx="5616624" cy="2592288"/>
          </a:xfrm>
          <a:prstGeom prst="rect">
            <a:avLst/>
          </a:prstGeom>
        </p:spPr>
      </p:pic>
      <p:pic>
        <p:nvPicPr>
          <p:cNvPr id="5" name="Afbeelding 4" descr="Afbeelding met kleding, pak, jas, schoeisel&#10;&#10;Automatisch gegenereerde beschrijving">
            <a:extLst>
              <a:ext uri="{FF2B5EF4-FFF2-40B4-BE49-F238E27FC236}">
                <a16:creationId xmlns:a16="http://schemas.microsoft.com/office/drawing/2014/main" id="{B757EA6D-3639-AA81-0FCC-0CE9DF655F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4208" y="2492896"/>
            <a:ext cx="2699792" cy="2376264"/>
          </a:xfrm>
          <a:prstGeom prst="rect">
            <a:avLst/>
          </a:prstGeom>
        </p:spPr>
      </p:pic>
      <p:sp>
        <p:nvSpPr>
          <p:cNvPr id="7" name="Pijl: rechts 6">
            <a:extLst>
              <a:ext uri="{FF2B5EF4-FFF2-40B4-BE49-F238E27FC236}">
                <a16:creationId xmlns:a16="http://schemas.microsoft.com/office/drawing/2014/main" id="{A93A3369-0034-95B3-E494-46AE9C4DAADD}"/>
              </a:ext>
            </a:extLst>
          </p:cNvPr>
          <p:cNvSpPr/>
          <p:nvPr/>
        </p:nvSpPr>
        <p:spPr>
          <a:xfrm>
            <a:off x="5220072" y="3609020"/>
            <a:ext cx="1152128" cy="576064"/>
          </a:xfrm>
          <a:prstGeom prst="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riskeren</a:t>
            </a:r>
          </a:p>
        </p:txBody>
      </p:sp>
      <p:pic>
        <p:nvPicPr>
          <p:cNvPr id="4" name="Afbeelding 3" descr="Afbeelding met persoon, Menselijk gezicht, buitenshuis, person&#10;&#10;Automatisch gegenereerde beschrijving">
            <a:extLst>
              <a:ext uri="{FF2B5EF4-FFF2-40B4-BE49-F238E27FC236}">
                <a16:creationId xmlns:a16="http://schemas.microsoft.com/office/drawing/2014/main" id="{EC0F4AC8-DB4B-16D4-0B2F-E2A05E2CB1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18" y="1556792"/>
            <a:ext cx="7376364" cy="490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908</Words>
  <Application>Microsoft Office PowerPoint</Application>
  <PresentationFormat>Diavoorstelling (4:3)</PresentationFormat>
  <Paragraphs>233</Paragraphs>
  <Slides>23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Das, Gerarda</cp:lastModifiedBy>
  <cp:revision>518</cp:revision>
  <dcterms:created xsi:type="dcterms:W3CDTF">2021-06-08T06:13:59Z</dcterms:created>
  <dcterms:modified xsi:type="dcterms:W3CDTF">2024-04-23T08:36:57Z</dcterms:modified>
</cp:coreProperties>
</file>