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9" r:id="rId4"/>
    <p:sldId id="1482" r:id="rId5"/>
    <p:sldId id="1460" r:id="rId6"/>
    <p:sldId id="1475" r:id="rId7"/>
    <p:sldId id="1483" r:id="rId8"/>
    <p:sldId id="1480" r:id="rId9"/>
    <p:sldId id="1476" r:id="rId10"/>
    <p:sldId id="1478" r:id="rId11"/>
    <p:sldId id="1477" r:id="rId12"/>
    <p:sldId id="1481" r:id="rId13"/>
    <p:sldId id="934" r:id="rId14"/>
    <p:sldId id="1531" r:id="rId15"/>
    <p:sldId id="1532" r:id="rId16"/>
    <p:sldId id="1530" r:id="rId17"/>
    <p:sldId id="1523" r:id="rId18"/>
    <p:sldId id="1488" r:id="rId19"/>
    <p:sldId id="1528" r:id="rId20"/>
    <p:sldId id="1499" r:id="rId21"/>
    <p:sldId id="1533" r:id="rId22"/>
    <p:sldId id="1489" r:id="rId23"/>
    <p:sldId id="1529"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82"/>
            <p14:sldId id="1460"/>
            <p14:sldId id="1475"/>
            <p14:sldId id="1483"/>
            <p14:sldId id="1480"/>
            <p14:sldId id="1476"/>
            <p14:sldId id="1478"/>
            <p14:sldId id="1477"/>
            <p14:sldId id="1481"/>
            <p14:sldId id="934"/>
            <p14:sldId id="1531"/>
            <p14:sldId id="1532"/>
            <p14:sldId id="1530"/>
            <p14:sldId id="1523"/>
            <p14:sldId id="1488"/>
            <p14:sldId id="1528"/>
            <p14:sldId id="1499"/>
            <p14:sldId id="1533"/>
            <p14:sldId id="1489"/>
            <p14:sldId id="15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638" autoAdjust="0"/>
  </p:normalViewPr>
  <p:slideViewPr>
    <p:cSldViewPr>
      <p:cViewPr varScale="1">
        <p:scale>
          <a:sx n="66" d="100"/>
          <a:sy n="66" d="100"/>
        </p:scale>
        <p:origin x="161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16-4-2024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16-4-2024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gebruikelijk</a:t>
            </a:r>
            <a:r>
              <a:rPr lang="nl-NL" sz="1200" kern="1200" dirty="0">
                <a:solidFill>
                  <a:schemeClr val="tx1"/>
                </a:solidFill>
                <a:effectLst/>
                <a:latin typeface="+mn-lt"/>
                <a:ea typeface="+mn-ea"/>
                <a:cs typeface="+mn-cs"/>
              </a:rPr>
              <a:t> = normaal, zoals het meestal is</a:t>
            </a:r>
          </a:p>
          <a:p>
            <a:pPr fontAlgn="t"/>
            <a:r>
              <a:rPr lang="nl-NL" sz="1200" b="1" kern="1200" dirty="0">
                <a:solidFill>
                  <a:schemeClr val="tx1"/>
                </a:solidFill>
                <a:effectLst/>
                <a:latin typeface="+mn-lt"/>
                <a:ea typeface="+mn-ea"/>
                <a:cs typeface="+mn-cs"/>
              </a:rPr>
              <a:t>met lede ogen aanzien </a:t>
            </a:r>
            <a:r>
              <a:rPr lang="nl-NL" sz="1200" kern="1200" dirty="0">
                <a:solidFill>
                  <a:schemeClr val="tx1"/>
                </a:solidFill>
                <a:effectLst/>
                <a:latin typeface="+mn-lt"/>
                <a:ea typeface="+mn-ea"/>
                <a:cs typeface="+mn-cs"/>
              </a:rPr>
              <a:t>= machteloos en verdrietig toekijken</a:t>
            </a:r>
          </a:p>
          <a:p>
            <a:pPr fontAlgn="t"/>
            <a:r>
              <a:rPr lang="nl-NL" sz="1200" b="1" kern="1200" dirty="0">
                <a:solidFill>
                  <a:schemeClr val="tx1"/>
                </a:solidFill>
                <a:effectLst/>
                <a:latin typeface="+mn-lt"/>
                <a:ea typeface="+mn-ea"/>
                <a:cs typeface="+mn-cs"/>
              </a:rPr>
              <a:t>vrij spel hebben</a:t>
            </a:r>
            <a:r>
              <a:rPr lang="nl-NL" sz="1200" kern="1200" dirty="0">
                <a:solidFill>
                  <a:schemeClr val="tx1"/>
                </a:solidFill>
                <a:effectLst/>
                <a:latin typeface="+mn-lt"/>
                <a:ea typeface="+mn-ea"/>
                <a:cs typeface="+mn-cs"/>
              </a:rPr>
              <a:t> = kunnen doen wat je wilt (zonder van iets of iemand last te hebben)</a:t>
            </a:r>
          </a:p>
          <a:p>
            <a:pPr fontAlgn="t"/>
            <a:r>
              <a:rPr lang="nl-NL" sz="1200" b="1" kern="1200" dirty="0">
                <a:solidFill>
                  <a:schemeClr val="tx1"/>
                </a:solidFill>
                <a:effectLst/>
                <a:latin typeface="+mn-lt"/>
                <a:ea typeface="+mn-ea"/>
                <a:cs typeface="+mn-cs"/>
              </a:rPr>
              <a:t>het gebrek </a:t>
            </a:r>
            <a:r>
              <a:rPr lang="nl-NL" sz="1200" kern="1200" dirty="0">
                <a:solidFill>
                  <a:schemeClr val="tx1"/>
                </a:solidFill>
                <a:effectLst/>
                <a:latin typeface="+mn-lt"/>
                <a:ea typeface="+mn-ea"/>
                <a:cs typeface="+mn-cs"/>
              </a:rPr>
              <a:t>= het tekort, iets wat er helaas niet of te weinig is</a:t>
            </a:r>
          </a:p>
          <a:p>
            <a:pPr fontAlgn="t"/>
            <a:r>
              <a:rPr lang="nl-NL" sz="1200" b="1" kern="1200" dirty="0">
                <a:solidFill>
                  <a:schemeClr val="tx1"/>
                </a:solidFill>
                <a:effectLst/>
                <a:latin typeface="+mn-lt"/>
                <a:ea typeface="+mn-ea"/>
                <a:cs typeface="+mn-cs"/>
              </a:rPr>
              <a:t>ten koste gaan van </a:t>
            </a:r>
            <a:r>
              <a:rPr lang="nl-NL" sz="1200" kern="1200" dirty="0">
                <a:solidFill>
                  <a:schemeClr val="tx1"/>
                </a:solidFill>
                <a:effectLst/>
                <a:latin typeface="+mn-lt"/>
                <a:ea typeface="+mn-ea"/>
                <a:cs typeface="+mn-cs"/>
              </a:rPr>
              <a:t>= nadelig zijn voor</a:t>
            </a:r>
          </a:p>
          <a:p>
            <a:pPr fontAlgn="t"/>
            <a:r>
              <a:rPr lang="nl-NL" sz="1200" b="1" kern="1200" dirty="0">
                <a:solidFill>
                  <a:schemeClr val="tx1"/>
                </a:solidFill>
                <a:effectLst/>
                <a:latin typeface="+mn-lt"/>
                <a:ea typeface="+mn-ea"/>
                <a:cs typeface="+mn-cs"/>
              </a:rPr>
              <a:t>zorgen baren </a:t>
            </a:r>
            <a:r>
              <a:rPr lang="nl-NL" sz="1200" kern="1200" dirty="0">
                <a:solidFill>
                  <a:schemeClr val="tx1"/>
                </a:solidFill>
                <a:effectLst/>
                <a:latin typeface="+mn-lt"/>
                <a:ea typeface="+mn-ea"/>
                <a:cs typeface="+mn-cs"/>
              </a:rPr>
              <a:t>= ongerust maken</a:t>
            </a:r>
          </a:p>
          <a:p>
            <a:pPr fontAlgn="t"/>
            <a:r>
              <a:rPr lang="nl-NL" sz="1200" b="1" kern="1200" dirty="0">
                <a:solidFill>
                  <a:schemeClr val="tx1"/>
                </a:solidFill>
                <a:effectLst/>
                <a:latin typeface="+mn-lt"/>
                <a:ea typeface="+mn-ea"/>
                <a:cs typeface="+mn-cs"/>
              </a:rPr>
              <a:t>profiteren van </a:t>
            </a:r>
            <a:r>
              <a:rPr lang="nl-NL" sz="1200" kern="1200" dirty="0">
                <a:solidFill>
                  <a:schemeClr val="tx1"/>
                </a:solidFill>
                <a:effectLst/>
                <a:latin typeface="+mn-lt"/>
                <a:ea typeface="+mn-ea"/>
                <a:cs typeface="+mn-cs"/>
              </a:rPr>
              <a:t>= voordeel hebben van</a:t>
            </a:r>
          </a:p>
          <a:p>
            <a:pPr fontAlgn="t"/>
            <a:r>
              <a:rPr lang="nl-NL" sz="1200" b="1" kern="1200" dirty="0">
                <a:solidFill>
                  <a:schemeClr val="tx1"/>
                </a:solidFill>
                <a:effectLst/>
                <a:latin typeface="+mn-lt"/>
                <a:ea typeface="+mn-ea"/>
                <a:cs typeface="+mn-cs"/>
              </a:rPr>
              <a:t>de culturele sector </a:t>
            </a:r>
            <a:r>
              <a:rPr lang="nl-NL" sz="1200" kern="1200" dirty="0">
                <a:solidFill>
                  <a:schemeClr val="tx1"/>
                </a:solidFill>
                <a:effectLst/>
                <a:latin typeface="+mn-lt"/>
                <a:ea typeface="+mn-ea"/>
                <a:cs typeface="+mn-cs"/>
              </a:rPr>
              <a:t>= alle mensen of bedrijven die bezig zijn met cultuur</a:t>
            </a:r>
          </a:p>
          <a:p>
            <a:pPr fontAlgn="t"/>
            <a:r>
              <a:rPr lang="nl-NL" sz="1200" b="1" kern="1200" dirty="0">
                <a:solidFill>
                  <a:schemeClr val="tx1"/>
                </a:solidFill>
                <a:effectLst/>
                <a:latin typeface="+mn-lt"/>
                <a:ea typeface="+mn-ea"/>
                <a:cs typeface="+mn-cs"/>
              </a:rPr>
              <a:t>op grote schaal </a:t>
            </a:r>
            <a:r>
              <a:rPr lang="nl-NL" sz="1200" kern="1200" dirty="0">
                <a:solidFill>
                  <a:schemeClr val="tx1"/>
                </a:solidFill>
                <a:effectLst/>
                <a:latin typeface="+mn-lt"/>
                <a:ea typeface="+mn-ea"/>
                <a:cs typeface="+mn-cs"/>
              </a:rPr>
              <a:t>= in grote hoeveelheden</a:t>
            </a:r>
          </a:p>
          <a:p>
            <a:pPr fontAlgn="t"/>
            <a:r>
              <a:rPr lang="nl-NL" sz="1200" b="1" kern="1200" dirty="0">
                <a:solidFill>
                  <a:schemeClr val="tx1"/>
                </a:solidFill>
                <a:effectLst/>
                <a:latin typeface="+mn-lt"/>
                <a:ea typeface="+mn-ea"/>
                <a:cs typeface="+mn-cs"/>
              </a:rPr>
              <a:t>de aantrekkingskracht </a:t>
            </a:r>
            <a:r>
              <a:rPr lang="nl-NL" sz="1200" kern="1200" dirty="0">
                <a:solidFill>
                  <a:schemeClr val="tx1"/>
                </a:solidFill>
                <a:effectLst/>
                <a:latin typeface="+mn-lt"/>
                <a:ea typeface="+mn-ea"/>
                <a:cs typeface="+mn-cs"/>
              </a:rPr>
              <a:t>= de kracht waarmee mensen of dingen naar elkaar toe worden getrokken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16-4-2024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0.jp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Ik heb een opa en hij is 82 jaar. Hij loopt een beetje krom en zijn ogen worden steeds slechter. En dat </a:t>
            </a:r>
            <a:r>
              <a:rPr lang="nl-NL" sz="1800" b="1" u="sng" dirty="0">
                <a:ea typeface="Times New Roman" panose="02020603050405020304" pitchFamily="18" charset="0"/>
                <a:cs typeface="Arial" panose="020B0604020202020204" pitchFamily="34" charset="0"/>
              </a:rPr>
              <a:t>baart mij zorgen</a:t>
            </a:r>
            <a:r>
              <a:rPr lang="nl-NL" sz="1800" dirty="0">
                <a:ea typeface="Times New Roman" panose="02020603050405020304" pitchFamily="18" charset="0"/>
                <a:cs typeface="Arial" panose="020B0604020202020204" pitchFamily="34" charset="0"/>
              </a:rPr>
              <a:t>; dat </a:t>
            </a:r>
            <a:r>
              <a:rPr lang="nl-NL" sz="1800" b="1" i="1" dirty="0">
                <a:ea typeface="Times New Roman" panose="02020603050405020304" pitchFamily="18" charset="0"/>
                <a:cs typeface="Arial" panose="020B0604020202020204" pitchFamily="34" charset="0"/>
              </a:rPr>
              <a:t>maakt me ongerust</a:t>
            </a:r>
            <a:r>
              <a:rPr lang="nl-NL" sz="1800" dirty="0">
                <a:ea typeface="Times New Roman" panose="02020603050405020304" pitchFamily="18" charset="0"/>
                <a:cs typeface="Arial" panose="020B0604020202020204" pitchFamily="34" charset="0"/>
              </a:rPr>
              <a:t>. Want deze lieve oude man rijdt nog auto! Auto! Ook op de snelweg hè? Levensgevaarlijk! </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Gelukkig </a:t>
            </a:r>
            <a:r>
              <a:rPr lang="nl-NL" sz="1800" dirty="0">
                <a:ea typeface="Times New Roman" panose="02020603050405020304" pitchFamily="18" charset="0"/>
                <a:cs typeface="Arial" panose="020B0604020202020204" pitchFamily="34" charset="0"/>
              </a:rPr>
              <a:t>worden mensen met een rijbewijs als ze ouders worden </a:t>
            </a:r>
            <a:r>
              <a:rPr lang="nl-NL" sz="1800" b="1" u="sng" dirty="0">
                <a:ea typeface="Times New Roman" panose="02020603050405020304" pitchFamily="18" charset="0"/>
                <a:cs typeface="Arial" panose="020B0604020202020204" pitchFamily="34" charset="0"/>
              </a:rPr>
              <a:t>op grote schaal</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dus in grote hoeveelheden</a:t>
            </a:r>
            <a:r>
              <a:rPr lang="nl-NL" sz="1800" dirty="0">
                <a:ea typeface="Times New Roman" panose="02020603050405020304" pitchFamily="18" charset="0"/>
                <a:cs typeface="Arial" panose="020B0604020202020204" pitchFamily="34" charset="0"/>
              </a:rPr>
              <a:t>, gekeurd. Dan kijken ze of je nog goed kunt rijden. Dit gebeurt als je 75 jaar wordt, en als je 80 wordt, en zo elke 5 jaar. Dat is </a:t>
            </a:r>
            <a:r>
              <a:rPr lang="nl-NL" sz="1800" b="1" u="sng" dirty="0">
                <a:ea typeface="Times New Roman" panose="02020603050405020304" pitchFamily="18" charset="0"/>
                <a:cs typeface="Arial" panose="020B0604020202020204" pitchFamily="34" charset="0"/>
              </a:rPr>
              <a:t>gebruikelijk</a:t>
            </a:r>
            <a:r>
              <a:rPr lang="nl-NL" sz="1800" dirty="0">
                <a:ea typeface="Times New Roman" panose="02020603050405020304" pitchFamily="18" charset="0"/>
                <a:cs typeface="Arial" panose="020B0604020202020204" pitchFamily="34" charset="0"/>
              </a:rPr>
              <a:t>, dat is </a:t>
            </a:r>
            <a:r>
              <a:rPr lang="nl-NL" sz="1800" b="1" i="1" dirty="0">
                <a:ea typeface="Times New Roman" panose="02020603050405020304" pitchFamily="18" charset="0"/>
                <a:cs typeface="Arial" panose="020B0604020202020204" pitchFamily="34" charset="0"/>
              </a:rPr>
              <a:t>normaal</a:t>
            </a:r>
            <a:r>
              <a:rPr lang="nl-NL" sz="1800" dirty="0">
                <a:ea typeface="Times New Roman" panose="02020603050405020304" pitchFamily="18" charset="0"/>
                <a:cs typeface="Arial" panose="020B0604020202020204" pitchFamily="34" charset="0"/>
              </a:rPr>
              <a:t>, en staat in de wet. </a:t>
            </a:r>
          </a:p>
          <a:p>
            <a:pPr marL="0" lvl="0" indent="0">
              <a:spcBef>
                <a:spcPts val="200"/>
              </a:spcBef>
              <a:spcAft>
                <a:spcPts val="200"/>
              </a:spcAft>
              <a:buNone/>
            </a:pPr>
            <a:r>
              <a:rPr lang="nl-NL" sz="1800" dirty="0">
                <a:effectLst/>
                <a:ea typeface="Times New Roman" panose="02020603050405020304" pitchFamily="18" charset="0"/>
                <a:cs typeface="Arial" panose="020B0604020202020204" pitchFamily="34" charset="0"/>
              </a:rPr>
              <a:t>Toen mijn opa 80 werd, werd hij nog g</a:t>
            </a:r>
            <a:r>
              <a:rPr lang="nl-NL" sz="1800" dirty="0">
                <a:ea typeface="Times New Roman" panose="02020603050405020304" pitchFamily="18" charset="0"/>
                <a:cs typeface="Arial" panose="020B0604020202020204" pitchFamily="34" charset="0"/>
              </a:rPr>
              <a:t>oedgekeurd en mocht hij nog autorijden. Nu is hij 82 jaar en vind ik dat hij niet meer moet autorijden. Ik </a:t>
            </a:r>
            <a:r>
              <a:rPr lang="nl-NL" sz="1800" b="1" u="sng" dirty="0">
                <a:ea typeface="Times New Roman" panose="02020603050405020304" pitchFamily="18" charset="0"/>
                <a:cs typeface="Arial" panose="020B0604020202020204" pitchFamily="34" charset="0"/>
              </a:rPr>
              <a:t>zie het met lede ogen aan</a:t>
            </a:r>
            <a:r>
              <a:rPr lang="nl-NL" sz="1800" dirty="0">
                <a:ea typeface="Times New Roman" panose="02020603050405020304" pitchFamily="18" charset="0"/>
                <a:cs typeface="Arial" panose="020B0604020202020204" pitchFamily="34" charset="0"/>
              </a:rPr>
              <a:t> als ik hem in de auto zie stappen. Ik </a:t>
            </a:r>
            <a:r>
              <a:rPr lang="nl-NL" sz="1800" b="1" i="1" dirty="0">
                <a:ea typeface="Times New Roman" panose="02020603050405020304" pitchFamily="18" charset="0"/>
                <a:cs typeface="Arial" panose="020B0604020202020204" pitchFamily="34" charset="0"/>
              </a:rPr>
              <a:t>kijk machteloos en verdrietig toe</a:t>
            </a:r>
            <a:r>
              <a:rPr lang="nl-NL" sz="1800" dirty="0">
                <a:ea typeface="Times New Roman" panose="02020603050405020304" pitchFamily="18" charset="0"/>
                <a:cs typeface="Arial" panose="020B0604020202020204" pitchFamily="34" charset="0"/>
              </a:rPr>
              <a:t>. Want hij ziet steeds slechter.</a:t>
            </a:r>
          </a:p>
          <a:p>
            <a:pPr marL="0" indent="0">
              <a:spcBef>
                <a:spcPts val="200"/>
              </a:spcBef>
              <a:spcAft>
                <a:spcPts val="200"/>
              </a:spcAft>
              <a:buNone/>
            </a:pPr>
            <a:r>
              <a:rPr lang="nl-NL" sz="1800" dirty="0">
                <a:ea typeface="Times New Roman" panose="02020603050405020304" pitchFamily="18" charset="0"/>
                <a:cs typeface="Arial" panose="020B0604020202020204" pitchFamily="34" charset="0"/>
              </a:rPr>
              <a:t>Mijn opa is dol op zijn autootje. Dat ding heeft grote </a:t>
            </a:r>
            <a:r>
              <a:rPr lang="nl-NL" sz="1800" b="1" u="sng" dirty="0">
                <a:ea typeface="Times New Roman" panose="02020603050405020304" pitchFamily="18" charset="0"/>
                <a:cs typeface="Arial" panose="020B0604020202020204" pitchFamily="34" charset="0"/>
              </a:rPr>
              <a:t>aantrekkingskracht</a:t>
            </a:r>
            <a:r>
              <a:rPr lang="nl-NL" sz="1800" dirty="0">
                <a:ea typeface="Times New Roman" panose="02020603050405020304" pitchFamily="18" charset="0"/>
                <a:cs typeface="Arial" panose="020B0604020202020204" pitchFamily="34" charset="0"/>
              </a:rPr>
              <a:t>. De aantrekkingskracht is </a:t>
            </a:r>
            <a:r>
              <a:rPr lang="nl-NL" sz="1800" b="1" i="1" kern="1200" dirty="0">
                <a:solidFill>
                  <a:schemeClr val="tx1"/>
                </a:solidFill>
                <a:effectLst/>
                <a:latin typeface="+mn-lt"/>
                <a:ea typeface="+mn-ea"/>
                <a:cs typeface="+mn-cs"/>
              </a:rPr>
              <a:t>de kracht waarmee mensen of dingen naar elkaar toe worden getrokken</a:t>
            </a:r>
            <a:r>
              <a:rPr lang="nl-NL" sz="1800" kern="1200" dirty="0">
                <a:solidFill>
                  <a:schemeClr val="tx1"/>
                </a:solidFill>
                <a:effectLst/>
                <a:latin typeface="+mn-lt"/>
                <a:ea typeface="+mn-ea"/>
                <a:cs typeface="+mn-cs"/>
              </a:rPr>
              <a:t>. </a:t>
            </a:r>
            <a:r>
              <a:rPr lang="nl-NL" sz="1800" dirty="0">
                <a:ea typeface="Times New Roman" panose="02020603050405020304" pitchFamily="18" charset="0"/>
                <a:cs typeface="Arial" panose="020B0604020202020204" pitchFamily="34" charset="0"/>
              </a:rPr>
              <a:t>“Ik ga echt niet met de bus! Ik ga lekker met mijn eigen auto”, zegt hij dan. Tja, hij wordt pas als hij 85 wordt weer gekeurd. En ik denk dat hij dan wordt afgekeurd. Dat hij zijn rijbewijs moet inleveren. Vanwege zijn ogen. Hij </a:t>
            </a:r>
            <a:r>
              <a:rPr lang="nl-NL" sz="1800" b="1" u="sng" dirty="0">
                <a:ea typeface="Times New Roman" panose="02020603050405020304" pitchFamily="18" charset="0"/>
                <a:cs typeface="Arial" panose="020B0604020202020204" pitchFamily="34" charset="0"/>
              </a:rPr>
              <a:t>profiteert</a:t>
            </a:r>
            <a:r>
              <a:rPr lang="nl-NL" sz="1800" dirty="0">
                <a:ea typeface="Times New Roman" panose="02020603050405020304" pitchFamily="18" charset="0"/>
                <a:cs typeface="Arial" panose="020B0604020202020204" pitchFamily="34" charset="0"/>
              </a:rPr>
              <a:t> nu nog even van het hebben van een rijbewijs. Hij </a:t>
            </a:r>
            <a:r>
              <a:rPr lang="nl-NL" sz="1800" b="1" i="1" dirty="0">
                <a:ea typeface="Times New Roman" panose="02020603050405020304" pitchFamily="18" charset="0"/>
                <a:cs typeface="Arial" panose="020B0604020202020204" pitchFamily="34" charset="0"/>
              </a:rPr>
              <a:t>heeft daar nog even voordeel van</a:t>
            </a:r>
            <a:r>
              <a:rPr lang="nl-NL" sz="1800" dirty="0">
                <a:ea typeface="Times New Roman" panose="02020603050405020304" pitchFamily="18" charset="0"/>
                <a:cs typeface="Arial" panose="020B0604020202020204" pitchFamily="34" charset="0"/>
              </a:rPr>
              <a:t>. Hij heeft gewoon nog 3 jaar </a:t>
            </a:r>
            <a:r>
              <a:rPr lang="nl-NL" sz="1800" b="1" u="sng" dirty="0">
                <a:ea typeface="Times New Roman" panose="02020603050405020304" pitchFamily="18" charset="0"/>
                <a:cs typeface="Arial" panose="020B0604020202020204" pitchFamily="34" charset="0"/>
              </a:rPr>
              <a:t>vrij spel</a:t>
            </a:r>
            <a:r>
              <a:rPr lang="nl-NL" sz="1800" dirty="0">
                <a:ea typeface="Times New Roman" panose="02020603050405020304" pitchFamily="18" charset="0"/>
                <a:cs typeface="Arial" panose="020B0604020202020204" pitchFamily="34" charset="0"/>
              </a:rPr>
              <a:t>! Hij </a:t>
            </a:r>
            <a:r>
              <a:rPr lang="nl-NL" sz="1800" b="1" i="1" dirty="0">
                <a:ea typeface="Times New Roman" panose="02020603050405020304" pitchFamily="18" charset="0"/>
                <a:cs typeface="Arial" panose="020B0604020202020204" pitchFamily="34" charset="0"/>
              </a:rPr>
              <a:t>kan doen wat hij wil</a:t>
            </a:r>
            <a:r>
              <a:rPr lang="nl-NL" sz="1800" dirty="0">
                <a:ea typeface="Times New Roman" panose="02020603050405020304" pitchFamily="18" charset="0"/>
                <a:cs typeface="Arial" panose="020B0604020202020204" pitchFamily="34" charset="0"/>
              </a:rPr>
              <a:t>. Het zou wel erg zijn als dit </a:t>
            </a:r>
            <a:r>
              <a:rPr lang="nl-NL" sz="1800" b="1" u="sng" dirty="0">
                <a:ea typeface="Times New Roman" panose="02020603050405020304" pitchFamily="18" charset="0"/>
                <a:cs typeface="Arial" panose="020B0604020202020204" pitchFamily="34" charset="0"/>
              </a:rPr>
              <a:t>ten koste gaat van</a:t>
            </a:r>
            <a:r>
              <a:rPr lang="nl-NL" sz="1800" dirty="0">
                <a:ea typeface="Times New Roman" panose="02020603050405020304" pitchFamily="18" charset="0"/>
                <a:cs typeface="Arial" panose="020B0604020202020204" pitchFamily="34" charset="0"/>
              </a:rPr>
              <a:t> andere weggebruikers. Als het </a:t>
            </a:r>
            <a:r>
              <a:rPr lang="nl-NL" sz="1800" b="1" i="1" dirty="0">
                <a:ea typeface="Times New Roman" panose="02020603050405020304" pitchFamily="18" charset="0"/>
                <a:cs typeface="Arial" panose="020B0604020202020204" pitchFamily="34" charset="0"/>
              </a:rPr>
              <a:t>nadelig is voor</a:t>
            </a:r>
            <a:r>
              <a:rPr lang="nl-NL" sz="1800" dirty="0">
                <a:ea typeface="Times New Roman" panose="02020603050405020304" pitchFamily="18" charset="0"/>
                <a:cs typeface="Arial" panose="020B0604020202020204" pitchFamily="34" charset="0"/>
              </a:rPr>
              <a:t> andere mensen in het verkeer. Dat hij effe zo een fietser in een bocht aantikt ofzo. Het is toch echt </a:t>
            </a:r>
            <a:r>
              <a:rPr lang="nl-NL" sz="1800" b="1" u="sng" dirty="0">
                <a:ea typeface="Times New Roman" panose="02020603050405020304" pitchFamily="18" charset="0"/>
                <a:cs typeface="Arial" panose="020B0604020202020204" pitchFamily="34" charset="0"/>
              </a:rPr>
              <a:t>een gebrek</a:t>
            </a:r>
            <a:r>
              <a:rPr lang="nl-NL" sz="1800" dirty="0">
                <a:ea typeface="Times New Roman" panose="02020603050405020304" pitchFamily="18" charset="0"/>
                <a:cs typeface="Arial" panose="020B0604020202020204" pitchFamily="34" charset="0"/>
              </a:rPr>
              <a:t>,</a:t>
            </a:r>
            <a:r>
              <a:rPr lang="nl-NL" sz="1800" b="1"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een tekort</a:t>
            </a:r>
            <a:r>
              <a:rPr lang="nl-NL" sz="1800" dirty="0">
                <a:ea typeface="Times New Roman" panose="02020603050405020304" pitchFamily="18" charset="0"/>
                <a:cs typeface="Arial" panose="020B0604020202020204" pitchFamily="34" charset="0"/>
              </a:rPr>
              <a:t>,</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als je niet zo goed ziet. O</a:t>
            </a:r>
            <a:r>
              <a:rPr lang="nl-NL" sz="1800" dirty="0">
                <a:effectLst/>
                <a:ea typeface="Times New Roman" panose="02020603050405020304" pitchFamily="18" charset="0"/>
                <a:cs typeface="Arial" panose="020B0604020202020204" pitchFamily="34" charset="0"/>
              </a:rPr>
              <a:t>ok buiten het verkeer zorgen zijn slechte ogen voor problemen. Mijn opa hield er altijd van om naar theatervoorstellingen te gaan. Maar nu mist hij vaak belangrijke details door zijn slechte ogen. Het is triest om te zien hoe zijn beperkingen invloed hebben op zijn plezier in </a:t>
            </a:r>
            <a:r>
              <a:rPr lang="nl-NL" sz="1800" b="1" u="sng" dirty="0">
                <a:effectLst/>
                <a:ea typeface="Times New Roman" panose="02020603050405020304" pitchFamily="18" charset="0"/>
                <a:cs typeface="Arial" panose="020B0604020202020204" pitchFamily="34" charset="0"/>
              </a:rPr>
              <a:t>de culturele sector</a:t>
            </a:r>
            <a:r>
              <a:rPr lang="nl-NL" sz="1800" dirty="0">
                <a:effectLst/>
                <a:ea typeface="Times New Roman" panose="02020603050405020304" pitchFamily="18" charset="0"/>
                <a:cs typeface="Arial" panose="020B0604020202020204" pitchFamily="34" charset="0"/>
              </a:rPr>
              <a:t>. Dat zijn </a:t>
            </a:r>
            <a:r>
              <a:rPr lang="nl-NL" sz="1800" b="1" i="1" kern="1200" dirty="0">
                <a:solidFill>
                  <a:schemeClr val="tx1"/>
                </a:solidFill>
                <a:effectLst/>
                <a:latin typeface="+mn-lt"/>
                <a:ea typeface="+mn-ea"/>
                <a:cs typeface="+mn-cs"/>
              </a:rPr>
              <a:t>alle mensen of bedrijven die bezig zijn met cultuur</a:t>
            </a:r>
            <a:r>
              <a:rPr lang="nl-NL" sz="1800" kern="1200" dirty="0">
                <a:solidFill>
                  <a:schemeClr val="tx1"/>
                </a:solidFill>
                <a:effectLst/>
                <a:latin typeface="+mn-lt"/>
                <a:ea typeface="+mn-ea"/>
                <a:cs typeface="+mn-cs"/>
              </a:rPr>
              <a:t>.</a:t>
            </a:r>
            <a:endParaRPr lang="nl-NL" sz="18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Hoe oud zijn jullie opa’s en oma’s eigenlijk? </a:t>
            </a:r>
            <a:endParaRPr lang="nl-NL" sz="24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ten koste gaan van</a:t>
            </a:r>
          </a:p>
        </p:txBody>
      </p:sp>
      <p:pic>
        <p:nvPicPr>
          <p:cNvPr id="4" name="Afbeelding 3" descr="Afbeelding met buitenshuis, persoon, wiel, boom&#10;&#10;Automatisch gegenereerde beschrijving">
            <a:extLst>
              <a:ext uri="{FF2B5EF4-FFF2-40B4-BE49-F238E27FC236}">
                <a16:creationId xmlns:a16="http://schemas.microsoft.com/office/drawing/2014/main" id="{AFA54E68-1841-CCE5-1983-975EB88422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5307" y="1628800"/>
            <a:ext cx="7142916" cy="476432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gebrek</a:t>
            </a:r>
          </a:p>
        </p:txBody>
      </p:sp>
      <p:pic>
        <p:nvPicPr>
          <p:cNvPr id="4" name="Afbeelding 3" descr="Afbeelding met persoon, Menselijk gezicht, rimpel, Voorhoofd&#10;&#10;Automatisch gegenereerde beschrijving">
            <a:extLst>
              <a:ext uri="{FF2B5EF4-FFF2-40B4-BE49-F238E27FC236}">
                <a16:creationId xmlns:a16="http://schemas.microsoft.com/office/drawing/2014/main" id="{20C9DF1C-BB93-D628-9B66-137B04C8B9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294" y="1628800"/>
            <a:ext cx="7367412" cy="491406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culturele sector</a:t>
            </a:r>
          </a:p>
        </p:txBody>
      </p:sp>
      <p:pic>
        <p:nvPicPr>
          <p:cNvPr id="2" name="Afbeelding 1">
            <a:extLst>
              <a:ext uri="{FF2B5EF4-FFF2-40B4-BE49-F238E27FC236}">
                <a16:creationId xmlns:a16="http://schemas.microsoft.com/office/drawing/2014/main" id="{7445AA44-7224-3190-9CED-1E444BBA93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759630" y="-991458"/>
            <a:ext cx="1296145" cy="6258815"/>
          </a:xfrm>
          <a:prstGeom prst="rect">
            <a:avLst/>
          </a:prstGeom>
        </p:spPr>
      </p:pic>
      <p:pic>
        <p:nvPicPr>
          <p:cNvPr id="3" name="Afbeelding 2" descr="Afbeelding met kunst, vloer, licht, vrouw&#10;&#10;Automatisch gegenereerde beschrijving">
            <a:extLst>
              <a:ext uri="{FF2B5EF4-FFF2-40B4-BE49-F238E27FC236}">
                <a16:creationId xmlns:a16="http://schemas.microsoft.com/office/drawing/2014/main" id="{15BD6806-527B-4893-705D-60B547C30C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528" y="2828708"/>
            <a:ext cx="3568431" cy="2341459"/>
          </a:xfrm>
          <a:prstGeom prst="rect">
            <a:avLst/>
          </a:prstGeom>
        </p:spPr>
      </p:pic>
      <p:pic>
        <p:nvPicPr>
          <p:cNvPr id="4" name="Afbeelding 3" descr="Afbeelding met kleding, Menselijk gezicht, persoon, muur&#10;&#10;Automatisch gegenereerde beschrijving">
            <a:extLst>
              <a:ext uri="{FF2B5EF4-FFF2-40B4-BE49-F238E27FC236}">
                <a16:creationId xmlns:a16="http://schemas.microsoft.com/office/drawing/2014/main" id="{9D30854C-6305-F6F6-093F-5F7B2D8CCF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8138" y="4350047"/>
            <a:ext cx="3453666" cy="2307049"/>
          </a:xfrm>
          <a:prstGeom prst="rect">
            <a:avLst/>
          </a:prstGeom>
        </p:spPr>
      </p:pic>
      <p:pic>
        <p:nvPicPr>
          <p:cNvPr id="5" name="Afbeelding 4" descr="Afbeelding met persoon, Camera's en lenzen, statief, Videocamera&#10;&#10;Automatisch gegenereerde beschrijving">
            <a:extLst>
              <a:ext uri="{FF2B5EF4-FFF2-40B4-BE49-F238E27FC236}">
                <a16:creationId xmlns:a16="http://schemas.microsoft.com/office/drawing/2014/main" id="{52717F0C-F0D8-3EDB-C37B-D0AF59F4415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80112" y="2747482"/>
            <a:ext cx="3067520" cy="230704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260648"/>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met lede ogen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machteloos en verdrietig toekijken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600" dirty="0">
                <a:effectLst/>
                <a:latin typeface="Century Gothic" panose="020B0502020202020204" pitchFamily="34" charset="0"/>
                <a:ea typeface="Calibri"/>
                <a:cs typeface="Times New Roman"/>
              </a:rPr>
              <a:t>   </a:t>
            </a:r>
            <a:endParaRPr lang="nl-NL" sz="8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zie het met lede ogen aan</a:t>
            </a:r>
            <a:r>
              <a:rPr lang="nl-NL" sz="2400" i="1" dirty="0">
                <a:solidFill>
                  <a:srgbClr val="387038"/>
                </a:solidFill>
                <a:latin typeface="Century Gothic" panose="020B0502020202020204" pitchFamily="34" charset="0"/>
                <a:ea typeface="Calibri"/>
                <a:cs typeface="Times New Roman"/>
              </a:rPr>
              <a:t> als ik hem in de auto zie stappen.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 iets tegen doen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a:t>
            </a:r>
            <a:r>
              <a:rPr lang="nl-NL" sz="2400" i="1" dirty="0">
                <a:solidFill>
                  <a:srgbClr val="387038"/>
                </a:solidFill>
                <a:latin typeface="Century Gothic" panose="020B0502020202020204" pitchFamily="34" charset="0"/>
                <a:ea typeface="Calibri"/>
                <a:cs typeface="Times New Roman"/>
              </a:rPr>
              <a:t>j </a:t>
            </a:r>
            <a:r>
              <a:rPr lang="nl-NL" sz="2400" i="1" u="sng" dirty="0">
                <a:solidFill>
                  <a:srgbClr val="387038"/>
                </a:solidFill>
                <a:latin typeface="Century Gothic" panose="020B0502020202020204" pitchFamily="34" charset="0"/>
                <a:ea typeface="Calibri"/>
                <a:cs typeface="Times New Roman"/>
              </a:rPr>
              <a:t>greep in</a:t>
            </a:r>
            <a:r>
              <a:rPr lang="nl-NL" sz="2400" i="1" dirty="0">
                <a:solidFill>
                  <a:srgbClr val="387038"/>
                </a:solidFill>
                <a:latin typeface="Century Gothic" panose="020B0502020202020204" pitchFamily="34" charset="0"/>
                <a:ea typeface="Calibri"/>
                <a:cs typeface="Times New Roman"/>
              </a:rPr>
              <a:t> toen de ruzie te erg werd.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5815F5CA-E319-B95E-AA9A-A8BB661A5BB6}"/>
              </a:ext>
            </a:extLst>
          </p:cNvPr>
          <p:cNvSpPr txBox="1">
            <a:spLocks noChangeArrowheads="1"/>
          </p:cNvSpPr>
          <p:nvPr/>
        </p:nvSpPr>
        <p:spPr bwMode="auto">
          <a:xfrm>
            <a:off x="304800" y="68696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aanzien</a:t>
            </a:r>
            <a:endParaRPr lang="nl-NL" sz="44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B1E1AE24-AF12-5D43-2FD2-F5590D11C26D}"/>
              </a:ext>
            </a:extLst>
          </p:cNvPr>
          <p:cNvSpPr txBox="1">
            <a:spLocks noChangeArrowheads="1"/>
          </p:cNvSpPr>
          <p:nvPr/>
        </p:nvSpPr>
        <p:spPr bwMode="auto">
          <a:xfrm>
            <a:off x="4677988" y="34591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ingrijpen</a:t>
            </a:r>
            <a:endParaRPr lang="nl-NL" sz="4400" dirty="0">
              <a:effectLst/>
              <a:latin typeface="Century Gothic" panose="020B0502020202020204" pitchFamily="34" charset="0"/>
              <a:ea typeface="Calibri"/>
              <a:cs typeface="Times New Roman"/>
            </a:endParaRPr>
          </a:p>
        </p:txBody>
      </p:sp>
      <p:pic>
        <p:nvPicPr>
          <p:cNvPr id="5" name="Afbeelding 4" descr="Afbeelding met persoon, auto, kleding, Menselijk gezicht&#10;&#10;Automatisch gegenereerde beschrijving">
            <a:extLst>
              <a:ext uri="{FF2B5EF4-FFF2-40B4-BE49-F238E27FC236}">
                <a16:creationId xmlns:a16="http://schemas.microsoft.com/office/drawing/2014/main" id="{1AFAF1B4-79A0-E2DB-A70C-87D9D89AF9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2745" y="3717032"/>
            <a:ext cx="1627962" cy="1085850"/>
          </a:xfrm>
          <a:prstGeom prst="rect">
            <a:avLst/>
          </a:prstGeom>
        </p:spPr>
      </p:pic>
      <p:pic>
        <p:nvPicPr>
          <p:cNvPr id="6" name="Afbeelding 5" descr="Afbeelding met Menselijk gezicht, persoon, kleding, nek&#10;&#10;Automatisch gegenereerde beschrijving">
            <a:extLst>
              <a:ext uri="{FF2B5EF4-FFF2-40B4-BE49-F238E27FC236}">
                <a16:creationId xmlns:a16="http://schemas.microsoft.com/office/drawing/2014/main" id="{85B21D49-FBD2-4BA7-53AD-51DE49499D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585492" y="2852936"/>
            <a:ext cx="1682225" cy="2083265"/>
          </a:xfrm>
          <a:prstGeom prst="rect">
            <a:avLst/>
          </a:prstGeom>
        </p:spPr>
      </p:pic>
      <p:pic>
        <p:nvPicPr>
          <p:cNvPr id="9" name="Afbeelding 8" descr="Afbeelding met Tekenfilm, Animatie, clipart, illustratie&#10;&#10;Automatisch gegenereerde beschrijving">
            <a:extLst>
              <a:ext uri="{FF2B5EF4-FFF2-40B4-BE49-F238E27FC236}">
                <a16:creationId xmlns:a16="http://schemas.microsoft.com/office/drawing/2014/main" id="{606880FB-73F3-62FD-09C4-D69AD629A4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1254" y="2852936"/>
            <a:ext cx="3402542" cy="1466553"/>
          </a:xfrm>
          <a:prstGeom prst="rect">
            <a:avLst/>
          </a:prstGeom>
        </p:spPr>
      </p:pic>
    </p:spTree>
    <p:extLst>
      <p:ext uri="{BB962C8B-B14F-4D97-AF65-F5344CB8AC3E}">
        <p14:creationId xmlns:p14="http://schemas.microsoft.com/office/powerpoint/2010/main" val="183160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25721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op kleine schaal</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11255" y="27427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op grote schaal</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kleine hoeveelheden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endParaRPr lang="nl-NL" sz="9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Op kleine schaal</a:t>
            </a:r>
            <a:r>
              <a:rPr lang="nl-NL" sz="2400" i="1" dirty="0">
                <a:solidFill>
                  <a:srgbClr val="387038"/>
                </a:solidFill>
                <a:latin typeface="Century Gothic" panose="020B0502020202020204" pitchFamily="34" charset="0"/>
                <a:ea typeface="Calibri"/>
                <a:cs typeface="Times New Roman"/>
              </a:rPr>
              <a:t> wordt er extra oogonderzoek gedaan.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grote hoeveelheden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Oudere mensen worden </a:t>
            </a:r>
            <a:r>
              <a:rPr lang="nl-NL" sz="2400" i="1" u="sng" dirty="0">
                <a:solidFill>
                  <a:srgbClr val="387038"/>
                </a:solidFill>
                <a:effectLst/>
                <a:latin typeface="Century Gothic" panose="020B0502020202020204" pitchFamily="34" charset="0"/>
                <a:ea typeface="Calibri"/>
                <a:cs typeface="Times New Roman"/>
              </a:rPr>
              <a:t>op grote schaal</a:t>
            </a:r>
            <a:r>
              <a:rPr lang="nl-NL" sz="2400" i="1" dirty="0">
                <a:solidFill>
                  <a:srgbClr val="387038"/>
                </a:solidFill>
                <a:effectLst/>
                <a:latin typeface="Century Gothic" panose="020B0502020202020204" pitchFamily="34" charset="0"/>
                <a:ea typeface="Calibri"/>
                <a:cs typeface="Times New Roman"/>
              </a:rPr>
              <a:t> gekeurd.</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1BF4DB9C-6B90-69CB-436A-A8254B7F5B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3848" y="2853481"/>
            <a:ext cx="3262837" cy="2232248"/>
          </a:xfrm>
          <a:prstGeom prst="rect">
            <a:avLst/>
          </a:prstGeom>
        </p:spPr>
      </p:pic>
      <p:pic>
        <p:nvPicPr>
          <p:cNvPr id="4" name="Afbeelding 3" descr="Afbeelding met persoon, Menselijk gezicht, overdekt, person&#10;&#10;Automatisch gegenereerde beschrijving">
            <a:extLst>
              <a:ext uri="{FF2B5EF4-FFF2-40B4-BE49-F238E27FC236}">
                <a16:creationId xmlns:a16="http://schemas.microsoft.com/office/drawing/2014/main" id="{EFDBE61F-E99E-763E-C10D-3FE8F6002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315" y="2853481"/>
            <a:ext cx="3240360" cy="2164560"/>
          </a:xfrm>
          <a:prstGeom prst="rect">
            <a:avLst/>
          </a:prstGeom>
        </p:spPr>
      </p:pic>
    </p:spTree>
    <p:extLst>
      <p:ext uri="{BB962C8B-B14F-4D97-AF65-F5344CB8AC3E}">
        <p14:creationId xmlns:p14="http://schemas.microsoft.com/office/powerpoint/2010/main" val="85340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54295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afstoting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92487" y="188640"/>
            <a:ext cx="486003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d</a:t>
            </a:r>
            <a:r>
              <a:rPr lang="nl-NL" sz="4400" b="1" dirty="0">
                <a:solidFill>
                  <a:srgbClr val="387038"/>
                </a:solidFill>
                <a:effectLst/>
                <a:latin typeface="Century Gothic" panose="020B0502020202020204" pitchFamily="34" charset="0"/>
                <a:ea typeface="Calibri"/>
                <a:cs typeface="Times New Roman"/>
              </a:rPr>
              <a:t>e aantrekkings-</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de kracht waarmee mensen of dingen elkaar van elkaar afduwen </a:t>
            </a: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endParaRPr lang="nl-NL" sz="2400" dirty="0">
              <a:effectLst/>
              <a:latin typeface="Century Gothic" panose="020B0502020202020204" pitchFamily="34" charset="0"/>
              <a:ea typeface="Calibri"/>
              <a:cs typeface="Times New Roman"/>
            </a:endParaRPr>
          </a:p>
          <a:p>
            <a:pPr>
              <a:lnSpc>
                <a:spcPct val="90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geur zorgde voor </a:t>
            </a:r>
            <a:r>
              <a:rPr lang="nl-NL" sz="2400" i="1" u="sng" dirty="0">
                <a:solidFill>
                  <a:srgbClr val="387038"/>
                </a:solidFill>
                <a:latin typeface="Century Gothic" panose="020B0502020202020204" pitchFamily="34" charset="0"/>
                <a:ea typeface="Calibri"/>
                <a:cs typeface="Times New Roman"/>
              </a:rPr>
              <a:t>afstoting</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effectLst/>
                <a:latin typeface="Century Gothic" panose="020B0502020202020204" pitchFamily="34" charset="0"/>
                <a:ea typeface="Calibri"/>
                <a:cs typeface="Times New Roman"/>
              </a:rPr>
              <a:t>= de kracht waarmee mensen of dingen naar elkaar toe worden getrokken</a:t>
            </a: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De auto heeft een grote </a:t>
            </a:r>
            <a:r>
              <a:rPr lang="nl-NL" sz="2400" i="1" u="sng" dirty="0">
                <a:solidFill>
                  <a:srgbClr val="387038"/>
                </a:solidFill>
                <a:latin typeface="Century Gothic" panose="020B0502020202020204" pitchFamily="34" charset="0"/>
                <a:ea typeface="Calibri"/>
                <a:cs typeface="Times New Roman"/>
              </a:rPr>
              <a:t>aantrekkingskracht</a:t>
            </a:r>
            <a:r>
              <a:rPr lang="nl-NL" sz="2400" i="1" dirty="0">
                <a:solidFill>
                  <a:srgbClr val="387038"/>
                </a:solidFill>
                <a:latin typeface="Century Gothic" panose="020B0502020202020204" pitchFamily="34" charset="0"/>
                <a:ea typeface="Calibri"/>
                <a:cs typeface="Times New Roman"/>
              </a:rPr>
              <a:t> op hem.</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94C0084E-E7A7-CB62-1E0C-559E1FE7EB03}"/>
              </a:ext>
            </a:extLst>
          </p:cNvPr>
          <p:cNvSpPr txBox="1">
            <a:spLocks noChangeArrowheads="1"/>
          </p:cNvSpPr>
          <p:nvPr/>
        </p:nvSpPr>
        <p:spPr bwMode="auto">
          <a:xfrm>
            <a:off x="-72009" y="-3162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a:t>
            </a:r>
            <a:endParaRPr lang="nl-NL" sz="59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24EF782D-0426-059A-B32A-2DB7816E9FEB}"/>
              </a:ext>
            </a:extLst>
          </p:cNvPr>
          <p:cNvSpPr txBox="1">
            <a:spLocks noChangeArrowheads="1"/>
          </p:cNvSpPr>
          <p:nvPr/>
        </p:nvSpPr>
        <p:spPr bwMode="auto">
          <a:xfrm>
            <a:off x="4544887" y="758974"/>
            <a:ext cx="486003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kracht</a:t>
            </a:r>
            <a:endParaRPr lang="nl-NL" sz="4400" dirty="0">
              <a:effectLst/>
              <a:latin typeface="Century Gothic" panose="020B0502020202020204" pitchFamily="34" charset="0"/>
              <a:ea typeface="Calibri"/>
              <a:cs typeface="Times New Roman"/>
            </a:endParaRPr>
          </a:p>
        </p:txBody>
      </p:sp>
      <p:pic>
        <p:nvPicPr>
          <p:cNvPr id="6" name="Afbeelding 5" descr="Afbeelding met kleding, persoon, Menselijk gezicht, muur&#10;&#10;Automatisch gegenereerde beschrijving">
            <a:extLst>
              <a:ext uri="{FF2B5EF4-FFF2-40B4-BE49-F238E27FC236}">
                <a16:creationId xmlns:a16="http://schemas.microsoft.com/office/drawing/2014/main" id="{F35A4222-7EEE-FABA-AB2B-C8233588B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54" y="3306111"/>
            <a:ext cx="2736304" cy="1827852"/>
          </a:xfrm>
          <a:prstGeom prst="rect">
            <a:avLst/>
          </a:prstGeom>
        </p:spPr>
      </p:pic>
      <p:pic>
        <p:nvPicPr>
          <p:cNvPr id="5" name="Afbeelding 4" descr="Afbeelding met tekst, voertuig, Landvoertuig, wiel&#10;&#10;Automatisch gegenereerde beschrijving">
            <a:extLst>
              <a:ext uri="{FF2B5EF4-FFF2-40B4-BE49-F238E27FC236}">
                <a16:creationId xmlns:a16="http://schemas.microsoft.com/office/drawing/2014/main" id="{AD667137-8A3B-E027-BED0-B45A247225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26083" y="3306111"/>
            <a:ext cx="2796682" cy="1707066"/>
          </a:xfrm>
          <a:prstGeom prst="rect">
            <a:avLst/>
          </a:prstGeom>
        </p:spPr>
      </p:pic>
    </p:spTree>
    <p:extLst>
      <p:ext uri="{BB962C8B-B14F-4D97-AF65-F5344CB8AC3E}">
        <p14:creationId xmlns:p14="http://schemas.microsoft.com/office/powerpoint/2010/main" val="45454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97354" y="538804"/>
            <a:ext cx="452530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pPr>
            <a:r>
              <a:rPr lang="nl-NL" sz="4400" b="1" dirty="0">
                <a:solidFill>
                  <a:srgbClr val="387038"/>
                </a:solidFill>
                <a:latin typeface="Century Gothic" panose="020B0502020202020204" pitchFamily="34" charset="0"/>
                <a:ea typeface="Calibri"/>
                <a:cs typeface="Times New Roman"/>
              </a:rPr>
              <a:t>ten koste gaan van</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69269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pPr>
            <a:r>
              <a:rPr lang="nl-NL" sz="4800" b="1" dirty="0">
                <a:solidFill>
                  <a:srgbClr val="387038"/>
                </a:solidFill>
                <a:latin typeface="Century Gothic" panose="020B0502020202020204" pitchFamily="34" charset="0"/>
                <a:ea typeface="Calibri"/>
                <a:cs typeface="Times New Roman"/>
              </a:rPr>
              <a:t>ten bate van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4654"/>
            <a:ext cx="4072956"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nadelig zijn voor</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107000"/>
              </a:lnSpc>
              <a:spcAft>
                <a:spcPts val="0"/>
              </a:spcAft>
            </a:pPr>
            <a:r>
              <a:rPr lang="nl-NL" sz="1050" dirty="0">
                <a:effectLst/>
                <a:latin typeface="Century Gothic" panose="020B0502020202020204" pitchFamily="34" charset="0"/>
                <a:ea typeface="Calibri"/>
                <a:cs typeface="Times New Roman"/>
              </a:rPr>
              <a:t>  </a:t>
            </a: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Zijn drang om te rijden moet niet </a:t>
            </a:r>
            <a:r>
              <a:rPr lang="nl-NL" sz="2400" i="1" u="sng" dirty="0">
                <a:solidFill>
                  <a:srgbClr val="387038"/>
                </a:solidFill>
                <a:latin typeface="Century Gothic" panose="020B0502020202020204" pitchFamily="34" charset="0"/>
                <a:ea typeface="Calibri"/>
                <a:cs typeface="Times New Roman"/>
              </a:rPr>
              <a:t>ten koste gaan van</a:t>
            </a:r>
            <a:r>
              <a:rPr lang="nl-NL" sz="2400" i="1" dirty="0">
                <a:solidFill>
                  <a:srgbClr val="387038"/>
                </a:solidFill>
                <a:latin typeface="Century Gothic" panose="020B0502020202020204" pitchFamily="34" charset="0"/>
                <a:ea typeface="Calibri"/>
                <a:cs typeface="Times New Roman"/>
              </a:rPr>
              <a:t> andere weggebruikers.</a:t>
            </a:r>
            <a:endParaRPr lang="nl-NL" sz="24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8800"/>
            <a:ext cx="42484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gunstige gevolgen hebben</a:t>
            </a: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3600" i="1" dirty="0">
              <a:solidFill>
                <a:srgbClr val="387038"/>
              </a:solidFill>
              <a:latin typeface="Century Gothic" panose="020B0502020202020204" pitchFamily="34" charset="0"/>
              <a:ea typeface="Calibri"/>
              <a:cs typeface="Times New Roman"/>
            </a:endParaRPr>
          </a:p>
          <a:p>
            <a:pPr algn="ctr">
              <a:lnSpc>
                <a:spcPct val="107000"/>
              </a:lnSpc>
            </a:pPr>
            <a:endParaRPr lang="nl-NL" sz="3600" i="1" dirty="0">
              <a:solidFill>
                <a:srgbClr val="387038"/>
              </a:solidFill>
              <a:latin typeface="Century Gothic" panose="020B0502020202020204" pitchFamily="34" charset="0"/>
              <a:ea typeface="Calibri"/>
              <a:cs typeface="Times New Roman"/>
            </a:endParaRPr>
          </a:p>
          <a:p>
            <a:pPr algn="ctr">
              <a:lnSpc>
                <a:spcPct val="107000"/>
              </a:lnSpc>
            </a:pPr>
            <a:endParaRPr lang="nl-NL" sz="3600" i="1" dirty="0">
              <a:solidFill>
                <a:srgbClr val="387038"/>
              </a:solidFill>
              <a:latin typeface="Century Gothic" panose="020B0502020202020204" pitchFamily="34" charset="0"/>
              <a:ea typeface="Calibri"/>
              <a:cs typeface="Times New Roman"/>
            </a:endParaRPr>
          </a:p>
          <a:p>
            <a:pPr algn="ctr">
              <a:lnSpc>
                <a:spcPct val="107000"/>
              </a:lnSpc>
            </a:pPr>
            <a:endParaRPr lang="nl-NL" sz="2800" i="1" dirty="0">
              <a:solidFill>
                <a:srgbClr val="387038"/>
              </a:solidFill>
              <a:latin typeface="Century Gothic" panose="020B0502020202020204" pitchFamily="34" charset="0"/>
              <a:ea typeface="Calibri"/>
              <a:cs typeface="Times New Roman"/>
            </a:endParaRPr>
          </a:p>
          <a:p>
            <a:pPr algn="ctr">
              <a:lnSpc>
                <a:spcPct val="107000"/>
              </a:lnSpc>
            </a:pPr>
            <a:endParaRPr lang="nl-NL" sz="3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Het is slim om over je gevoel te praten </a:t>
            </a:r>
            <a:r>
              <a:rPr lang="nl-NL" sz="2400" i="1" u="sng" dirty="0">
                <a:solidFill>
                  <a:srgbClr val="387038"/>
                </a:solidFill>
                <a:latin typeface="Century Gothic" panose="020B0502020202020204" pitchFamily="34" charset="0"/>
                <a:ea typeface="Calibri"/>
                <a:cs typeface="Times New Roman"/>
              </a:rPr>
              <a:t>ten bate van</a:t>
            </a:r>
            <a:r>
              <a:rPr lang="nl-NL" sz="2400" i="1" dirty="0">
                <a:solidFill>
                  <a:srgbClr val="387038"/>
                </a:solidFill>
                <a:latin typeface="Century Gothic" panose="020B0502020202020204" pitchFamily="34" charset="0"/>
                <a:ea typeface="Calibri"/>
                <a:cs typeface="Times New Roman"/>
              </a:rPr>
              <a:t> je mentale gezondheid.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descr="Afbeelding met tekst&#10;&#10;Automatisch gegenereerde beschrijving">
            <a:extLst>
              <a:ext uri="{FF2B5EF4-FFF2-40B4-BE49-F238E27FC236}">
                <a16:creationId xmlns:a16="http://schemas.microsoft.com/office/drawing/2014/main" id="{1080411A-1F89-4803-9D22-8E9A109C5A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0944" y="2616033"/>
            <a:ext cx="3094130" cy="2063881"/>
          </a:xfrm>
          <a:prstGeom prst="rect">
            <a:avLst/>
          </a:prstGeom>
        </p:spPr>
      </p:pic>
      <p:pic>
        <p:nvPicPr>
          <p:cNvPr id="8" name="Afbeelding 7" descr="Afbeelding met buitenshuis, persoon, wiel, boom&#10;&#10;Automatisch gegenereerde beschrijving">
            <a:extLst>
              <a:ext uri="{FF2B5EF4-FFF2-40B4-BE49-F238E27FC236}">
                <a16:creationId xmlns:a16="http://schemas.microsoft.com/office/drawing/2014/main" id="{819DC1AA-1F4F-B385-FC88-7ABCA9CDF6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916" y="2613697"/>
            <a:ext cx="3093517" cy="2063375"/>
          </a:xfrm>
          <a:prstGeom prst="rect">
            <a:avLst/>
          </a:prstGeom>
        </p:spPr>
      </p:pic>
    </p:spTree>
    <p:extLst>
      <p:ext uri="{BB962C8B-B14F-4D97-AF65-F5344CB8AC3E}">
        <p14:creationId xmlns:p14="http://schemas.microsoft.com/office/powerpoint/2010/main" val="1069737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het gebrek</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de perfectie</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tekort, iets wat er helaas niet of te weinig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Het is toch echt </a:t>
            </a:r>
            <a:r>
              <a:rPr lang="nl-NL" sz="2400" i="1" u="sng" dirty="0">
                <a:solidFill>
                  <a:srgbClr val="387038"/>
                </a:solidFill>
                <a:latin typeface="Century Gothic" panose="020B0502020202020204" pitchFamily="34" charset="0"/>
                <a:ea typeface="Calibri"/>
                <a:cs typeface="Times New Roman"/>
              </a:rPr>
              <a:t>een gebrek</a:t>
            </a:r>
            <a:r>
              <a:rPr lang="nl-NL" sz="2400" i="1" dirty="0">
                <a:solidFill>
                  <a:srgbClr val="387038"/>
                </a:solidFill>
                <a:latin typeface="Century Gothic" panose="020B0502020202020204" pitchFamily="34" charset="0"/>
                <a:ea typeface="Calibri"/>
                <a:cs typeface="Times New Roman"/>
              </a:rPr>
              <a:t> als je niet zo goed ziet.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fouten of gebreken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pPr>
            <a:r>
              <a:rPr lang="nl-NL" sz="2400" i="1" dirty="0">
                <a:solidFill>
                  <a:srgbClr val="387038"/>
                </a:solidFill>
                <a:effectLst/>
                <a:latin typeface="Century Gothic" panose="020B0502020202020204" pitchFamily="34" charset="0"/>
                <a:ea typeface="Calibri"/>
                <a:cs typeface="Times New Roman"/>
              </a:rPr>
              <a:t>Deze boomhut is pure </a:t>
            </a:r>
            <a:r>
              <a:rPr lang="nl-NL" sz="2400" i="1" u="sng" dirty="0">
                <a:solidFill>
                  <a:srgbClr val="387038"/>
                </a:solidFill>
                <a:effectLst/>
                <a:latin typeface="Century Gothic" panose="020B0502020202020204" pitchFamily="34" charset="0"/>
                <a:ea typeface="Calibri"/>
                <a:cs typeface="Times New Roman"/>
              </a:rPr>
              <a:t>perfectie</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oom, buiten, gebouw, huis&#10;&#10;Automatisch gegenereerde beschrijving">
            <a:extLst>
              <a:ext uri="{FF2B5EF4-FFF2-40B4-BE49-F238E27FC236}">
                <a16:creationId xmlns:a16="http://schemas.microsoft.com/office/drawing/2014/main" id="{2DFF73F3-0101-4E2C-AFE0-BC33A8375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683471"/>
            <a:ext cx="3473189" cy="2320090"/>
          </a:xfrm>
          <a:prstGeom prst="rect">
            <a:avLst/>
          </a:prstGeom>
        </p:spPr>
      </p:pic>
      <p:pic>
        <p:nvPicPr>
          <p:cNvPr id="2" name="Afbeelding 1" descr="Afbeelding met persoon, Menselijk gezicht, rimpel, Voorhoofd&#10;&#10;Automatisch gegenereerde beschrijving">
            <a:extLst>
              <a:ext uri="{FF2B5EF4-FFF2-40B4-BE49-F238E27FC236}">
                <a16:creationId xmlns:a16="http://schemas.microsoft.com/office/drawing/2014/main" id="{9FE0FDA5-7ACA-14C4-F26F-27A81266DA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92" y="3094954"/>
            <a:ext cx="2906199" cy="1938435"/>
          </a:xfrm>
          <a:prstGeom prst="rect">
            <a:avLst/>
          </a:prstGeom>
        </p:spPr>
      </p:pic>
    </p:spTree>
    <p:extLst>
      <p:ext uri="{BB962C8B-B14F-4D97-AF65-F5344CB8AC3E}">
        <p14:creationId xmlns:p14="http://schemas.microsoft.com/office/powerpoint/2010/main" val="355208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ongehoord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6243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gebruikelijk</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extreem en vreemd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is </a:t>
            </a:r>
            <a:r>
              <a:rPr lang="nl-NL" sz="2400" i="1" u="sng" dirty="0">
                <a:solidFill>
                  <a:srgbClr val="387038"/>
                </a:solidFill>
                <a:latin typeface="Century Gothic" panose="020B0502020202020204" pitchFamily="34" charset="0"/>
                <a:ea typeface="Calibri"/>
                <a:cs typeface="Times New Roman"/>
              </a:rPr>
              <a:t>ongehoord</a:t>
            </a:r>
            <a:r>
              <a:rPr lang="nl-NL" sz="2400" i="1" dirty="0">
                <a:solidFill>
                  <a:srgbClr val="387038"/>
                </a:solidFill>
                <a:latin typeface="Century Gothic" panose="020B0502020202020204" pitchFamily="34" charset="0"/>
                <a:ea typeface="Calibri"/>
                <a:cs typeface="Times New Roman"/>
              </a:rPr>
              <a:t> dat mensen die niet goed kunnen zien mogen rijden.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zoals het meestal is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gebruikelijk</a:t>
            </a:r>
            <a:r>
              <a:rPr lang="nl-NL" sz="2400" i="1" dirty="0">
                <a:solidFill>
                  <a:srgbClr val="387038"/>
                </a:solidFill>
                <a:effectLst/>
                <a:latin typeface="Century Gothic" panose="020B0502020202020204" pitchFamily="34" charset="0"/>
                <a:ea typeface="Calibri"/>
                <a:cs typeface="Times New Roman"/>
              </a:rPr>
              <a:t> dat mensen vanaf 75 jaar elke 5 jaar gekeurd worden.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kleding, persoon, jeans, glimlach&#10;&#10;Automatisch gegenereerde beschrijving">
            <a:extLst>
              <a:ext uri="{FF2B5EF4-FFF2-40B4-BE49-F238E27FC236}">
                <a16:creationId xmlns:a16="http://schemas.microsoft.com/office/drawing/2014/main" id="{1DB00983-49A2-BAA5-4DCC-5E0A4B289F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8679"/>
          <a:stretch/>
        </p:blipFill>
        <p:spPr>
          <a:xfrm>
            <a:off x="467544" y="2852936"/>
            <a:ext cx="3624083" cy="1693932"/>
          </a:xfrm>
          <a:prstGeom prst="rect">
            <a:avLst/>
          </a:prstGeom>
        </p:spPr>
      </p:pic>
      <p:pic>
        <p:nvPicPr>
          <p:cNvPr id="5" name="Afbeelding 4">
            <a:extLst>
              <a:ext uri="{FF2B5EF4-FFF2-40B4-BE49-F238E27FC236}">
                <a16:creationId xmlns:a16="http://schemas.microsoft.com/office/drawing/2014/main" id="{E2601EC9-4244-7C19-EB56-BC39B857DD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1297" y="3102152"/>
            <a:ext cx="3581398" cy="795337"/>
          </a:xfrm>
          <a:prstGeom prst="rect">
            <a:avLst/>
          </a:prstGeom>
        </p:spPr>
      </p:pic>
    </p:spTree>
    <p:extLst>
      <p:ext uri="{BB962C8B-B14F-4D97-AF65-F5344CB8AC3E}">
        <p14:creationId xmlns:p14="http://schemas.microsoft.com/office/powerpoint/2010/main" val="238113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16 – 16 april 2024</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ingrijpen</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17666" y="89857"/>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a:t>
            </a:r>
            <a:r>
              <a:rPr lang="nl-NL" sz="5400" b="1" dirty="0">
                <a:solidFill>
                  <a:srgbClr val="387038"/>
                </a:solidFill>
                <a:effectLst/>
                <a:latin typeface="Century Gothic" panose="020B0502020202020204" pitchFamily="34" charset="0"/>
                <a:ea typeface="Calibri"/>
                <a:cs typeface="Times New Roman"/>
              </a:rPr>
              <a:t>rij spel</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iets tegen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r>
              <a:rPr lang="nl-NL" sz="100" dirty="0">
                <a:effectLst/>
                <a:latin typeface="Century Gothic" panose="020B0502020202020204" pitchFamily="34" charset="0"/>
                <a:ea typeface="Calibri"/>
                <a:cs typeface="Times New Roman"/>
              </a:rPr>
              <a:t>   </a:t>
            </a: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bevolking wil dat de regering </a:t>
            </a:r>
            <a:r>
              <a:rPr lang="nl-NL" sz="2400" i="1" u="sng" dirty="0">
                <a:solidFill>
                  <a:srgbClr val="387038"/>
                </a:solidFill>
                <a:latin typeface="Century Gothic" panose="020B0502020202020204" pitchFamily="34" charset="0"/>
                <a:ea typeface="Calibri"/>
                <a:cs typeface="Times New Roman"/>
              </a:rPr>
              <a:t>ingrijpt</a:t>
            </a:r>
            <a:r>
              <a:rPr lang="nl-NL" sz="2400" i="1" dirty="0">
                <a:solidFill>
                  <a:srgbClr val="387038"/>
                </a:solidFill>
                <a:latin typeface="Century Gothic" panose="020B0502020202020204" pitchFamily="34" charset="0"/>
                <a:ea typeface="Calibri"/>
                <a:cs typeface="Times New Roman"/>
              </a:rPr>
              <a:t> en stopt met de gaswinning.</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4"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effectLst/>
                <a:latin typeface="Century Gothic" panose="020B0502020202020204" pitchFamily="34" charset="0"/>
                <a:ea typeface="Calibri"/>
                <a:cs typeface="Times New Roman"/>
              </a:rPr>
              <a:t>= kunnen doen wat je wilt (zonder van iets of iemand last te hebben)</a:t>
            </a: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endParaRPr lang="nl-NL" dirty="0">
              <a:effectLst/>
              <a:latin typeface="Century Gothic" panose="020B0502020202020204" pitchFamily="34" charset="0"/>
              <a:ea typeface="Calibri"/>
              <a:cs typeface="Times New Roman"/>
            </a:endParaRPr>
          </a:p>
          <a:p>
            <a:pPr>
              <a:lnSpc>
                <a:spcPct val="90000"/>
              </a:lnSpc>
              <a:spcAft>
                <a:spcPts val="0"/>
              </a:spcAft>
            </a:pPr>
            <a:endParaRPr lang="nl-NL" sz="2400" dirty="0">
              <a:latin typeface="Century Gothic" panose="020B0502020202020204" pitchFamily="34" charset="0"/>
              <a:ea typeface="Calibri"/>
              <a:cs typeface="Times New Roman"/>
            </a:endParaRPr>
          </a:p>
          <a:p>
            <a:pPr>
              <a:lnSpc>
                <a:spcPct val="90000"/>
              </a:lnSpc>
              <a:spcAft>
                <a:spcPts val="0"/>
              </a:spcAft>
            </a:pPr>
            <a:endParaRPr lang="nl-NL" sz="900" dirty="0">
              <a:effectLst/>
              <a:latin typeface="Century Gothic" panose="020B0502020202020204" pitchFamily="34" charset="0"/>
              <a:ea typeface="Calibri"/>
              <a:cs typeface="Times New Roman"/>
            </a:endParaRPr>
          </a:p>
          <a:p>
            <a:pPr>
              <a:lnSpc>
                <a:spcPct val="90000"/>
              </a:lnSpc>
              <a:spcAft>
                <a:spcPts val="0"/>
              </a:spcAft>
            </a:pPr>
            <a:endParaRPr lang="nl-NL" sz="900" dirty="0">
              <a:effectLst/>
              <a:latin typeface="Century Gothic" panose="020B0502020202020204" pitchFamily="34" charset="0"/>
              <a:ea typeface="Calibri"/>
              <a:cs typeface="Times New Roman"/>
            </a:endParaRPr>
          </a:p>
          <a:p>
            <a:pPr algn="ctr">
              <a:lnSpc>
                <a:spcPct val="90000"/>
              </a:lnSpc>
            </a:pPr>
            <a:endParaRPr lang="nl-NL" sz="9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Mijn opa </a:t>
            </a:r>
            <a:r>
              <a:rPr lang="nl-NL" sz="2400" i="1" u="sng" dirty="0">
                <a:solidFill>
                  <a:srgbClr val="387038"/>
                </a:solidFill>
                <a:latin typeface="Century Gothic" panose="020B0502020202020204" pitchFamily="34" charset="0"/>
                <a:ea typeface="Calibri"/>
                <a:cs typeface="Times New Roman"/>
              </a:rPr>
              <a:t>heeft vrij spel</a:t>
            </a:r>
            <a:r>
              <a:rPr lang="nl-NL" sz="2400" i="1" dirty="0">
                <a:solidFill>
                  <a:srgbClr val="387038"/>
                </a:solidFill>
                <a:latin typeface="Century Gothic" panose="020B0502020202020204" pitchFamily="34" charset="0"/>
                <a:ea typeface="Calibri"/>
                <a:cs typeface="Times New Roman"/>
              </a:rPr>
              <a:t> om nog 3 jaar te blijven rijden. </a:t>
            </a:r>
          </a:p>
          <a:p>
            <a:pPr algn="ctr">
              <a:lnSpc>
                <a:spcPct val="90000"/>
              </a:lnSpc>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59A4C9CF-B911-45BF-8A03-1470ADD718BB}"/>
              </a:ext>
            </a:extLst>
          </p:cNvPr>
          <p:cNvSpPr txBox="1">
            <a:spLocks noChangeArrowheads="1"/>
          </p:cNvSpPr>
          <p:nvPr/>
        </p:nvSpPr>
        <p:spPr bwMode="auto">
          <a:xfrm>
            <a:off x="4238973" y="632782"/>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hebben</a:t>
            </a:r>
            <a:endParaRPr lang="nl-NL" sz="4700" dirty="0">
              <a:effectLst/>
              <a:latin typeface="Century Gothic" panose="020B0502020202020204" pitchFamily="34" charset="0"/>
              <a:ea typeface="Calibri"/>
              <a:cs typeface="Times New Roman"/>
            </a:endParaRPr>
          </a:p>
        </p:txBody>
      </p:sp>
      <p:pic>
        <p:nvPicPr>
          <p:cNvPr id="20" name="Afbeelding 19">
            <a:extLst>
              <a:ext uri="{FF2B5EF4-FFF2-40B4-BE49-F238E27FC236}">
                <a16:creationId xmlns:a16="http://schemas.microsoft.com/office/drawing/2014/main" id="{D64198F0-7031-FB32-F718-5E8633D82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775" y="2492896"/>
            <a:ext cx="3261193" cy="2236460"/>
          </a:xfrm>
          <a:prstGeom prst="rect">
            <a:avLst/>
          </a:prstGeom>
        </p:spPr>
      </p:pic>
      <p:pic>
        <p:nvPicPr>
          <p:cNvPr id="9" name="Afbeelding 8" descr="Afbeelding met persoon, auto, kleding, Menselijk gezicht&#10;&#10;Automatisch gegenereerde beschrijving">
            <a:extLst>
              <a:ext uri="{FF2B5EF4-FFF2-40B4-BE49-F238E27FC236}">
                <a16:creationId xmlns:a16="http://schemas.microsoft.com/office/drawing/2014/main" id="{125B2ABD-E328-A8A9-6C01-FD2CBEE8C9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6273" y="3333559"/>
            <a:ext cx="2707362" cy="1805810"/>
          </a:xfrm>
          <a:prstGeom prst="rect">
            <a:avLst/>
          </a:prstGeom>
        </p:spPr>
      </p:pic>
    </p:spTree>
    <p:extLst>
      <p:ext uri="{BB962C8B-B14F-4D97-AF65-F5344CB8AC3E}">
        <p14:creationId xmlns:p14="http://schemas.microsoft.com/office/powerpoint/2010/main" val="289781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4034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zorgen baren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8090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geruststellen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ongerust maken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a:t>
            </a:r>
            <a:r>
              <a:rPr lang="nl-NL" sz="2400" i="1" u="sng" dirty="0">
                <a:solidFill>
                  <a:srgbClr val="387038"/>
                </a:solidFill>
                <a:latin typeface="Century Gothic" panose="020B0502020202020204" pitchFamily="34" charset="0"/>
                <a:ea typeface="Calibri"/>
                <a:cs typeface="Times New Roman"/>
              </a:rPr>
              <a:t>baart mij zorgen</a:t>
            </a:r>
            <a:r>
              <a:rPr lang="nl-NL" sz="2400" i="1" dirty="0">
                <a:solidFill>
                  <a:srgbClr val="387038"/>
                </a:solidFill>
                <a:latin typeface="Century Gothic" panose="020B0502020202020204" pitchFamily="34" charset="0"/>
                <a:ea typeface="Calibri"/>
                <a:cs typeface="Times New Roman"/>
              </a:rPr>
              <a:t> dat mijn opa nog steeds rijdt.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iemand niet meer bezorgd of bang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Haar moeder kon haar gelukkig </a:t>
            </a:r>
            <a:r>
              <a:rPr lang="nl-NL" sz="2400" i="1" u="sng" dirty="0">
                <a:solidFill>
                  <a:srgbClr val="387038"/>
                </a:solidFill>
                <a:effectLst/>
                <a:latin typeface="Century Gothic" panose="020B0502020202020204" pitchFamily="34" charset="0"/>
                <a:ea typeface="Calibri"/>
                <a:cs typeface="Times New Roman"/>
              </a:rPr>
              <a:t>geruststellen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Menselijk gezicht, overdekt, kleding&#10;&#10;Automatisch gegenereerde beschrijving">
            <a:extLst>
              <a:ext uri="{FF2B5EF4-FFF2-40B4-BE49-F238E27FC236}">
                <a16:creationId xmlns:a16="http://schemas.microsoft.com/office/drawing/2014/main" id="{55E6AA2C-769D-1695-5BB4-B2418AC3DD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758" y="2670237"/>
            <a:ext cx="3562615" cy="2376264"/>
          </a:xfrm>
          <a:prstGeom prst="rect">
            <a:avLst/>
          </a:prstGeom>
        </p:spPr>
      </p:pic>
      <p:pic>
        <p:nvPicPr>
          <p:cNvPr id="4" name="Afbeelding 3" descr="Afbeelding met persoon, kleding, Menselijk gezicht, overdekt&#10;&#10;Automatisch gegenereerde beschrijving">
            <a:extLst>
              <a:ext uri="{FF2B5EF4-FFF2-40B4-BE49-F238E27FC236}">
                <a16:creationId xmlns:a16="http://schemas.microsoft.com/office/drawing/2014/main" id="{736252AB-1C59-DA3E-D8D1-A04E1B505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6096" y="3174500"/>
            <a:ext cx="2802396" cy="1872001"/>
          </a:xfrm>
          <a:prstGeom prst="rect">
            <a:avLst/>
          </a:prstGeom>
        </p:spPr>
      </p:pic>
    </p:spTree>
    <p:extLst>
      <p:ext uri="{BB962C8B-B14F-4D97-AF65-F5344CB8AC3E}">
        <p14:creationId xmlns:p14="http://schemas.microsoft.com/office/powerpoint/2010/main" val="254477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23728" y="2348880"/>
            <a:ext cx="5400599" cy="8394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20284" y="2191154"/>
            <a:ext cx="834420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profiteren </a:t>
            </a:r>
            <a:r>
              <a:rPr lang="nl-NL" sz="6000" b="1" dirty="0">
                <a:effectLst/>
                <a:latin typeface="Century Gothic" panose="020B0502020202020204" pitchFamily="34" charset="0"/>
                <a:ea typeface="Calibri"/>
                <a:cs typeface="Times New Roman"/>
              </a:rPr>
              <a:t>van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2" cy="91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gunstig</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3" y="825813"/>
            <a:ext cx="308338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66214" y="790118"/>
            <a:ext cx="3083381" cy="44027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voordeel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42293" y="3933845"/>
            <a:ext cx="33859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23671" y="3886785"/>
            <a:ext cx="34045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geluk hebben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45846" y="3181211"/>
            <a:ext cx="439248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22156" y="3185240"/>
            <a:ext cx="4725861" cy="42832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voordeel hebben van</a:t>
            </a:r>
            <a:endParaRPr lang="nl-NL" sz="11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27F7EA6B-434E-6CAC-1D80-D4448EB471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8017" y="759483"/>
            <a:ext cx="1264960" cy="1257276"/>
          </a:xfrm>
          <a:prstGeom prst="rect">
            <a:avLst/>
          </a:prstGeom>
        </p:spPr>
      </p:pic>
      <p:pic>
        <p:nvPicPr>
          <p:cNvPr id="20" name="Afbeelding 19" descr="Afbeelding met persoon, kleding, muur, Menselijk gezicht&#10;&#10;Automatisch gegenereerde beschrijving">
            <a:extLst>
              <a:ext uri="{FF2B5EF4-FFF2-40B4-BE49-F238E27FC236}">
                <a16:creationId xmlns:a16="http://schemas.microsoft.com/office/drawing/2014/main" id="{22E3EA13-1136-CDBD-B842-CA79FA6CA6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3696" y="4591095"/>
            <a:ext cx="2274168" cy="1301545"/>
          </a:xfrm>
          <a:prstGeom prst="rect">
            <a:avLst/>
          </a:prstGeom>
        </p:spPr>
      </p:pic>
      <p:pic>
        <p:nvPicPr>
          <p:cNvPr id="22" name="Afbeelding 21" descr="Afbeelding met vinger, symbool, hand&#10;&#10;Automatisch gegenereerde beschrijving">
            <a:extLst>
              <a:ext uri="{FF2B5EF4-FFF2-40B4-BE49-F238E27FC236}">
                <a16:creationId xmlns:a16="http://schemas.microsoft.com/office/drawing/2014/main" id="{9D17B849-FD26-7D73-106C-6778E65E83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36023" y="4862617"/>
            <a:ext cx="1744474" cy="1071943"/>
          </a:xfrm>
          <a:prstGeom prst="rect">
            <a:avLst/>
          </a:prstGeom>
        </p:spPr>
      </p:pic>
      <p:pic>
        <p:nvPicPr>
          <p:cNvPr id="2" name="Afbeelding 1" descr="Afbeelding met persoon, kleding, Menselijk gezicht, person&#10;&#10;Automatisch gegenereerde beschrijving">
            <a:extLst>
              <a:ext uri="{FF2B5EF4-FFF2-40B4-BE49-F238E27FC236}">
                <a16:creationId xmlns:a16="http://schemas.microsoft.com/office/drawing/2014/main" id="{C99443FD-AC44-95B9-9D6B-1B073A5D40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3345" y="369233"/>
            <a:ext cx="2850450" cy="1901250"/>
          </a:xfrm>
          <a:prstGeom prst="rect">
            <a:avLst/>
          </a:prstGeom>
        </p:spPr>
      </p:pic>
    </p:spTree>
    <p:extLst>
      <p:ext uri="{BB962C8B-B14F-4D97-AF65-F5344CB8AC3E}">
        <p14:creationId xmlns:p14="http://schemas.microsoft.com/office/powerpoint/2010/main" val="21597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5B514E9-8D50-6922-428E-C86CFA57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fbeelding 7">
            <a:extLst>
              <a:ext uri="{FF2B5EF4-FFF2-40B4-BE49-F238E27FC236}">
                <a16:creationId xmlns:a16="http://schemas.microsoft.com/office/drawing/2014/main" id="{2A79363D-0D04-6B5D-17AE-4C189D1C53A7}"/>
              </a:ext>
            </a:extLst>
          </p:cNvPr>
          <p:cNvPicPr/>
          <p:nvPr/>
        </p:nvPicPr>
        <p:blipFill>
          <a:blip r:embed="rId3"/>
          <a:stretch>
            <a:fillRect/>
          </a:stretch>
        </p:blipFill>
        <p:spPr>
          <a:xfrm>
            <a:off x="7380312" y="6220072"/>
            <a:ext cx="1584176" cy="593304"/>
          </a:xfrm>
          <a:prstGeom prst="rect">
            <a:avLst/>
          </a:prstGeom>
        </p:spPr>
      </p:pic>
      <p:pic>
        <p:nvPicPr>
          <p:cNvPr id="3" name="Afbeelding 2">
            <a:extLst>
              <a:ext uri="{FF2B5EF4-FFF2-40B4-BE49-F238E27FC236}">
                <a16:creationId xmlns:a16="http://schemas.microsoft.com/office/drawing/2014/main" id="{538CFE1D-FC43-4346-A170-B724D684A6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59630" y="-991458"/>
            <a:ext cx="1296145" cy="6258815"/>
          </a:xfrm>
          <a:prstGeom prst="rect">
            <a:avLst/>
          </a:prstGeom>
        </p:spPr>
      </p:pic>
      <p:sp>
        <p:nvSpPr>
          <p:cNvPr id="4" name="Text Box 14">
            <a:extLst>
              <a:ext uri="{FF2B5EF4-FFF2-40B4-BE49-F238E27FC236}">
                <a16:creationId xmlns:a16="http://schemas.microsoft.com/office/drawing/2014/main" id="{EA00DFD4-E5F4-4EF8-AADC-715ABE282B44}"/>
              </a:ext>
            </a:extLst>
          </p:cNvPr>
          <p:cNvSpPr txBox="1"/>
          <p:nvPr/>
        </p:nvSpPr>
        <p:spPr>
          <a:xfrm>
            <a:off x="683568" y="155291"/>
            <a:ext cx="4811754" cy="1441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5" name="Tekstvak 2">
            <a:extLst>
              <a:ext uri="{FF2B5EF4-FFF2-40B4-BE49-F238E27FC236}">
                <a16:creationId xmlns:a16="http://schemas.microsoft.com/office/drawing/2014/main" id="{4A9D2C56-38EB-49DD-8952-0E276EF199CA}"/>
              </a:ext>
            </a:extLst>
          </p:cNvPr>
          <p:cNvSpPr txBox="1">
            <a:spLocks noChangeArrowheads="1"/>
          </p:cNvSpPr>
          <p:nvPr/>
        </p:nvSpPr>
        <p:spPr bwMode="auto">
          <a:xfrm>
            <a:off x="521657" y="328751"/>
            <a:ext cx="5098494" cy="51309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6000" b="1" dirty="0">
                <a:latin typeface="Century Gothic" panose="020B0502020202020204" pitchFamily="34" charset="0"/>
                <a:ea typeface="Calibri"/>
                <a:cs typeface="Times New Roman"/>
              </a:rPr>
              <a:t>de culturele sector</a:t>
            </a:r>
            <a:endParaRPr lang="nl-NL" sz="4400" b="1" dirty="0">
              <a:effectLst/>
              <a:latin typeface="Century Gothic" panose="020B0502020202020204" pitchFamily="34" charset="0"/>
              <a:ea typeface="Calibri"/>
              <a:cs typeface="Times New Roman"/>
            </a:endParaRPr>
          </a:p>
        </p:txBody>
      </p:sp>
      <p:sp>
        <p:nvSpPr>
          <p:cNvPr id="7" name="Text Box 14">
            <a:extLst>
              <a:ext uri="{FF2B5EF4-FFF2-40B4-BE49-F238E27FC236}">
                <a16:creationId xmlns:a16="http://schemas.microsoft.com/office/drawing/2014/main" id="{88B6392A-9D34-4C3E-AC16-03F0EB3A4E5B}"/>
              </a:ext>
            </a:extLst>
          </p:cNvPr>
          <p:cNvSpPr txBox="1"/>
          <p:nvPr/>
        </p:nvSpPr>
        <p:spPr>
          <a:xfrm>
            <a:off x="5642982" y="478770"/>
            <a:ext cx="3393513" cy="143806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6" name="Tekstvak 2">
            <a:extLst>
              <a:ext uri="{FF2B5EF4-FFF2-40B4-BE49-F238E27FC236}">
                <a16:creationId xmlns:a16="http://schemas.microsoft.com/office/drawing/2014/main" id="{1194CFF1-A372-462C-8701-1407C60497AC}"/>
              </a:ext>
            </a:extLst>
          </p:cNvPr>
          <p:cNvSpPr txBox="1">
            <a:spLocks noChangeArrowheads="1"/>
          </p:cNvSpPr>
          <p:nvPr/>
        </p:nvSpPr>
        <p:spPr bwMode="auto">
          <a:xfrm>
            <a:off x="5642982" y="478770"/>
            <a:ext cx="3788256" cy="93400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alle mensen of bedrijven die bezig zijn met cultuur</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12" name="Afbeelding 11" descr="Afbeelding met kunst, vloer, licht, vrouw&#10;&#10;Automatisch gegenereerde beschrijving">
            <a:extLst>
              <a:ext uri="{FF2B5EF4-FFF2-40B4-BE49-F238E27FC236}">
                <a16:creationId xmlns:a16="http://schemas.microsoft.com/office/drawing/2014/main" id="{D693D6BB-DDB3-B111-9E14-6C36AAC86391}"/>
              </a:ext>
            </a:extLst>
          </p:cNvPr>
          <p:cNvPicPr>
            <a:picLocks noChangeAspect="1"/>
          </p:cNvPicPr>
          <p:nvPr/>
        </p:nvPicPr>
        <p:blipFill rotWithShape="1">
          <a:blip r:embed="rId5">
            <a:extLst>
              <a:ext uri="{28A0092B-C50C-407E-A947-70E740481C1C}">
                <a14:useLocalDpi xmlns:a14="http://schemas.microsoft.com/office/drawing/2010/main" val="0"/>
              </a:ext>
            </a:extLst>
          </a:blip>
          <a:srcRect l="9399" r="10133"/>
          <a:stretch/>
        </p:blipFill>
        <p:spPr>
          <a:xfrm>
            <a:off x="505745" y="2582941"/>
            <a:ext cx="3568431" cy="2341459"/>
          </a:xfrm>
          <a:prstGeom prst="rect">
            <a:avLst/>
          </a:prstGeom>
        </p:spPr>
      </p:pic>
      <p:pic>
        <p:nvPicPr>
          <p:cNvPr id="14" name="Afbeelding 13" descr="Afbeelding met kleding, Menselijk gezicht, persoon, muur&#10;&#10;Automatisch gegenereerde beschrijving">
            <a:extLst>
              <a:ext uri="{FF2B5EF4-FFF2-40B4-BE49-F238E27FC236}">
                <a16:creationId xmlns:a16="http://schemas.microsoft.com/office/drawing/2014/main" id="{CDDDDB36-7929-BF74-C57A-FF9F59F577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8138" y="4350047"/>
            <a:ext cx="3453666" cy="2307049"/>
          </a:xfrm>
          <a:prstGeom prst="rect">
            <a:avLst/>
          </a:prstGeom>
        </p:spPr>
      </p:pic>
      <p:pic>
        <p:nvPicPr>
          <p:cNvPr id="16" name="Afbeelding 15" descr="Afbeelding met persoon, Camera's en lenzen, statief, Videocamera&#10;&#10;Automatisch gegenereerde beschrijving">
            <a:extLst>
              <a:ext uri="{FF2B5EF4-FFF2-40B4-BE49-F238E27FC236}">
                <a16:creationId xmlns:a16="http://schemas.microsoft.com/office/drawing/2014/main" id="{48FD8999-A46B-B42F-5041-071D5AADAD0E}"/>
              </a:ext>
            </a:extLst>
          </p:cNvPr>
          <p:cNvPicPr>
            <a:picLocks noChangeAspect="1"/>
          </p:cNvPicPr>
          <p:nvPr/>
        </p:nvPicPr>
        <p:blipFill rotWithShape="1">
          <a:blip r:embed="rId7">
            <a:extLst>
              <a:ext uri="{28A0092B-C50C-407E-A947-70E740481C1C}">
                <a14:useLocalDpi xmlns:a14="http://schemas.microsoft.com/office/drawing/2010/main" val="0"/>
              </a:ext>
            </a:extLst>
          </a:blip>
          <a:srcRect r="11181"/>
          <a:stretch/>
        </p:blipFill>
        <p:spPr>
          <a:xfrm>
            <a:off x="5642982" y="2791025"/>
            <a:ext cx="3067520" cy="2307049"/>
          </a:xfrm>
          <a:prstGeom prst="rect">
            <a:avLst/>
          </a:prstGeom>
        </p:spPr>
      </p:pic>
    </p:spTree>
    <p:extLst>
      <p:ext uri="{BB962C8B-B14F-4D97-AF65-F5344CB8AC3E}">
        <p14:creationId xmlns:p14="http://schemas.microsoft.com/office/powerpoint/2010/main" val="185656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zorgen baren</a:t>
            </a:r>
          </a:p>
        </p:txBody>
      </p:sp>
      <p:pic>
        <p:nvPicPr>
          <p:cNvPr id="4" name="Afbeelding 3" descr="Afbeelding met persoon, Menselijk gezicht, overdekt, kleding&#10;&#10;Automatisch gegenereerde beschrijving">
            <a:extLst>
              <a:ext uri="{FF2B5EF4-FFF2-40B4-BE49-F238E27FC236}">
                <a16:creationId xmlns:a16="http://schemas.microsoft.com/office/drawing/2014/main" id="{8787C0BF-8470-1ED7-C29A-3DA82F3BB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385" y="1700808"/>
            <a:ext cx="7125230" cy="475252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grote schaal</a:t>
            </a:r>
          </a:p>
        </p:txBody>
      </p:sp>
      <p:pic>
        <p:nvPicPr>
          <p:cNvPr id="4" name="Afbeelding 3" descr="Afbeelding met persoon, auto, Menselijk gezicht, spiegel&#10;&#10;Automatisch gegenereerde beschrijving">
            <a:extLst>
              <a:ext uri="{FF2B5EF4-FFF2-40B4-BE49-F238E27FC236}">
                <a16:creationId xmlns:a16="http://schemas.microsoft.com/office/drawing/2014/main" id="{A20D8B7B-B505-0A57-0194-9BF60E1B5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50129"/>
            <a:ext cx="2812681" cy="1878871"/>
          </a:xfrm>
          <a:prstGeom prst="rect">
            <a:avLst/>
          </a:prstGeom>
        </p:spPr>
      </p:pic>
      <p:pic>
        <p:nvPicPr>
          <p:cNvPr id="7" name="Afbeelding 6" descr="Afbeelding met persoon, voertuig, spiegel, auto&#10;&#10;Automatisch gegenereerde beschrijving">
            <a:extLst>
              <a:ext uri="{FF2B5EF4-FFF2-40B4-BE49-F238E27FC236}">
                <a16:creationId xmlns:a16="http://schemas.microsoft.com/office/drawing/2014/main" id="{6C428BA3-4EB8-4740-AF3F-CAD21B538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064" y="2813550"/>
            <a:ext cx="2812681" cy="1878871"/>
          </a:xfrm>
          <a:prstGeom prst="rect">
            <a:avLst/>
          </a:prstGeom>
        </p:spPr>
      </p:pic>
      <p:pic>
        <p:nvPicPr>
          <p:cNvPr id="9" name="Afbeelding 8" descr="Afbeelding met persoon, Menselijk gezicht, kleding, auto&#10;&#10;Automatisch gegenereerde beschrijving">
            <a:extLst>
              <a:ext uri="{FF2B5EF4-FFF2-40B4-BE49-F238E27FC236}">
                <a16:creationId xmlns:a16="http://schemas.microsoft.com/office/drawing/2014/main" id="{F6765ED7-D135-A25E-2145-7744B5D89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1524217"/>
            <a:ext cx="2812681" cy="1878871"/>
          </a:xfrm>
          <a:prstGeom prst="rect">
            <a:avLst/>
          </a:prstGeom>
        </p:spPr>
      </p:pic>
      <p:pic>
        <p:nvPicPr>
          <p:cNvPr id="11" name="Afbeelding 10" descr="Afbeelding met persoon, auto, Menselijk gezicht, kleding&#10;&#10;Automatisch gegenereerde beschrijving">
            <a:extLst>
              <a:ext uri="{FF2B5EF4-FFF2-40B4-BE49-F238E27FC236}">
                <a16:creationId xmlns:a16="http://schemas.microsoft.com/office/drawing/2014/main" id="{C52258C6-EC87-93E7-3433-66E66084A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684" y="3933056"/>
            <a:ext cx="2617107" cy="1748228"/>
          </a:xfrm>
          <a:prstGeom prst="rect">
            <a:avLst/>
          </a:prstGeom>
        </p:spPr>
      </p:pic>
      <p:pic>
        <p:nvPicPr>
          <p:cNvPr id="13" name="Afbeelding 12" descr="Afbeelding met persoon, kleding, voertuig, person&#10;&#10;Automatisch gegenereerde beschrijving">
            <a:extLst>
              <a:ext uri="{FF2B5EF4-FFF2-40B4-BE49-F238E27FC236}">
                <a16:creationId xmlns:a16="http://schemas.microsoft.com/office/drawing/2014/main" id="{8BF8FC63-6CB1-A824-E1ED-ACE0D7951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4102883"/>
            <a:ext cx="2812681" cy="1878871"/>
          </a:xfrm>
          <a:prstGeom prst="rect">
            <a:avLst/>
          </a:prstGeom>
        </p:spPr>
      </p:pic>
      <p:pic>
        <p:nvPicPr>
          <p:cNvPr id="15" name="Afbeelding 14" descr="Afbeelding met persoon, auto, Landvoertuig, spiegel&#10;&#10;Automatisch gegenereerde beschrijving">
            <a:extLst>
              <a:ext uri="{FF2B5EF4-FFF2-40B4-BE49-F238E27FC236}">
                <a16:creationId xmlns:a16="http://schemas.microsoft.com/office/drawing/2014/main" id="{D1B2D795-9057-827B-76A9-C0A72BEC3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7230" y="5017746"/>
            <a:ext cx="2468323" cy="164884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gebruikelijk</a:t>
            </a:r>
          </a:p>
        </p:txBody>
      </p:sp>
      <p:sp>
        <p:nvSpPr>
          <p:cNvPr id="3" name="Tekstvak 2">
            <a:extLst>
              <a:ext uri="{FF2B5EF4-FFF2-40B4-BE49-F238E27FC236}">
                <a16:creationId xmlns:a16="http://schemas.microsoft.com/office/drawing/2014/main" id="{7C3E2105-9BA6-66C4-3561-69F8BEC7CF12}"/>
              </a:ext>
            </a:extLst>
          </p:cNvPr>
          <p:cNvSpPr txBox="1"/>
          <p:nvPr/>
        </p:nvSpPr>
        <p:spPr>
          <a:xfrm>
            <a:off x="827584" y="3140968"/>
            <a:ext cx="8064896" cy="830997"/>
          </a:xfrm>
          <a:prstGeom prst="rect">
            <a:avLst/>
          </a:prstGeom>
          <a:noFill/>
        </p:spPr>
        <p:txBody>
          <a:bodyPr wrap="square" rtlCol="0">
            <a:spAutoFit/>
          </a:bodyPr>
          <a:lstStyle/>
          <a:p>
            <a:r>
              <a:rPr lang="nl-NL" sz="4800" b="1" dirty="0">
                <a:solidFill>
                  <a:schemeClr val="accent5">
                    <a:lumMod val="75000"/>
                  </a:schemeClr>
                </a:solidFill>
              </a:rPr>
              <a:t>75   -   80   -   85   -   90   -   95   </a:t>
            </a:r>
          </a:p>
        </p:txBody>
      </p:sp>
      <p:pic>
        <p:nvPicPr>
          <p:cNvPr id="4" name="Afbeelding 3">
            <a:extLst>
              <a:ext uri="{FF2B5EF4-FFF2-40B4-BE49-F238E27FC236}">
                <a16:creationId xmlns:a16="http://schemas.microsoft.com/office/drawing/2014/main" id="{822ABB09-8225-5A97-9EEC-11B739FC6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2309970"/>
            <a:ext cx="1383602" cy="830998"/>
          </a:xfrm>
          <a:prstGeom prst="rect">
            <a:avLst/>
          </a:prstGeom>
        </p:spPr>
      </p:pic>
      <p:pic>
        <p:nvPicPr>
          <p:cNvPr id="5" name="Afbeelding 4">
            <a:extLst>
              <a:ext uri="{FF2B5EF4-FFF2-40B4-BE49-F238E27FC236}">
                <a16:creationId xmlns:a16="http://schemas.microsoft.com/office/drawing/2014/main" id="{F1D11508-E1B7-CCD9-6381-3165EB1467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2799" y="2335782"/>
            <a:ext cx="1383602" cy="830998"/>
          </a:xfrm>
          <a:prstGeom prst="rect">
            <a:avLst/>
          </a:prstGeom>
        </p:spPr>
      </p:pic>
      <p:pic>
        <p:nvPicPr>
          <p:cNvPr id="7" name="Afbeelding 6">
            <a:extLst>
              <a:ext uri="{FF2B5EF4-FFF2-40B4-BE49-F238E27FC236}">
                <a16:creationId xmlns:a16="http://schemas.microsoft.com/office/drawing/2014/main" id="{75716097-A983-B668-5165-DADDA10C0B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9942" y="2335782"/>
            <a:ext cx="1383602" cy="830998"/>
          </a:xfrm>
          <a:prstGeom prst="rect">
            <a:avLst/>
          </a:prstGeom>
        </p:spPr>
      </p:pic>
      <p:pic>
        <p:nvPicPr>
          <p:cNvPr id="8" name="Afbeelding 7">
            <a:extLst>
              <a:ext uri="{FF2B5EF4-FFF2-40B4-BE49-F238E27FC236}">
                <a16:creationId xmlns:a16="http://schemas.microsoft.com/office/drawing/2014/main" id="{60FADB16-F5A7-8B09-9EE7-832A39F040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8224" y="2322876"/>
            <a:ext cx="1383602" cy="83099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met lede ogen aanzien</a:t>
            </a:r>
          </a:p>
        </p:txBody>
      </p:sp>
      <p:pic>
        <p:nvPicPr>
          <p:cNvPr id="3" name="Afbeelding 2" descr="Afbeelding met persoon, auto, kleding, Menselijk gezicht&#10;&#10;Automatisch gegenereerde beschrijving">
            <a:extLst>
              <a:ext uri="{FF2B5EF4-FFF2-40B4-BE49-F238E27FC236}">
                <a16:creationId xmlns:a16="http://schemas.microsoft.com/office/drawing/2014/main" id="{8720E291-DAF3-FA43-010F-666B25FCD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3503955"/>
            <a:ext cx="3058194" cy="2039815"/>
          </a:xfrm>
          <a:prstGeom prst="rect">
            <a:avLst/>
          </a:prstGeom>
        </p:spPr>
      </p:pic>
      <p:pic>
        <p:nvPicPr>
          <p:cNvPr id="5" name="Afbeelding 4" descr="Afbeelding met Menselijk gezicht, persoon, kleding, nek&#10;&#10;Automatisch gegenereerde beschrijving">
            <a:extLst>
              <a:ext uri="{FF2B5EF4-FFF2-40B4-BE49-F238E27FC236}">
                <a16:creationId xmlns:a16="http://schemas.microsoft.com/office/drawing/2014/main" id="{860B3057-826E-6D72-FD36-368BD07C5C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827584" y="2428260"/>
            <a:ext cx="3384376" cy="419120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de aantrekkingskracht</a:t>
            </a:r>
            <a:endParaRPr lang="nl-NL" sz="7200" b="1" u="sng" dirty="0">
              <a:latin typeface="Century Gothic" panose="020B0502020202020204" pitchFamily="34" charset="0"/>
            </a:endParaRPr>
          </a:p>
        </p:txBody>
      </p:sp>
      <p:pic>
        <p:nvPicPr>
          <p:cNvPr id="4" name="Afbeelding 3" descr="Afbeelding met tekst, voertuig, Landvoertuig, wiel&#10;&#10;Automatisch gegenereerde beschrijving">
            <a:extLst>
              <a:ext uri="{FF2B5EF4-FFF2-40B4-BE49-F238E27FC236}">
                <a16:creationId xmlns:a16="http://schemas.microsoft.com/office/drawing/2014/main" id="{23A0F213-91D7-D44C-DB5A-2945D51FF5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59632" y="2502028"/>
            <a:ext cx="6624736" cy="404367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profiteren van</a:t>
            </a:r>
          </a:p>
        </p:txBody>
      </p:sp>
      <p:pic>
        <p:nvPicPr>
          <p:cNvPr id="4" name="Afbeelding 3" descr="Afbeelding met persoon, kleding, Menselijk gezicht, person&#10;&#10;Automatisch gegenereerde beschrijving">
            <a:extLst>
              <a:ext uri="{FF2B5EF4-FFF2-40B4-BE49-F238E27FC236}">
                <a16:creationId xmlns:a16="http://schemas.microsoft.com/office/drawing/2014/main" id="{A2A8F927-B355-3F11-9F8F-20D2AE5F3E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563" y="1556792"/>
            <a:ext cx="7250874" cy="483633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vrij spel hebben</a:t>
            </a:r>
          </a:p>
        </p:txBody>
      </p:sp>
      <p:pic>
        <p:nvPicPr>
          <p:cNvPr id="5" name="Afbeelding 4" descr="Afbeelding met persoon, auto, kleding, Menselijk gezicht&#10;&#10;Automatisch gegenereerde beschrijving">
            <a:extLst>
              <a:ext uri="{FF2B5EF4-FFF2-40B4-BE49-F238E27FC236}">
                <a16:creationId xmlns:a16="http://schemas.microsoft.com/office/drawing/2014/main" id="{C8CC22AE-DE6D-44EE-9EA0-973DDF5D3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542" y="1628800"/>
            <a:ext cx="7142916" cy="4764324"/>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2350</TotalTime>
  <Words>1088</Words>
  <Application>Microsoft Office PowerPoint</Application>
  <PresentationFormat>Diavoorstelling (4:3)</PresentationFormat>
  <Paragraphs>292</Paragraphs>
  <Slides>23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507</cp:revision>
  <dcterms:created xsi:type="dcterms:W3CDTF">2021-06-08T06:13:59Z</dcterms:created>
  <dcterms:modified xsi:type="dcterms:W3CDTF">2024-04-16T09:36:58Z</dcterms:modified>
</cp:coreProperties>
</file>