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1479" r:id="rId4"/>
    <p:sldId id="1476" r:id="rId5"/>
    <p:sldId id="1478" r:id="rId6"/>
    <p:sldId id="1460" r:id="rId7"/>
    <p:sldId id="1480" r:id="rId8"/>
    <p:sldId id="1475" r:id="rId9"/>
    <p:sldId id="1482" r:id="rId10"/>
    <p:sldId id="1483" r:id="rId11"/>
    <p:sldId id="1477" r:id="rId12"/>
    <p:sldId id="1481" r:id="rId13"/>
    <p:sldId id="934" r:id="rId14"/>
    <p:sldId id="1493" r:id="rId15"/>
    <p:sldId id="1494" r:id="rId16"/>
    <p:sldId id="1497" r:id="rId17"/>
    <p:sldId id="263" r:id="rId18"/>
    <p:sldId id="1498" r:id="rId19"/>
    <p:sldId id="1490" r:id="rId20"/>
    <p:sldId id="1486" r:id="rId21"/>
    <p:sldId id="1491" r:id="rId22"/>
    <p:sldId id="1492" r:id="rId23"/>
    <p:sldId id="1496"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9"/>
            <p14:sldId id="1476"/>
            <p14:sldId id="1478"/>
            <p14:sldId id="1460"/>
            <p14:sldId id="1480"/>
            <p14:sldId id="1475"/>
            <p14:sldId id="1482"/>
            <p14:sldId id="1483"/>
            <p14:sldId id="1477"/>
            <p14:sldId id="1481"/>
            <p14:sldId id="934"/>
            <p14:sldId id="1493"/>
            <p14:sldId id="1494"/>
            <p14:sldId id="1497"/>
            <p14:sldId id="263"/>
            <p14:sldId id="1498"/>
            <p14:sldId id="1490"/>
            <p14:sldId id="1486"/>
            <p14:sldId id="1491"/>
            <p14:sldId id="1492"/>
            <p14:sldId id="14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3543" autoAdjust="0"/>
  </p:normalViewPr>
  <p:slideViewPr>
    <p:cSldViewPr>
      <p:cViewPr varScale="1">
        <p:scale>
          <a:sx n="71" d="100"/>
          <a:sy n="71" d="100"/>
        </p:scale>
        <p:origin x="1474"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9-4-2024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9-4-2024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voltooien: </a:t>
            </a:r>
            <a:r>
              <a:rPr lang="nl-NL" sz="1200" kern="1200" dirty="0">
                <a:solidFill>
                  <a:schemeClr val="tx1"/>
                </a:solidFill>
                <a:effectLst/>
                <a:latin typeface="+mn-lt"/>
                <a:ea typeface="+mn-ea"/>
                <a:cs typeface="+mn-cs"/>
              </a:rPr>
              <a:t>afmaken</a:t>
            </a:r>
          </a:p>
          <a:p>
            <a:pPr fontAlgn="t"/>
            <a:r>
              <a:rPr lang="nl-NL" sz="1200" b="1" kern="1200" dirty="0">
                <a:solidFill>
                  <a:schemeClr val="tx1"/>
                </a:solidFill>
                <a:effectLst/>
                <a:latin typeface="+mn-lt"/>
                <a:ea typeface="+mn-ea"/>
                <a:cs typeface="+mn-cs"/>
              </a:rPr>
              <a:t>de dierbare: </a:t>
            </a:r>
            <a:r>
              <a:rPr lang="nl-NL" sz="1200" kern="1200" dirty="0">
                <a:solidFill>
                  <a:schemeClr val="tx1"/>
                </a:solidFill>
                <a:effectLst/>
                <a:latin typeface="+mn-lt"/>
                <a:ea typeface="+mn-ea"/>
                <a:cs typeface="+mn-cs"/>
              </a:rPr>
              <a:t>iemand van wie je veel houdt</a:t>
            </a:r>
          </a:p>
          <a:p>
            <a:pPr fontAlgn="t"/>
            <a:r>
              <a:rPr lang="nl-NL" sz="1200" b="1" kern="1200" dirty="0">
                <a:solidFill>
                  <a:schemeClr val="tx1"/>
                </a:solidFill>
                <a:effectLst/>
                <a:latin typeface="+mn-lt"/>
                <a:ea typeface="+mn-ea"/>
                <a:cs typeface="+mn-cs"/>
              </a:rPr>
              <a:t>het roer omgooien: </a:t>
            </a:r>
            <a:r>
              <a:rPr lang="nl-NL" sz="1200" kern="1200" dirty="0">
                <a:solidFill>
                  <a:schemeClr val="tx1"/>
                </a:solidFill>
                <a:effectLst/>
                <a:latin typeface="+mn-lt"/>
                <a:ea typeface="+mn-ea"/>
                <a:cs typeface="+mn-cs"/>
              </a:rPr>
              <a:t>iets totaal anders aanpakken</a:t>
            </a:r>
          </a:p>
          <a:p>
            <a:pPr fontAlgn="t"/>
            <a:r>
              <a:rPr lang="nl-NL" sz="1200" b="1" kern="1200" dirty="0">
                <a:solidFill>
                  <a:schemeClr val="tx1"/>
                </a:solidFill>
                <a:effectLst/>
                <a:latin typeface="+mn-lt"/>
                <a:ea typeface="+mn-ea"/>
                <a:cs typeface="+mn-cs"/>
              </a:rPr>
              <a:t>de discipline: </a:t>
            </a:r>
            <a:r>
              <a:rPr lang="nl-NL" sz="1200" kern="1200" dirty="0">
                <a:solidFill>
                  <a:schemeClr val="tx1"/>
                </a:solidFill>
                <a:effectLst/>
                <a:latin typeface="+mn-lt"/>
                <a:ea typeface="+mn-ea"/>
                <a:cs typeface="+mn-cs"/>
              </a:rPr>
              <a:t>de strenge leefregels</a:t>
            </a:r>
          </a:p>
          <a:p>
            <a:pPr fontAlgn="t"/>
            <a:r>
              <a:rPr lang="nl-NL" sz="1200" b="1" kern="1200" dirty="0">
                <a:solidFill>
                  <a:schemeClr val="tx1"/>
                </a:solidFill>
                <a:effectLst/>
                <a:latin typeface="+mn-lt"/>
                <a:ea typeface="+mn-ea"/>
                <a:cs typeface="+mn-cs"/>
              </a:rPr>
              <a:t>zonder slag of stoot: </a:t>
            </a:r>
            <a:r>
              <a:rPr lang="nl-NL" sz="1200" kern="1200" dirty="0">
                <a:solidFill>
                  <a:schemeClr val="tx1"/>
                </a:solidFill>
                <a:effectLst/>
                <a:latin typeface="+mn-lt"/>
                <a:ea typeface="+mn-ea"/>
                <a:cs typeface="+mn-cs"/>
              </a:rPr>
              <a:t>zonder strijd, zonder te vechten</a:t>
            </a:r>
          </a:p>
          <a:p>
            <a:pPr fontAlgn="t"/>
            <a:r>
              <a:rPr lang="nl-NL" sz="1200" b="1" kern="1200" dirty="0">
                <a:solidFill>
                  <a:schemeClr val="tx1"/>
                </a:solidFill>
                <a:effectLst/>
                <a:latin typeface="+mn-lt"/>
                <a:ea typeface="+mn-ea"/>
                <a:cs typeface="+mn-cs"/>
              </a:rPr>
              <a:t>wel degelijk: </a:t>
            </a:r>
            <a:r>
              <a:rPr lang="nl-NL" sz="1200" kern="1200" dirty="0">
                <a:solidFill>
                  <a:schemeClr val="tx1"/>
                </a:solidFill>
                <a:effectLst/>
                <a:latin typeface="+mn-lt"/>
                <a:ea typeface="+mn-ea"/>
                <a:cs typeface="+mn-cs"/>
              </a:rPr>
              <a:t>zeer zeker</a:t>
            </a:r>
          </a:p>
          <a:p>
            <a:pPr fontAlgn="t"/>
            <a:r>
              <a:rPr lang="nl-NL" sz="1200" b="1" kern="1200" dirty="0">
                <a:solidFill>
                  <a:schemeClr val="tx1"/>
                </a:solidFill>
                <a:effectLst/>
                <a:latin typeface="+mn-lt"/>
                <a:ea typeface="+mn-ea"/>
                <a:cs typeface="+mn-cs"/>
              </a:rPr>
              <a:t>trotseren: </a:t>
            </a:r>
            <a:r>
              <a:rPr lang="nl-NL" sz="1200" kern="1200" dirty="0">
                <a:solidFill>
                  <a:schemeClr val="tx1"/>
                </a:solidFill>
                <a:effectLst/>
                <a:latin typeface="+mn-lt"/>
                <a:ea typeface="+mn-ea"/>
                <a:cs typeface="+mn-cs"/>
              </a:rPr>
              <a:t>doorstaan</a:t>
            </a:r>
          </a:p>
          <a:p>
            <a:pPr fontAlgn="t"/>
            <a:r>
              <a:rPr lang="nl-NL" sz="1200" b="1" kern="1200" dirty="0">
                <a:solidFill>
                  <a:schemeClr val="tx1"/>
                </a:solidFill>
                <a:effectLst/>
                <a:latin typeface="+mn-lt"/>
                <a:ea typeface="+mn-ea"/>
                <a:cs typeface="+mn-cs"/>
              </a:rPr>
              <a:t>het oponthoud: </a:t>
            </a:r>
            <a:r>
              <a:rPr lang="nl-NL" sz="1200" kern="1200" dirty="0">
                <a:solidFill>
                  <a:schemeClr val="tx1"/>
                </a:solidFill>
                <a:effectLst/>
                <a:latin typeface="+mn-lt"/>
                <a:ea typeface="+mn-ea"/>
                <a:cs typeface="+mn-cs"/>
              </a:rPr>
              <a:t>de vertraging</a:t>
            </a:r>
          </a:p>
          <a:p>
            <a:pPr fontAlgn="t"/>
            <a:r>
              <a:rPr lang="nl-NL" sz="1200" b="1" kern="1200" dirty="0">
                <a:solidFill>
                  <a:schemeClr val="tx1"/>
                </a:solidFill>
                <a:effectLst/>
                <a:latin typeface="+mn-lt"/>
                <a:ea typeface="+mn-ea"/>
                <a:cs typeface="+mn-cs"/>
              </a:rPr>
              <a:t>vergezellen: </a:t>
            </a:r>
            <a:r>
              <a:rPr lang="nl-NL" sz="1200" kern="1200" dirty="0">
                <a:solidFill>
                  <a:schemeClr val="tx1"/>
                </a:solidFill>
                <a:effectLst/>
                <a:latin typeface="+mn-lt"/>
                <a:ea typeface="+mn-ea"/>
                <a:cs typeface="+mn-cs"/>
              </a:rPr>
              <a:t>begeleiden</a:t>
            </a:r>
          </a:p>
          <a:p>
            <a:pPr fontAlgn="t"/>
            <a:r>
              <a:rPr lang="nl-NL" sz="1200" b="1" kern="1200" dirty="0">
                <a:solidFill>
                  <a:schemeClr val="tx1"/>
                </a:solidFill>
                <a:effectLst/>
                <a:latin typeface="+mn-lt"/>
                <a:ea typeface="+mn-ea"/>
                <a:cs typeface="+mn-cs"/>
              </a:rPr>
              <a:t>spontaan: </a:t>
            </a:r>
            <a:r>
              <a:rPr lang="nl-NL" sz="1200" kern="1200" dirty="0">
                <a:solidFill>
                  <a:schemeClr val="tx1"/>
                </a:solidFill>
                <a:effectLst/>
                <a:latin typeface="+mn-lt"/>
                <a:ea typeface="+mn-ea"/>
                <a:cs typeface="+mn-cs"/>
              </a:rPr>
              <a:t>vanzelf, niet van tevoren bedacht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20056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9-4-2024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9-4-2024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9.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Mannen die breien. Heb jij ze wel eens gezien? Nee hè? Nou, ze zijn er </a:t>
            </a:r>
            <a:r>
              <a:rPr lang="nl-NL" sz="2000" b="1" u="sng" dirty="0">
                <a:ea typeface="Times New Roman" panose="02020603050405020304" pitchFamily="18" charset="0"/>
                <a:cs typeface="Arial" panose="020B0604020202020204" pitchFamily="34" charset="0"/>
              </a:rPr>
              <a:t>wel degelijk</a:t>
            </a:r>
            <a:r>
              <a:rPr lang="nl-NL" sz="2000" dirty="0">
                <a:ea typeface="Times New Roman" panose="02020603050405020304" pitchFamily="18" charset="0"/>
                <a:cs typeface="Arial" panose="020B0604020202020204" pitchFamily="34" charset="0"/>
              </a:rPr>
              <a:t>! Ze zijn er </a:t>
            </a:r>
            <a:r>
              <a:rPr lang="nl-NL" sz="2000" b="1" i="1" dirty="0">
                <a:ea typeface="Times New Roman" panose="02020603050405020304" pitchFamily="18" charset="0"/>
                <a:cs typeface="Arial" panose="020B0604020202020204" pitchFamily="34" charset="0"/>
              </a:rPr>
              <a:t>zeer zeker</a:t>
            </a:r>
            <a:r>
              <a:rPr lang="nl-NL" sz="2000" dirty="0">
                <a:ea typeface="Times New Roman" panose="02020603050405020304" pitchFamily="18" charset="0"/>
                <a:cs typeface="Arial" panose="020B0604020202020204" pitchFamily="34" charset="0"/>
              </a:rPr>
              <a:t>. Dennis is zo’n man die graag breit. Hij werkte hele dagen achter de computer; maakte daar mooie tekeningen, maar wilde graag weer met zijn handen werken. Hij </a:t>
            </a:r>
            <a:r>
              <a:rPr lang="nl-NL" sz="2000" b="1" u="sng" dirty="0">
                <a:ea typeface="Times New Roman" panose="02020603050405020304" pitchFamily="18" charset="0"/>
                <a:cs typeface="Arial" panose="020B0604020202020204" pitchFamily="34" charset="0"/>
              </a:rPr>
              <a:t>gooide het roer om</a:t>
            </a:r>
            <a:r>
              <a:rPr lang="nl-NL" sz="2000" dirty="0">
                <a:ea typeface="Times New Roman" panose="02020603050405020304" pitchFamily="18" charset="0"/>
                <a:cs typeface="Arial" panose="020B0604020202020204" pitchFamily="34" charset="0"/>
              </a:rPr>
              <a:t>. Hij ging </a:t>
            </a:r>
            <a:r>
              <a:rPr lang="nl-NL" sz="2000" b="1" i="1" dirty="0">
                <a:ea typeface="Times New Roman" panose="02020603050405020304" pitchFamily="18" charset="0"/>
                <a:cs typeface="Arial" panose="020B0604020202020204" pitchFamily="34" charset="0"/>
              </a:rPr>
              <a:t>het totaal anders aanpakken</a:t>
            </a:r>
            <a:r>
              <a:rPr lang="nl-NL" sz="2000" dirty="0">
                <a:ea typeface="Times New Roman" panose="02020603050405020304" pitchFamily="18" charset="0"/>
                <a:cs typeface="Arial" panose="020B0604020202020204" pitchFamily="34" charset="0"/>
              </a:rPr>
              <a:t>. Hij stopte met werken achter de computer, en ging werken met breipennen. Dat ging niet </a:t>
            </a:r>
            <a:r>
              <a:rPr lang="nl-NL" sz="2000" b="1" u="sng" dirty="0">
                <a:ea typeface="Times New Roman" panose="02020603050405020304" pitchFamily="18" charset="0"/>
                <a:cs typeface="Arial" panose="020B0604020202020204" pitchFamily="34" charset="0"/>
              </a:rPr>
              <a:t>zonder slag of stoot</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niet zonder strijd</a:t>
            </a:r>
            <a:r>
              <a:rPr lang="nl-NL" sz="2000" dirty="0">
                <a:ea typeface="Times New Roman" panose="02020603050405020304" pitchFamily="18" charset="0"/>
                <a:cs typeface="Arial" panose="020B0604020202020204" pitchFamily="34" charset="0"/>
              </a:rPr>
              <a:t>. In het begin vond hij het moeilijk. En hij kreeg veel vreemde reacties: “Brei jij? Jij bent een man!” Maar vroeger was handwerk echt een mannenberoep. Vissers haakten netten en breiden hun eigen truien. Waarom denken we nu bij breien aan omaatjes die kriebeltruien breien? Waarom zou hij nu niet ook breien en een heerlijke zachte trui </a:t>
            </a:r>
            <a:r>
              <a:rPr lang="nl-NL" sz="2000" b="1" u="sng" dirty="0">
                <a:ea typeface="Times New Roman" panose="02020603050405020304" pitchFamily="18" charset="0"/>
                <a:cs typeface="Arial" panose="020B0604020202020204" pitchFamily="34" charset="0"/>
              </a:rPr>
              <a:t>voltooien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of</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afmaken</a:t>
            </a:r>
            <a:r>
              <a:rPr lang="nl-NL" sz="2000" dirty="0">
                <a:ea typeface="Times New Roman" panose="02020603050405020304" pitchFamily="18" charset="0"/>
                <a:cs typeface="Arial" panose="020B0604020202020204" pitchFamily="34" charset="0"/>
              </a:rPr>
              <a:t>? Dennis </a:t>
            </a:r>
            <a:r>
              <a:rPr lang="nl-NL" sz="2000" b="1" u="sng" dirty="0">
                <a:ea typeface="Times New Roman" panose="02020603050405020304" pitchFamily="18" charset="0"/>
                <a:cs typeface="Arial" panose="020B0604020202020204" pitchFamily="34" charset="0"/>
              </a:rPr>
              <a:t>trotseerde</a:t>
            </a:r>
            <a:r>
              <a:rPr lang="nl-NL" sz="2000" dirty="0">
                <a:ea typeface="Times New Roman" panose="02020603050405020304" pitchFamily="18" charset="0"/>
                <a:cs typeface="Arial" panose="020B0604020202020204" pitchFamily="34" charset="0"/>
              </a:rPr>
              <a:t> - </a:t>
            </a:r>
            <a:r>
              <a:rPr lang="nl-NL" sz="2000" b="1" i="1" dirty="0">
                <a:ea typeface="Times New Roman" panose="02020603050405020304" pitchFamily="18" charset="0"/>
                <a:cs typeface="Arial" panose="020B0604020202020204" pitchFamily="34" charset="0"/>
              </a:rPr>
              <a:t>doorstond</a:t>
            </a:r>
            <a:r>
              <a:rPr lang="nl-NL" sz="2000" dirty="0">
                <a:ea typeface="Times New Roman" panose="02020603050405020304" pitchFamily="18" charset="0"/>
                <a:cs typeface="Arial" panose="020B0604020202020204" pitchFamily="34" charset="0"/>
              </a:rPr>
              <a:t> - alle vervelende opmerkingen en breide stug door. Hij werd zo goed dat mensen zijn breisels gingen waarderen. En een </a:t>
            </a:r>
            <a:r>
              <a:rPr lang="nl-NL" sz="2000" b="1" u="sng" dirty="0">
                <a:ea typeface="Times New Roman" panose="02020603050405020304" pitchFamily="18" charset="0"/>
                <a:cs typeface="Arial" panose="020B0604020202020204" pitchFamily="34" charset="0"/>
              </a:rPr>
              <a:t>dierbare</a:t>
            </a:r>
            <a:r>
              <a:rPr lang="nl-NL" sz="2000" dirty="0">
                <a:ea typeface="Times New Roman" panose="02020603050405020304" pitchFamily="18" charset="0"/>
                <a:cs typeface="Arial" panose="020B0604020202020204" pitchFamily="34" charset="0"/>
              </a:rPr>
              <a:t> vriend had een goed idee. Een dierbare </a:t>
            </a:r>
            <a:r>
              <a:rPr lang="nl-NL" sz="2000" b="1" i="1" dirty="0">
                <a:ea typeface="Times New Roman" panose="02020603050405020304" pitchFamily="18" charset="0"/>
                <a:cs typeface="Arial" panose="020B0604020202020204" pitchFamily="34" charset="0"/>
              </a:rPr>
              <a:t>is iemand van wie je veel houdt</a:t>
            </a:r>
            <a:r>
              <a:rPr lang="nl-NL" sz="2000" dirty="0">
                <a:ea typeface="Times New Roman" panose="02020603050405020304" pitchFamily="18" charset="0"/>
                <a:cs typeface="Arial" panose="020B0604020202020204" pitchFamily="34" charset="0"/>
              </a:rPr>
              <a:t>. Die vriend ging hem </a:t>
            </a:r>
            <a:r>
              <a:rPr lang="nl-NL" sz="2000" b="1" u="sng" dirty="0">
                <a:ea typeface="Times New Roman" panose="02020603050405020304" pitchFamily="18" charset="0"/>
                <a:cs typeface="Arial" panose="020B0604020202020204" pitchFamily="34" charset="0"/>
              </a:rPr>
              <a:t>vergezellen</a:t>
            </a:r>
            <a:r>
              <a:rPr lang="nl-NL" sz="2000" dirty="0">
                <a:ea typeface="Times New Roman" panose="02020603050405020304" pitchFamily="18" charset="0"/>
                <a:cs typeface="Arial" panose="020B0604020202020204" pitchFamily="34" charset="0"/>
              </a:rPr>
              <a:t>. Hij ging hem </a:t>
            </a:r>
            <a:r>
              <a:rPr lang="nl-NL" sz="2000" b="1" i="1" dirty="0">
                <a:ea typeface="Times New Roman" panose="02020603050405020304" pitchFamily="18" charset="0"/>
                <a:cs typeface="Arial" panose="020B0604020202020204" pitchFamily="34" charset="0"/>
              </a:rPr>
              <a:t>begeleiden</a:t>
            </a:r>
            <a:r>
              <a:rPr lang="nl-NL" sz="2000" dirty="0">
                <a:ea typeface="Times New Roman" panose="02020603050405020304" pitchFamily="18" charset="0"/>
                <a:cs typeface="Arial" panose="020B0604020202020204" pitchFamily="34" charset="0"/>
              </a:rPr>
              <a:t>. En zo ontstond </a:t>
            </a:r>
            <a:r>
              <a:rPr lang="nl-NL" sz="2000" b="1" u="sng" dirty="0">
                <a:ea typeface="Times New Roman" panose="02020603050405020304" pitchFamily="18" charset="0"/>
                <a:cs typeface="Arial" panose="020B0604020202020204" pitchFamily="34" charset="0"/>
              </a:rPr>
              <a:t>spontaan</a:t>
            </a:r>
            <a:r>
              <a:rPr lang="nl-NL" sz="2000" dirty="0">
                <a:ea typeface="Times New Roman" panose="02020603050405020304" pitchFamily="18" charset="0"/>
                <a:cs typeface="Arial" panose="020B0604020202020204" pitchFamily="34" charset="0"/>
              </a:rPr>
              <a:t>, dus </a:t>
            </a:r>
            <a:r>
              <a:rPr lang="nl-NL" sz="2000" b="1" i="1" dirty="0">
                <a:ea typeface="Times New Roman" panose="02020603050405020304" pitchFamily="18" charset="0"/>
                <a:cs typeface="Arial" panose="020B0604020202020204" pitchFamily="34" charset="0"/>
              </a:rPr>
              <a:t>vanzelf</a:t>
            </a:r>
            <a:r>
              <a:rPr lang="nl-NL" sz="2000" dirty="0">
                <a:ea typeface="Times New Roman" panose="02020603050405020304" pitchFamily="18" charset="0"/>
                <a:cs typeface="Arial" panose="020B0604020202020204" pitchFamily="34" charset="0"/>
              </a:rPr>
              <a:t>, het idee om breiboeken te gaan maken. Dennis kreeg zo een nieuw beroep. Ik heb ook wel eens gebreid. Je hebt er best wel wat </a:t>
            </a:r>
            <a:r>
              <a:rPr lang="nl-NL" sz="2000" b="1" u="sng" dirty="0">
                <a:ea typeface="Times New Roman" panose="02020603050405020304" pitchFamily="18" charset="0"/>
                <a:cs typeface="Arial" panose="020B0604020202020204" pitchFamily="34" charset="0"/>
              </a:rPr>
              <a:t>discipline</a:t>
            </a:r>
            <a:r>
              <a:rPr lang="nl-NL" sz="2000" dirty="0">
                <a:ea typeface="Times New Roman" panose="02020603050405020304" pitchFamily="18" charset="0"/>
                <a:cs typeface="Arial" panose="020B0604020202020204" pitchFamily="34" charset="0"/>
              </a:rPr>
              <a:t> voor nodig. Discipline zijn </a:t>
            </a:r>
            <a:r>
              <a:rPr lang="nl-NL" sz="2000" b="1" i="1" dirty="0">
                <a:ea typeface="Times New Roman" panose="02020603050405020304" pitchFamily="18" charset="0"/>
                <a:cs typeface="Arial" panose="020B0604020202020204" pitchFamily="34" charset="0"/>
              </a:rPr>
              <a:t>strenge leefregels</a:t>
            </a:r>
            <a:r>
              <a:rPr lang="nl-NL" sz="2000" dirty="0">
                <a:ea typeface="Times New Roman" panose="02020603050405020304" pitchFamily="18" charset="0"/>
                <a:cs typeface="Arial" panose="020B0604020202020204" pitchFamily="34" charset="0"/>
              </a:rPr>
              <a:t>. Je moet goed tellen en zorgen dat je steeds hetzelfde aantal steken hebt. Als je er eentje verliest tijdens het breien, ontstaat er een gat in je breiwerk. Super irritant! Dat moet je dan weer repareren en dat geeft </a:t>
            </a:r>
            <a:r>
              <a:rPr lang="nl-NL" sz="2000" b="1" u="sng" dirty="0">
                <a:ea typeface="Times New Roman" panose="02020603050405020304" pitchFamily="18" charset="0"/>
                <a:cs typeface="Arial" panose="020B0604020202020204" pitchFamily="34" charset="0"/>
              </a:rPr>
              <a:t>oponthoud</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of</a:t>
            </a:r>
            <a:r>
              <a:rPr lang="nl-NL" sz="2000" b="1"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vertraging</a:t>
            </a:r>
            <a:r>
              <a:rPr lang="nl-NL" sz="2000" b="1" dirty="0">
                <a:ea typeface="Times New Roman" panose="02020603050405020304" pitchFamily="18" charset="0"/>
                <a:cs typeface="Arial" panose="020B0604020202020204" pitchFamily="34" charset="0"/>
              </a:rPr>
              <a:t>.</a:t>
            </a:r>
            <a:r>
              <a:rPr lang="nl-NL" sz="2000" dirty="0">
                <a:ea typeface="Times New Roman" panose="02020603050405020304" pitchFamily="18" charset="0"/>
                <a:cs typeface="Arial" panose="020B0604020202020204" pitchFamily="34" charset="0"/>
              </a:rPr>
              <a:t> Wie van jullie kan ook breien?</a:t>
            </a:r>
          </a:p>
          <a:p>
            <a:pPr marL="0" lvl="0" indent="0">
              <a:spcBef>
                <a:spcPts val="200"/>
              </a:spcBef>
              <a:spcAft>
                <a:spcPts val="200"/>
              </a:spcAft>
              <a:buNone/>
            </a:pP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spontaan</a:t>
            </a:r>
          </a:p>
        </p:txBody>
      </p:sp>
      <p:pic>
        <p:nvPicPr>
          <p:cNvPr id="3" name="Afbeelding 2" descr="Afbeelding met persoon, Menselijk gezicht, muur, person&#10;&#10;Automatisch gegenereerde beschrijving">
            <a:extLst>
              <a:ext uri="{FF2B5EF4-FFF2-40B4-BE49-F238E27FC236}">
                <a16:creationId xmlns:a16="http://schemas.microsoft.com/office/drawing/2014/main" id="{31FB06FB-118D-34B4-503E-862A540D27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3717" y="1340768"/>
            <a:ext cx="5356565" cy="5233364"/>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discipline</a:t>
            </a:r>
          </a:p>
        </p:txBody>
      </p:sp>
      <p:pic>
        <p:nvPicPr>
          <p:cNvPr id="4" name="Afbeelding 3" descr="Afbeelding met persoon, overdekt, kleding, muur&#10;&#10;Automatisch gegenereerde beschrijving">
            <a:extLst>
              <a:ext uri="{FF2B5EF4-FFF2-40B4-BE49-F238E27FC236}">
                <a16:creationId xmlns:a16="http://schemas.microsoft.com/office/drawing/2014/main" id="{1F702B4F-64AB-E76E-D388-8FE6A1BEC1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412776"/>
            <a:ext cx="7632848" cy="509111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oponthoud</a:t>
            </a:r>
          </a:p>
        </p:txBody>
      </p:sp>
      <p:pic>
        <p:nvPicPr>
          <p:cNvPr id="3" name="Afbeelding 2" descr="Afbeelding met Haken, Breien, draad, vezel&#10;&#10;Automatisch gegenereerde beschrijving">
            <a:extLst>
              <a:ext uri="{FF2B5EF4-FFF2-40B4-BE49-F238E27FC236}">
                <a16:creationId xmlns:a16="http://schemas.microsoft.com/office/drawing/2014/main" id="{321DADAF-4854-DD65-668F-C389B78CA7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556792"/>
            <a:ext cx="7488832" cy="4995050"/>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99590"/>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vermoedelijk</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wel degelijk</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denken dat iets waarschijnlijk zo is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90000"/>
              </a:lnSpc>
              <a:spcAft>
                <a:spcPts val="0"/>
              </a:spcAft>
            </a:pPr>
            <a:r>
              <a:rPr lang="nl-NL" sz="3600" dirty="0">
                <a:effectLst/>
                <a:latin typeface="Century Gothic" panose="020B0502020202020204" pitchFamily="34" charset="0"/>
                <a:ea typeface="Calibri"/>
                <a:cs typeface="Times New Roman"/>
              </a:rPr>
              <a:t>   </a:t>
            </a:r>
            <a:endParaRPr lang="nl-NL" sz="1400" dirty="0">
              <a:effectLst/>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latin typeface="Century Gothic" panose="020B0502020202020204" pitchFamily="34" charset="0"/>
                <a:ea typeface="Calibri"/>
                <a:cs typeface="Times New Roman"/>
              </a:rPr>
              <a:t>Vermoedelijk</a:t>
            </a:r>
            <a:r>
              <a:rPr lang="nl-NL" sz="2400" i="1" dirty="0">
                <a:solidFill>
                  <a:srgbClr val="387038"/>
                </a:solidFill>
                <a:latin typeface="Century Gothic" panose="020B0502020202020204" pitchFamily="34" charset="0"/>
                <a:ea typeface="Calibri"/>
                <a:cs typeface="Times New Roman"/>
              </a:rPr>
              <a:t> zijn er geen mannen die breien.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zeer zeker</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Er zijn </a:t>
            </a:r>
            <a:r>
              <a:rPr lang="nl-NL" sz="2400" i="1" u="sng" dirty="0">
                <a:solidFill>
                  <a:srgbClr val="387038"/>
                </a:solidFill>
                <a:effectLst/>
                <a:latin typeface="Century Gothic" panose="020B0502020202020204" pitchFamily="34" charset="0"/>
                <a:ea typeface="Calibri"/>
                <a:cs typeface="Times New Roman"/>
              </a:rPr>
              <a:t>wel degelijk</a:t>
            </a:r>
            <a:r>
              <a:rPr lang="nl-NL" sz="2400" i="1" dirty="0">
                <a:solidFill>
                  <a:srgbClr val="387038"/>
                </a:solidFill>
                <a:effectLst/>
                <a:latin typeface="Century Gothic" panose="020B0502020202020204" pitchFamily="34" charset="0"/>
                <a:ea typeface="Calibri"/>
                <a:cs typeface="Times New Roman"/>
              </a:rPr>
              <a:t> mannen die breien.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kostuum&#10;&#10;Automatisch gegenereerde beschrijving">
            <a:extLst>
              <a:ext uri="{FF2B5EF4-FFF2-40B4-BE49-F238E27FC236}">
                <a16:creationId xmlns:a16="http://schemas.microsoft.com/office/drawing/2014/main" id="{21B7209A-7450-45C4-9854-DECFEFA190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3951" y="2750778"/>
            <a:ext cx="1765443" cy="2441833"/>
          </a:xfrm>
          <a:prstGeom prst="rect">
            <a:avLst/>
          </a:prstGeom>
        </p:spPr>
      </p:pic>
      <p:sp>
        <p:nvSpPr>
          <p:cNvPr id="9" name="Tekstballon: rechthoek met afgeronde hoeken 8">
            <a:extLst>
              <a:ext uri="{FF2B5EF4-FFF2-40B4-BE49-F238E27FC236}">
                <a16:creationId xmlns:a16="http://schemas.microsoft.com/office/drawing/2014/main" id="{477E189C-49FF-45CD-8591-E09C4D14B269}"/>
              </a:ext>
            </a:extLst>
          </p:cNvPr>
          <p:cNvSpPr/>
          <p:nvPr/>
        </p:nvSpPr>
        <p:spPr>
          <a:xfrm>
            <a:off x="1907704" y="2644134"/>
            <a:ext cx="2356392" cy="1072898"/>
          </a:xfrm>
          <a:prstGeom prst="wedgeRoundRectCallout">
            <a:avLst>
              <a:gd name="adj1" fmla="val -47312"/>
              <a:gd name="adj2" fmla="val 6550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ts val="2200"/>
              </a:lnSpc>
            </a:pPr>
            <a:r>
              <a:rPr lang="nl-NL" sz="2400" dirty="0"/>
              <a:t>Ik denk dat er geen mannen zijn die breien</a:t>
            </a:r>
          </a:p>
        </p:txBody>
      </p:sp>
      <p:pic>
        <p:nvPicPr>
          <p:cNvPr id="2" name="Afbeelding 1" descr="Afbeelding met persoon, kleding, muur, overdekt&#10;&#10;Automatisch gegenereerde beschrijving">
            <a:extLst>
              <a:ext uri="{FF2B5EF4-FFF2-40B4-BE49-F238E27FC236}">
                <a16:creationId xmlns:a16="http://schemas.microsoft.com/office/drawing/2014/main" id="{D303D7C4-E5C2-68EE-745A-42AD964170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73026" y="2696605"/>
            <a:ext cx="3697939" cy="2466525"/>
          </a:xfrm>
          <a:prstGeom prst="rect">
            <a:avLst/>
          </a:prstGeom>
        </p:spPr>
      </p:pic>
    </p:spTree>
    <p:extLst>
      <p:ext uri="{BB962C8B-B14F-4D97-AF65-F5344CB8AC3E}">
        <p14:creationId xmlns:p14="http://schemas.microsoft.com/office/powerpoint/2010/main" val="3263498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bedacht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spontaan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erop voorbereid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Zij heeft alles al </a:t>
            </a:r>
            <a:r>
              <a:rPr lang="nl-NL" sz="2400" i="1" u="sng" dirty="0">
                <a:solidFill>
                  <a:srgbClr val="387038"/>
                </a:solidFill>
                <a:latin typeface="Century Gothic" panose="020B0502020202020204" pitchFamily="34" charset="0"/>
                <a:ea typeface="Calibri"/>
                <a:cs typeface="Times New Roman"/>
              </a:rPr>
              <a:t>bedacht</a:t>
            </a:r>
            <a:r>
              <a:rPr lang="nl-NL" sz="2400" i="1" dirty="0">
                <a:solidFill>
                  <a:srgbClr val="387038"/>
                </a:solidFill>
                <a:latin typeface="Century Gothic" panose="020B0502020202020204" pitchFamily="34" charset="0"/>
                <a:ea typeface="Calibri"/>
                <a:cs typeface="Times New Roman"/>
              </a:rPr>
              <a:t> voor haar vakantie.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vanzelf, niet van tevoren bedacht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6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Er ontstond </a:t>
            </a:r>
            <a:r>
              <a:rPr lang="nl-NL" sz="2400" i="1" u="sng" dirty="0">
                <a:solidFill>
                  <a:srgbClr val="387038"/>
                </a:solidFill>
                <a:effectLst/>
                <a:latin typeface="Century Gothic" panose="020B0502020202020204" pitchFamily="34" charset="0"/>
                <a:ea typeface="Calibri"/>
                <a:cs typeface="Times New Roman"/>
              </a:rPr>
              <a:t>spontaan</a:t>
            </a:r>
            <a:r>
              <a:rPr lang="nl-NL" sz="2400" i="1" dirty="0">
                <a:solidFill>
                  <a:srgbClr val="387038"/>
                </a:solidFill>
                <a:effectLst/>
                <a:latin typeface="Century Gothic" panose="020B0502020202020204" pitchFamily="34" charset="0"/>
                <a:ea typeface="Calibri"/>
                <a:cs typeface="Times New Roman"/>
              </a:rPr>
              <a:t> het idee om breiboeken te gaan maken.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persoon, Menselijk gezicht, muur, person&#10;&#10;Automatisch gegenereerde beschrijving">
            <a:extLst>
              <a:ext uri="{FF2B5EF4-FFF2-40B4-BE49-F238E27FC236}">
                <a16:creationId xmlns:a16="http://schemas.microsoft.com/office/drawing/2014/main" id="{9341B3F2-1658-3D78-2DD8-5E050083A9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0112" y="2708920"/>
            <a:ext cx="2358502" cy="2304256"/>
          </a:xfrm>
          <a:prstGeom prst="rect">
            <a:avLst/>
          </a:prstGeom>
        </p:spPr>
      </p:pic>
      <p:pic>
        <p:nvPicPr>
          <p:cNvPr id="4" name="Afbeelding 3" descr="Afbeelding met overdekt, Bagage en tassen, accessoire, tas&#10;&#10;Automatisch gegenereerde beschrijving">
            <a:extLst>
              <a:ext uri="{FF2B5EF4-FFF2-40B4-BE49-F238E27FC236}">
                <a16:creationId xmlns:a16="http://schemas.microsoft.com/office/drawing/2014/main" id="{60D86366-FCD0-373A-ECFB-B4093A658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2492896"/>
            <a:ext cx="3552550" cy="2373103"/>
          </a:xfrm>
          <a:prstGeom prst="rect">
            <a:avLst/>
          </a:prstGeom>
        </p:spPr>
      </p:pic>
    </p:spTree>
    <p:extLst>
      <p:ext uri="{BB962C8B-B14F-4D97-AF65-F5344CB8AC3E}">
        <p14:creationId xmlns:p14="http://schemas.microsoft.com/office/powerpoint/2010/main" val="650119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vermijden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trotseren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ervoor zorgen dat het niet gebeurt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Hij had het breien ook kunnen gaan </a:t>
            </a:r>
            <a:r>
              <a:rPr lang="nl-NL" sz="2400" i="1" u="sng" dirty="0">
                <a:solidFill>
                  <a:srgbClr val="387038"/>
                </a:solidFill>
                <a:latin typeface="Century Gothic" panose="020B0502020202020204" pitchFamily="34" charset="0"/>
                <a:ea typeface="Calibri"/>
                <a:cs typeface="Times New Roman"/>
              </a:rPr>
              <a:t>vermijden</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doorstaan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Hij </a:t>
            </a:r>
            <a:r>
              <a:rPr lang="nl-NL" sz="2400" i="1" u="sng" dirty="0">
                <a:solidFill>
                  <a:srgbClr val="387038"/>
                </a:solidFill>
                <a:effectLst/>
                <a:latin typeface="Century Gothic" panose="020B0502020202020204" pitchFamily="34" charset="0"/>
                <a:ea typeface="Calibri"/>
                <a:cs typeface="Times New Roman"/>
              </a:rPr>
              <a:t>trotseerde</a:t>
            </a:r>
            <a:r>
              <a:rPr lang="nl-NL" sz="2400" i="1" dirty="0">
                <a:solidFill>
                  <a:srgbClr val="387038"/>
                </a:solidFill>
                <a:effectLst/>
                <a:latin typeface="Century Gothic" panose="020B0502020202020204" pitchFamily="34" charset="0"/>
                <a:ea typeface="Calibri"/>
                <a:cs typeface="Times New Roman"/>
              </a:rPr>
              <a:t> alle vervelende opmerkingen en breide stug door.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descr="Afbeelding met persoon, kleding, Menselijk gezicht, Picknickmand&#10;&#10;Automatisch gegenereerde beschrijving">
            <a:extLst>
              <a:ext uri="{FF2B5EF4-FFF2-40B4-BE49-F238E27FC236}">
                <a16:creationId xmlns:a16="http://schemas.microsoft.com/office/drawing/2014/main" id="{651AF1AB-5A48-3FC5-2570-AC57E7488C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652120" y="2276872"/>
            <a:ext cx="2376263" cy="2672378"/>
          </a:xfrm>
          <a:prstGeom prst="rect">
            <a:avLst/>
          </a:prstGeom>
        </p:spPr>
      </p:pic>
      <p:pic>
        <p:nvPicPr>
          <p:cNvPr id="6" name="Afbeelding 5" descr="Afbeelding met persoon, kleding, Menselijk gezicht, schouder&#10;&#10;Automatisch gegenereerde beschrijving">
            <a:extLst>
              <a:ext uri="{FF2B5EF4-FFF2-40B4-BE49-F238E27FC236}">
                <a16:creationId xmlns:a16="http://schemas.microsoft.com/office/drawing/2014/main" id="{2BE48B84-76CD-8D19-DF42-61616DEE21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9858" y="2734678"/>
            <a:ext cx="2736304" cy="2214572"/>
          </a:xfrm>
          <a:prstGeom prst="rect">
            <a:avLst/>
          </a:prstGeom>
        </p:spPr>
      </p:pic>
    </p:spTree>
    <p:extLst>
      <p:ext uri="{BB962C8B-B14F-4D97-AF65-F5344CB8AC3E}">
        <p14:creationId xmlns:p14="http://schemas.microsoft.com/office/powerpoint/2010/main" val="3072366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0217" y="53880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6000" b="1" dirty="0">
                <a:solidFill>
                  <a:srgbClr val="387038"/>
                </a:solidFill>
                <a:latin typeface="Century Gothic" panose="020B0502020202020204" pitchFamily="34" charset="0"/>
                <a:ea typeface="Calibri"/>
                <a:cs typeface="Times New Roman"/>
              </a:rPr>
              <a:t>moeizaam</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26767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effectLst/>
                <a:latin typeface="Century Gothic" panose="020B0502020202020204" pitchFamily="34" charset="0"/>
                <a:ea typeface="Calibri"/>
                <a:cs typeface="Times New Roman"/>
              </a:rPr>
              <a:t>zonder slag of stoot</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met veel moeite</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Bij haar ging het breien erg </a:t>
            </a:r>
            <a:r>
              <a:rPr lang="nl-NL" sz="2400" i="1" u="sng" dirty="0">
                <a:solidFill>
                  <a:srgbClr val="387038"/>
                </a:solidFill>
                <a:latin typeface="Century Gothic" panose="020B0502020202020204" pitchFamily="34" charset="0"/>
                <a:ea typeface="Calibri"/>
                <a:cs typeface="Times New Roman"/>
              </a:rPr>
              <a:t>moeizaam</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zonder strijd, zonder te vechten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r>
              <a:rPr lang="nl-NL" sz="2400" i="1" dirty="0">
                <a:solidFill>
                  <a:srgbClr val="387038"/>
                </a:solidFill>
                <a:effectLst/>
                <a:latin typeface="Century Gothic" panose="020B0502020202020204" pitchFamily="34" charset="0"/>
                <a:ea typeface="Calibri"/>
                <a:cs typeface="Times New Roman"/>
              </a:rPr>
              <a:t>Het breien lukte hem </a:t>
            </a:r>
            <a:r>
              <a:rPr lang="nl-NL" sz="2400" i="1" u="sng" dirty="0">
                <a:solidFill>
                  <a:srgbClr val="387038"/>
                </a:solidFill>
                <a:effectLst/>
                <a:latin typeface="Century Gothic" panose="020B0502020202020204" pitchFamily="34" charset="0"/>
                <a:ea typeface="Calibri"/>
                <a:cs typeface="Times New Roman"/>
              </a:rPr>
              <a:t>zonder slag of stoot</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persoon, kleding, muur, overdekt&#10;&#10;Automatisch gegenereerde beschrijving">
            <a:extLst>
              <a:ext uri="{FF2B5EF4-FFF2-40B4-BE49-F238E27FC236}">
                <a16:creationId xmlns:a16="http://schemas.microsoft.com/office/drawing/2014/main" id="{DE3A0EC6-9F4F-1E31-81FF-4EE661E89E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8064" y="2780928"/>
            <a:ext cx="3337561" cy="2226152"/>
          </a:xfrm>
          <a:prstGeom prst="rect">
            <a:avLst/>
          </a:prstGeom>
        </p:spPr>
      </p:pic>
      <p:pic>
        <p:nvPicPr>
          <p:cNvPr id="4" name="Afbeelding 3" descr="Afbeelding met persoon, Menselijk gezicht, kleding, overdekt&#10;&#10;Automatisch gegenereerde beschrijving">
            <a:extLst>
              <a:ext uri="{FF2B5EF4-FFF2-40B4-BE49-F238E27FC236}">
                <a16:creationId xmlns:a16="http://schemas.microsoft.com/office/drawing/2014/main" id="{98306718-4FEC-51C1-29B0-4F62E238E2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275" y="2765943"/>
            <a:ext cx="3425258" cy="2267520"/>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0217" y="53880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afzonderen</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534658"/>
            <a:ext cx="4788025" cy="818868"/>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effectLst/>
                <a:latin typeface="Century Gothic" panose="020B0502020202020204" pitchFamily="34" charset="0"/>
                <a:ea typeface="Calibri"/>
                <a:cs typeface="Times New Roman"/>
              </a:rPr>
              <a:t>vergezellen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met anderen omgaan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Dennis </a:t>
            </a:r>
            <a:r>
              <a:rPr lang="nl-NL" sz="2400" i="1" u="sng" dirty="0">
                <a:solidFill>
                  <a:srgbClr val="387038"/>
                </a:solidFill>
                <a:latin typeface="Century Gothic" panose="020B0502020202020204" pitchFamily="34" charset="0"/>
                <a:ea typeface="Calibri"/>
                <a:cs typeface="Times New Roman"/>
              </a:rPr>
              <a:t>zonderde</a:t>
            </a:r>
            <a:r>
              <a:rPr lang="nl-NL" sz="2400" i="1" dirty="0">
                <a:solidFill>
                  <a:srgbClr val="387038"/>
                </a:solidFill>
                <a:latin typeface="Century Gothic" panose="020B0502020202020204" pitchFamily="34" charset="0"/>
                <a:ea typeface="Calibri"/>
                <a:cs typeface="Times New Roman"/>
              </a:rPr>
              <a:t> zich al vaker </a:t>
            </a:r>
            <a:r>
              <a:rPr lang="nl-NL" sz="2400" i="1" u="sng" dirty="0">
                <a:solidFill>
                  <a:srgbClr val="387038"/>
                </a:solidFill>
                <a:latin typeface="Century Gothic" panose="020B0502020202020204" pitchFamily="34" charset="0"/>
                <a:ea typeface="Calibri"/>
                <a:cs typeface="Times New Roman"/>
              </a:rPr>
              <a:t>af</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begeleiden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r>
              <a:rPr lang="nl-NL" sz="2400" i="1" dirty="0">
                <a:solidFill>
                  <a:srgbClr val="387038"/>
                </a:solidFill>
                <a:effectLst/>
                <a:latin typeface="Century Gothic" panose="020B0502020202020204" pitchFamily="34" charset="0"/>
                <a:ea typeface="Calibri"/>
                <a:cs typeface="Times New Roman"/>
              </a:rPr>
              <a:t>Een vriend ging Dennis </a:t>
            </a:r>
            <a:r>
              <a:rPr lang="nl-NL" sz="2400" i="1" u="sng" dirty="0">
                <a:solidFill>
                  <a:srgbClr val="387038"/>
                </a:solidFill>
                <a:effectLst/>
                <a:latin typeface="Century Gothic" panose="020B0502020202020204" pitchFamily="34" charset="0"/>
                <a:ea typeface="Calibri"/>
                <a:cs typeface="Times New Roman"/>
              </a:rPr>
              <a:t>vergezellen</a:t>
            </a:r>
            <a:r>
              <a:rPr lang="nl-NL" sz="2400" i="1" dirty="0">
                <a:solidFill>
                  <a:srgbClr val="387038"/>
                </a:solidFill>
                <a:effectLst/>
                <a:latin typeface="Century Gothic" panose="020B0502020202020204" pitchFamily="34" charset="0"/>
                <a:ea typeface="Calibri"/>
                <a:cs typeface="Times New Roman"/>
              </a:rPr>
              <a:t> bij het breien.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kleding, persoon, Menselijk gezicht, hemel&#10;&#10;Automatisch gegenereerde beschrijving">
            <a:extLst>
              <a:ext uri="{FF2B5EF4-FFF2-40B4-BE49-F238E27FC236}">
                <a16:creationId xmlns:a16="http://schemas.microsoft.com/office/drawing/2014/main" id="{CA44547C-6757-2447-F44F-487E67329D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9648" y="2601681"/>
            <a:ext cx="2861209" cy="2414860"/>
          </a:xfrm>
          <a:prstGeom prst="rect">
            <a:avLst/>
          </a:prstGeom>
        </p:spPr>
      </p:pic>
      <p:pic>
        <p:nvPicPr>
          <p:cNvPr id="6" name="Afbeelding 5" descr="Afbeelding met water, buitenshuis, meer, hemel&#10;&#10;Automatisch gegenereerde beschrijving">
            <a:extLst>
              <a:ext uri="{FF2B5EF4-FFF2-40B4-BE49-F238E27FC236}">
                <a16:creationId xmlns:a16="http://schemas.microsoft.com/office/drawing/2014/main" id="{518C1213-FE5E-E320-2E1C-FE6D89C8E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15616" y="2683621"/>
            <a:ext cx="2376264" cy="2332920"/>
          </a:xfrm>
          <a:prstGeom prst="rect">
            <a:avLst/>
          </a:prstGeom>
        </p:spPr>
      </p:pic>
    </p:spTree>
    <p:extLst>
      <p:ext uri="{BB962C8B-B14F-4D97-AF65-F5344CB8AC3E}">
        <p14:creationId xmlns:p14="http://schemas.microsoft.com/office/powerpoint/2010/main" val="70925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84658" y="476672"/>
            <a:ext cx="381642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293059" y="390064"/>
            <a:ext cx="3816424" cy="4320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de dierbare</a:t>
            </a: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moeder</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opa</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de vriend</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iemand van wie je veel houdt</a:t>
            </a:r>
            <a:endParaRPr lang="nl-NL" sz="1100" dirty="0">
              <a:effectLst/>
              <a:latin typeface="Century Gothic" panose="020B0502020202020204" pitchFamily="34" charset="0"/>
              <a:ea typeface="Calibri"/>
              <a:cs typeface="Times New Roman"/>
            </a:endParaRPr>
          </a:p>
        </p:txBody>
      </p:sp>
      <p:pic>
        <p:nvPicPr>
          <p:cNvPr id="3" name="Afbeelding 2" descr="Afbeelding met binnen, persoon, plant&#10;&#10;Automatisch gegenereerde beschrijving">
            <a:extLst>
              <a:ext uri="{FF2B5EF4-FFF2-40B4-BE49-F238E27FC236}">
                <a16:creationId xmlns:a16="http://schemas.microsoft.com/office/drawing/2014/main" id="{BF9F4132-E0B9-4768-99A3-AFF8586AE0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60" y="4596728"/>
            <a:ext cx="2376264" cy="1440016"/>
          </a:xfrm>
          <a:prstGeom prst="rect">
            <a:avLst/>
          </a:prstGeom>
        </p:spPr>
      </p:pic>
      <p:pic>
        <p:nvPicPr>
          <p:cNvPr id="17" name="Afbeelding 16" descr="Afbeelding met persoon, binnen, plaats, luie stoel&#10;&#10;Automatisch gegenereerde beschrijving">
            <a:extLst>
              <a:ext uri="{FF2B5EF4-FFF2-40B4-BE49-F238E27FC236}">
                <a16:creationId xmlns:a16="http://schemas.microsoft.com/office/drawing/2014/main" id="{7AA8BA0B-E43E-4209-8C62-B408E938D9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6709" y="4596728"/>
            <a:ext cx="2158945" cy="1442175"/>
          </a:xfrm>
          <a:prstGeom prst="rect">
            <a:avLst/>
          </a:prstGeom>
        </p:spPr>
      </p:pic>
      <p:pic>
        <p:nvPicPr>
          <p:cNvPr id="2" name="Afbeelding 1" descr="Afbeelding met persoon, overdekt, kleding, Menselijk gezicht&#10;&#10;Automatisch gegenereerde beschrijving">
            <a:extLst>
              <a:ext uri="{FF2B5EF4-FFF2-40B4-BE49-F238E27FC236}">
                <a16:creationId xmlns:a16="http://schemas.microsoft.com/office/drawing/2014/main" id="{B20AB88F-315E-7798-09AD-642C9E5763E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27305" y="4596728"/>
            <a:ext cx="2158945" cy="1440016"/>
          </a:xfrm>
          <a:prstGeom prst="rect">
            <a:avLst/>
          </a:prstGeom>
        </p:spPr>
      </p:pic>
    </p:spTree>
    <p:extLst>
      <p:ext uri="{BB962C8B-B14F-4D97-AF65-F5344CB8AC3E}">
        <p14:creationId xmlns:p14="http://schemas.microsoft.com/office/powerpoint/2010/main" val="395472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15 </a:t>
            </a:r>
            <a:r>
              <a:rPr lang="nl-NL">
                <a:solidFill>
                  <a:srgbClr val="C00000"/>
                </a:solidFill>
                <a:latin typeface="Century Gothic" panose="020B0502020202020204" pitchFamily="34" charset="0"/>
              </a:rPr>
              <a:t>– 9 april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2993831" y="4005064"/>
            <a:ext cx="294632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71120" y="457130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starten</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15816" y="4005064"/>
            <a:ext cx="3138805" cy="57606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doorzetten</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918024" y="341794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voltooien</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07804" y="490578"/>
            <a:ext cx="5825342"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Hij startte vol goede moed. Vervolgens moest hij wel doorzetten. Maar het is gelukt; hij heeft de trui </a:t>
            </a:r>
            <a:r>
              <a:rPr lang="nl-NL" sz="2000" i="1" u="sng" dirty="0">
                <a:solidFill>
                  <a:srgbClr val="387038"/>
                </a:solidFill>
                <a:effectLst/>
                <a:latin typeface="Century Gothic" panose="020B0502020202020204" pitchFamily="34" charset="0"/>
                <a:ea typeface="Calibri"/>
                <a:cs typeface="Times New Roman"/>
              </a:rPr>
              <a:t>voltooid</a:t>
            </a:r>
            <a:r>
              <a:rPr lang="nl-NL" sz="2000" i="1" dirty="0">
                <a:solidFill>
                  <a:srgbClr val="387038"/>
                </a:solidFill>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271603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2"/>
            <a:ext cx="266429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beginnen</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4"/>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afmaken</a:t>
            </a:r>
            <a:endParaRPr lang="nl-NL" sz="1100" dirty="0">
              <a:effectLst/>
              <a:latin typeface="Century Gothic" panose="020B0502020202020204" pitchFamily="34" charset="0"/>
              <a:ea typeface="Calibri"/>
              <a:cs typeface="Times New Roman"/>
            </a:endParaRPr>
          </a:p>
        </p:txBody>
      </p:sp>
      <p:pic>
        <p:nvPicPr>
          <p:cNvPr id="3" name="Afbeelding 2" descr="Afbeelding met persoon, kleding, meubels, zitten&#10;&#10;Automatisch gegenereerde beschrijving">
            <a:extLst>
              <a:ext uri="{FF2B5EF4-FFF2-40B4-BE49-F238E27FC236}">
                <a16:creationId xmlns:a16="http://schemas.microsoft.com/office/drawing/2014/main" id="{F60D61D1-EAFE-814A-CE56-91BFE59CF9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371" y="2909203"/>
            <a:ext cx="2437092" cy="1627978"/>
          </a:xfrm>
          <a:prstGeom prst="rect">
            <a:avLst/>
          </a:prstGeom>
        </p:spPr>
      </p:pic>
      <p:pic>
        <p:nvPicPr>
          <p:cNvPr id="14" name="Afbeelding 13" descr="Afbeelding met persoon, kleding, muur, overdekt&#10;&#10;Automatisch gegenereerde beschrijving">
            <a:extLst>
              <a:ext uri="{FF2B5EF4-FFF2-40B4-BE49-F238E27FC236}">
                <a16:creationId xmlns:a16="http://schemas.microsoft.com/office/drawing/2014/main" id="{9BFB7F29-2A6C-AD56-15BA-8FA0B40683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4844" y="2331942"/>
            <a:ext cx="2440747" cy="1627978"/>
          </a:xfrm>
          <a:prstGeom prst="rect">
            <a:avLst/>
          </a:prstGeom>
        </p:spPr>
      </p:pic>
      <p:pic>
        <p:nvPicPr>
          <p:cNvPr id="18" name="Afbeelding 17" descr="Afbeelding met kleding, Breien, breien, trui&#10;&#10;Automatisch gegenereerde beschrijving">
            <a:extLst>
              <a:ext uri="{FF2B5EF4-FFF2-40B4-BE49-F238E27FC236}">
                <a16:creationId xmlns:a16="http://schemas.microsoft.com/office/drawing/2014/main" id="{D1AF221B-C334-0A15-6C55-119CE18CEC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37663" y="1253559"/>
            <a:ext cx="2294082" cy="2080733"/>
          </a:xfrm>
          <a:prstGeom prst="rect">
            <a:avLst/>
          </a:prstGeom>
        </p:spPr>
      </p:pic>
    </p:spTree>
    <p:extLst>
      <p:ext uri="{BB962C8B-B14F-4D97-AF65-F5344CB8AC3E}">
        <p14:creationId xmlns:p14="http://schemas.microsoft.com/office/powerpoint/2010/main" val="1286979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39146" y="2492533"/>
            <a:ext cx="576064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39146" y="2382495"/>
            <a:ext cx="576064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het roer omgooien</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2115825" cy="10184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660679" y="4231402"/>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6349067" y="4190241"/>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kans</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247738" y="837376"/>
            <a:ext cx="259474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766602" y="784274"/>
            <a:ext cx="360285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wijzigen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88032" y="4324861"/>
            <a:ext cx="357605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79512" y="4293096"/>
            <a:ext cx="378067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verandering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27784" y="3212975"/>
            <a:ext cx="4104456" cy="8949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3573733" cy="59608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totaal anders aanpakken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9553EC4F-1742-8EB0-B17B-F109AB21E2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032" y="772651"/>
            <a:ext cx="4430188" cy="1396374"/>
          </a:xfrm>
          <a:prstGeom prst="rect">
            <a:avLst/>
          </a:prstGeom>
        </p:spPr>
      </p:pic>
      <p:pic>
        <p:nvPicPr>
          <p:cNvPr id="19" name="Afbeelding 18" descr="Afbeelding met schets, tekening, clipart, symbool&#10;&#10;Automatisch gegenereerde beschrijving">
            <a:extLst>
              <a:ext uri="{FF2B5EF4-FFF2-40B4-BE49-F238E27FC236}">
                <a16:creationId xmlns:a16="http://schemas.microsoft.com/office/drawing/2014/main" id="{68B0D24C-0C26-E4E2-8CC8-EF7D0739BF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16660" y="5011677"/>
            <a:ext cx="1122009" cy="896804"/>
          </a:xfrm>
          <a:prstGeom prst="rect">
            <a:avLst/>
          </a:prstGeom>
        </p:spPr>
      </p:pic>
      <p:pic>
        <p:nvPicPr>
          <p:cNvPr id="21" name="Afbeelding 20" descr="Afbeelding met meubels, Kinderkunst, clipart, tekening&#10;&#10;Automatisch gegenereerde beschrijving">
            <a:extLst>
              <a:ext uri="{FF2B5EF4-FFF2-40B4-BE49-F238E27FC236}">
                <a16:creationId xmlns:a16="http://schemas.microsoft.com/office/drawing/2014/main" id="{FBC5D0FB-7541-A7F7-E874-39ED133D0C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14353" y="4243730"/>
            <a:ext cx="2290184" cy="1640004"/>
          </a:xfrm>
          <a:prstGeom prst="rect">
            <a:avLst/>
          </a:prstGeom>
        </p:spPr>
      </p:pic>
    </p:spTree>
    <p:extLst>
      <p:ext uri="{BB962C8B-B14F-4D97-AF65-F5344CB8AC3E}">
        <p14:creationId xmlns:p14="http://schemas.microsoft.com/office/powerpoint/2010/main" val="440642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491880" y="2492533"/>
            <a:ext cx="4407906"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3608616" y="2382495"/>
            <a:ext cx="429117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a:t>
            </a:r>
            <a:r>
              <a:rPr lang="nl-NL" sz="4800" b="1" dirty="0">
                <a:effectLst/>
                <a:latin typeface="Century Gothic" panose="020B0502020202020204" pitchFamily="34" charset="0"/>
                <a:ea typeface="Calibri"/>
                <a:cs typeface="Times New Roman"/>
              </a:rPr>
              <a:t> discipline</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893317" cy="9751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376189" y="4188134"/>
            <a:ext cx="218236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702581" y="4146973"/>
            <a:ext cx="3576054" cy="54030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doel</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353872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190207" y="808954"/>
            <a:ext cx="3371413" cy="39166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wilskracht</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99097" y="3936872"/>
            <a:ext cx="309609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62585" y="3905107"/>
            <a:ext cx="313260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planning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27784" y="3212975"/>
            <a:ext cx="4104456" cy="48681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4291170" cy="5965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strenge leefregels</a:t>
            </a:r>
            <a:endParaRPr lang="nl-NL" sz="1100" dirty="0">
              <a:effectLst/>
              <a:latin typeface="Century Gothic" panose="020B0502020202020204" pitchFamily="34" charset="0"/>
              <a:ea typeface="Calibri"/>
              <a:cs typeface="Times New Roman"/>
            </a:endParaRPr>
          </a:p>
        </p:txBody>
      </p:sp>
      <p:pic>
        <p:nvPicPr>
          <p:cNvPr id="2" name="Afbeelding 1" descr="Afbeelding met persoon, overdekt, kleding, muur&#10;&#10;Automatisch gegenereerde beschrijving">
            <a:extLst>
              <a:ext uri="{FF2B5EF4-FFF2-40B4-BE49-F238E27FC236}">
                <a16:creationId xmlns:a16="http://schemas.microsoft.com/office/drawing/2014/main" id="{C5811C58-7521-2680-4599-6871CC02E4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317" y="429893"/>
            <a:ext cx="2927438" cy="1952602"/>
          </a:xfrm>
          <a:prstGeom prst="rect">
            <a:avLst/>
          </a:prstGeom>
        </p:spPr>
      </p:pic>
      <p:pic>
        <p:nvPicPr>
          <p:cNvPr id="4" name="Afbeelding 3" descr="Afbeelding met dobbelstenen&#10;&#10;Beschrijving automatisch gegenereerd met lage betrouwbaarheid">
            <a:extLst>
              <a:ext uri="{FF2B5EF4-FFF2-40B4-BE49-F238E27FC236}">
                <a16:creationId xmlns:a16="http://schemas.microsoft.com/office/drawing/2014/main" id="{C6E8480D-9CF2-9F0E-7622-E7CC8C46C74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67508" y="3915288"/>
            <a:ext cx="1881989" cy="1969437"/>
          </a:xfrm>
          <a:prstGeom prst="rect">
            <a:avLst/>
          </a:prstGeom>
        </p:spPr>
      </p:pic>
      <p:pic>
        <p:nvPicPr>
          <p:cNvPr id="21" name="Afbeelding 20" descr="Afbeelding met klok, ontwerp&#10;&#10;Automatisch gegenereerde beschrijving">
            <a:extLst>
              <a:ext uri="{FF2B5EF4-FFF2-40B4-BE49-F238E27FC236}">
                <a16:creationId xmlns:a16="http://schemas.microsoft.com/office/drawing/2014/main" id="{6E8EF8D1-B132-EF57-6A20-0C23E0E2289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2672" y="4672496"/>
            <a:ext cx="2816979" cy="1270037"/>
          </a:xfrm>
          <a:prstGeom prst="rect">
            <a:avLst/>
          </a:prstGeom>
        </p:spPr>
      </p:pic>
    </p:spTree>
    <p:extLst>
      <p:ext uri="{BB962C8B-B14F-4D97-AF65-F5344CB8AC3E}">
        <p14:creationId xmlns:p14="http://schemas.microsoft.com/office/powerpoint/2010/main" val="356108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73683"/>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504861"/>
            <a:ext cx="4968552"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11760" y="2420888"/>
            <a:ext cx="4752527"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a:t>
            </a:r>
            <a:r>
              <a:rPr lang="nl-NL" sz="4800" b="1" dirty="0">
                <a:effectLst/>
                <a:latin typeface="Century Gothic" panose="020B0502020202020204" pitchFamily="34" charset="0"/>
                <a:ea typeface="Calibri"/>
                <a:cs typeface="Times New Roman"/>
              </a:rPr>
              <a:t>et oponthoud</a:t>
            </a:r>
            <a:endParaRPr lang="nl-NL" sz="11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572000" y="3438662"/>
            <a:ext cx="1038948" cy="17285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743296" y="5174982"/>
            <a:ext cx="380019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572000" y="5179967"/>
            <a:ext cx="4127904" cy="49137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tijdsindicatie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710849" y="817709"/>
            <a:ext cx="380019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frustratie</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33924" y="3952855"/>
            <a:ext cx="262778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36156" y="3921091"/>
            <a:ext cx="2525552" cy="49635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storing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27784" y="3212976"/>
            <a:ext cx="374773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372107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vertraging</a:t>
            </a:r>
            <a:endParaRPr lang="nl-NL" sz="1100" dirty="0">
              <a:effectLst/>
              <a:latin typeface="Century Gothic" panose="020B0502020202020204" pitchFamily="34" charset="0"/>
              <a:ea typeface="Calibri"/>
              <a:cs typeface="Times New Roman"/>
            </a:endParaRPr>
          </a:p>
        </p:txBody>
      </p:sp>
      <p:pic>
        <p:nvPicPr>
          <p:cNvPr id="2" name="Afbeelding 1" descr="Afbeelding met Haken, Breien, draad, vezel&#10;&#10;Automatisch gegenereerde beschrijving">
            <a:extLst>
              <a:ext uri="{FF2B5EF4-FFF2-40B4-BE49-F238E27FC236}">
                <a16:creationId xmlns:a16="http://schemas.microsoft.com/office/drawing/2014/main" id="{875803C4-DB9C-A0C1-2DF0-0D722B8A4A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0264" y="442453"/>
            <a:ext cx="2914867" cy="1944216"/>
          </a:xfrm>
          <a:prstGeom prst="rect">
            <a:avLst/>
          </a:prstGeom>
        </p:spPr>
      </p:pic>
      <p:pic>
        <p:nvPicPr>
          <p:cNvPr id="4" name="Afbeelding 3" descr="Afbeelding met buitenshuis, persoon, voertuig, Landvoertuig&#10;&#10;Automatisch gegenereerde beschrijving">
            <a:extLst>
              <a:ext uri="{FF2B5EF4-FFF2-40B4-BE49-F238E27FC236}">
                <a16:creationId xmlns:a16="http://schemas.microsoft.com/office/drawing/2014/main" id="{C9351C94-EF0A-F999-DDCE-4C4A7AC911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4676" y="4621526"/>
            <a:ext cx="1849775" cy="1235649"/>
          </a:xfrm>
          <a:prstGeom prst="rect">
            <a:avLst/>
          </a:prstGeom>
        </p:spPr>
      </p:pic>
      <p:pic>
        <p:nvPicPr>
          <p:cNvPr id="20" name="Afbeelding 19" descr="Afbeelding met tekst, Lettertype, cirkel, tekenfilm&#10;&#10;Automatisch gegenereerde beschrijving">
            <a:extLst>
              <a:ext uri="{FF2B5EF4-FFF2-40B4-BE49-F238E27FC236}">
                <a16:creationId xmlns:a16="http://schemas.microsoft.com/office/drawing/2014/main" id="{F72621C2-FC6D-0064-E6E5-773C2464B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74781" y="3645025"/>
            <a:ext cx="1541207" cy="1419404"/>
          </a:xfrm>
          <a:prstGeom prst="rect">
            <a:avLst/>
          </a:prstGeom>
        </p:spPr>
      </p:pic>
      <p:pic>
        <p:nvPicPr>
          <p:cNvPr id="22" name="Afbeelding 21" descr="Afbeelding met illustratie, clipart, tekening, schets&#10;&#10;Automatisch gegenereerde beschrijving">
            <a:extLst>
              <a:ext uri="{FF2B5EF4-FFF2-40B4-BE49-F238E27FC236}">
                <a16:creationId xmlns:a16="http://schemas.microsoft.com/office/drawing/2014/main" id="{D40D4064-0F4C-D99B-C6F4-CBDA964CB53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109864" y="423583"/>
            <a:ext cx="1613802" cy="1689398"/>
          </a:xfrm>
          <a:prstGeom prst="rect">
            <a:avLst/>
          </a:prstGeom>
        </p:spPr>
      </p:pic>
    </p:spTree>
    <p:extLst>
      <p:ext uri="{BB962C8B-B14F-4D97-AF65-F5344CB8AC3E}">
        <p14:creationId xmlns:p14="http://schemas.microsoft.com/office/powerpoint/2010/main" val="669697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wel degelijk</a:t>
            </a:r>
          </a:p>
        </p:txBody>
      </p:sp>
      <p:pic>
        <p:nvPicPr>
          <p:cNvPr id="5" name="Afbeelding 4" descr="Afbeelding met persoon, kleding, muur, overdekt&#10;&#10;Automatisch gegenereerde beschrijving">
            <a:extLst>
              <a:ext uri="{FF2B5EF4-FFF2-40B4-BE49-F238E27FC236}">
                <a16:creationId xmlns:a16="http://schemas.microsoft.com/office/drawing/2014/main" id="{D219B20E-B2AC-53AF-71AE-F8632CEAC4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78" y="1628800"/>
            <a:ext cx="7203043" cy="4804429"/>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roer omgooien</a:t>
            </a:r>
          </a:p>
        </p:txBody>
      </p:sp>
      <p:pic>
        <p:nvPicPr>
          <p:cNvPr id="3" name="Afbeelding 2" descr="Afbeelding met persoon, overdekt, computer, bureau&#10;&#10;Automatisch gegenereerde beschrijving">
            <a:extLst>
              <a:ext uri="{FF2B5EF4-FFF2-40B4-BE49-F238E27FC236}">
                <a16:creationId xmlns:a16="http://schemas.microsoft.com/office/drawing/2014/main" id="{B0A7BCCD-048C-A084-D1AA-0489DB4E09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23" y="2521201"/>
            <a:ext cx="3655734" cy="2736304"/>
          </a:xfrm>
          <a:prstGeom prst="rect">
            <a:avLst/>
          </a:prstGeom>
        </p:spPr>
      </p:pic>
      <p:pic>
        <p:nvPicPr>
          <p:cNvPr id="4" name="Afbeelding 3" descr="Afbeelding met persoon, kleding, muur, overdekt&#10;&#10;Automatisch gegenereerde beschrijving">
            <a:extLst>
              <a:ext uri="{FF2B5EF4-FFF2-40B4-BE49-F238E27FC236}">
                <a16:creationId xmlns:a16="http://schemas.microsoft.com/office/drawing/2014/main" id="{44BE8F29-38F9-6006-6FB0-69F3F9FC9F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96144" y="2521201"/>
            <a:ext cx="3655734" cy="2736304"/>
          </a:xfrm>
          <a:prstGeom prst="rect">
            <a:avLst/>
          </a:prstGeom>
        </p:spPr>
      </p:pic>
      <p:pic>
        <p:nvPicPr>
          <p:cNvPr id="7" name="Afbeelding 6" descr="Afbeelding met logo, Graphics, symbool, Lettertype&#10;&#10;Automatisch gegenereerde beschrijving">
            <a:extLst>
              <a:ext uri="{FF2B5EF4-FFF2-40B4-BE49-F238E27FC236}">
                <a16:creationId xmlns:a16="http://schemas.microsoft.com/office/drawing/2014/main" id="{029D272A-AAB8-0AFB-E89F-8E9C14E96ECD}"/>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391499" y="3068960"/>
            <a:ext cx="2324489" cy="2324489"/>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zonder slag of stoot</a:t>
            </a:r>
          </a:p>
        </p:txBody>
      </p:sp>
      <p:pic>
        <p:nvPicPr>
          <p:cNvPr id="3" name="Afbeelding 2" descr="Afbeelding met persoon, kleding, Menselijk gezicht, overhemd&#10;&#10;Automatisch gegenereerde beschrijving">
            <a:extLst>
              <a:ext uri="{FF2B5EF4-FFF2-40B4-BE49-F238E27FC236}">
                <a16:creationId xmlns:a16="http://schemas.microsoft.com/office/drawing/2014/main" id="{1D664F4C-F695-F3EB-3C93-3A847238E5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00" y="2636912"/>
            <a:ext cx="9000999" cy="180020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voltooien</a:t>
            </a:r>
          </a:p>
        </p:txBody>
      </p:sp>
      <p:pic>
        <p:nvPicPr>
          <p:cNvPr id="5" name="Afbeelding 4" descr="Afbeelding met kleding, Breien, breien, trui&#10;&#10;Automatisch gegenereerde beschrijving">
            <a:extLst>
              <a:ext uri="{FF2B5EF4-FFF2-40B4-BE49-F238E27FC236}">
                <a16:creationId xmlns:a16="http://schemas.microsoft.com/office/drawing/2014/main" id="{30803C55-9D01-FD61-0C67-10DFAD422C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648" y="1340768"/>
            <a:ext cx="5926727" cy="5375541"/>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trotseren</a:t>
            </a:r>
          </a:p>
        </p:txBody>
      </p:sp>
      <p:pic>
        <p:nvPicPr>
          <p:cNvPr id="5" name="Afbeelding 4" descr="Afbeelding met persoon, kleding, Menselijk gezicht, Picknickmand&#10;&#10;Automatisch gegenereerde beschrijving">
            <a:extLst>
              <a:ext uri="{FF2B5EF4-FFF2-40B4-BE49-F238E27FC236}">
                <a16:creationId xmlns:a16="http://schemas.microsoft.com/office/drawing/2014/main" id="{67003E12-2648-E3ED-29B0-1AE508CC0F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77338" y="1340768"/>
            <a:ext cx="3752812" cy="5319563"/>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dierbare</a:t>
            </a:r>
          </a:p>
        </p:txBody>
      </p:sp>
      <p:pic>
        <p:nvPicPr>
          <p:cNvPr id="4" name="Afbeelding 3" descr="Afbeelding met persoon, overdekt, kleding, Menselijk gezicht&#10;&#10;Automatisch gegenereerde beschrijving">
            <a:extLst>
              <a:ext uri="{FF2B5EF4-FFF2-40B4-BE49-F238E27FC236}">
                <a16:creationId xmlns:a16="http://schemas.microsoft.com/office/drawing/2014/main" id="{6A048419-2C5B-7046-33B3-48943265E5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628800"/>
            <a:ext cx="7200800" cy="480293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vergezellen</a:t>
            </a:r>
          </a:p>
        </p:txBody>
      </p:sp>
      <p:pic>
        <p:nvPicPr>
          <p:cNvPr id="3" name="Afbeelding 2" descr="Afbeelding met kleding, persoon, Menselijk gezicht, hemel&#10;&#10;Automatisch gegenereerde beschrijving">
            <a:extLst>
              <a:ext uri="{FF2B5EF4-FFF2-40B4-BE49-F238E27FC236}">
                <a16:creationId xmlns:a16="http://schemas.microsoft.com/office/drawing/2014/main" id="{A192EF50-BBCB-61D2-F739-5796C8F576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5886" y="1412776"/>
            <a:ext cx="5972228" cy="5040560"/>
          </a:xfrm>
          <a:prstGeom prst="rect">
            <a:avLst/>
          </a:prstGeom>
        </p:spPr>
      </p:pic>
    </p:spTree>
    <p:extLst>
      <p:ext uri="{BB962C8B-B14F-4D97-AF65-F5344CB8AC3E}">
        <p14:creationId xmlns:p14="http://schemas.microsoft.com/office/powerpoint/2010/main" val="12017272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2401</TotalTime>
  <Words>801</Words>
  <Application>Microsoft Office PowerPoint</Application>
  <PresentationFormat>Diavoorstelling (4:3)</PresentationFormat>
  <Paragraphs>246</Paragraphs>
  <Slides>23</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511</cp:revision>
  <dcterms:created xsi:type="dcterms:W3CDTF">2021-06-08T06:13:59Z</dcterms:created>
  <dcterms:modified xsi:type="dcterms:W3CDTF">2024-04-09T08:55:20Z</dcterms:modified>
</cp:coreProperties>
</file>