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1437" r:id="rId2"/>
    <p:sldId id="548" r:id="rId3"/>
    <p:sldId id="1475" r:id="rId4"/>
    <p:sldId id="1477" r:id="rId5"/>
    <p:sldId id="1460" r:id="rId6"/>
    <p:sldId id="1480" r:id="rId7"/>
    <p:sldId id="1479" r:id="rId8"/>
    <p:sldId id="1478" r:id="rId9"/>
    <p:sldId id="1476" r:id="rId10"/>
    <p:sldId id="934" r:id="rId11"/>
    <p:sldId id="263" r:id="rId12"/>
    <p:sldId id="1486" r:id="rId13"/>
    <p:sldId id="1487" r:id="rId14"/>
    <p:sldId id="1510" r:id="rId15"/>
    <p:sldId id="1485" r:id="rId16"/>
    <p:sldId id="1488" r:id="rId1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5"/>
            <p14:sldId id="1477"/>
            <p14:sldId id="1460"/>
            <p14:sldId id="1480"/>
            <p14:sldId id="1479"/>
            <p14:sldId id="1478"/>
            <p14:sldId id="1476"/>
            <p14:sldId id="934"/>
            <p14:sldId id="263"/>
            <p14:sldId id="1486"/>
            <p14:sldId id="1487"/>
            <p14:sldId id="1510"/>
            <p14:sldId id="1485"/>
            <p14:sldId id="14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0075" autoAdjust="0"/>
  </p:normalViewPr>
  <p:slideViewPr>
    <p:cSldViewPr>
      <p:cViewPr varScale="1">
        <p:scale>
          <a:sx n="74" d="100"/>
          <a:sy n="74" d="100"/>
        </p:scale>
        <p:origin x="1330"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16-4-2024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16-4-2024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51596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16-4-2024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16-4-2024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16-4-2024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16-4-2024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16-4-2024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16-4-2024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16-4-2024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16-4-2024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16-4-2024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16-4-2024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16-4-2024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16-4-2024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0.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In een kleine stad, in het oosten van het land, woonde een jongen die Tim heette. Tim hield van acteren en droomde ervan om een beroemde </a:t>
            </a:r>
            <a:r>
              <a:rPr lang="nl-NL" sz="2000" b="1" u="sng" dirty="0">
                <a:effectLst/>
                <a:ea typeface="Times New Roman" panose="02020603050405020304" pitchFamily="18" charset="0"/>
                <a:cs typeface="Arial" panose="020B0604020202020204" pitchFamily="34" charset="0"/>
              </a:rPr>
              <a:t>acteur</a:t>
            </a:r>
            <a:r>
              <a:rPr lang="nl-NL" sz="2000" dirty="0">
                <a:effectLst/>
                <a:ea typeface="Times New Roman" panose="02020603050405020304" pitchFamily="18" charset="0"/>
                <a:cs typeface="Arial" panose="020B0604020202020204" pitchFamily="34" charset="0"/>
              </a:rPr>
              <a:t> te worden, om</a:t>
            </a:r>
            <a:r>
              <a:rPr lang="nl-NL" sz="2000" b="1" i="1" dirty="0">
                <a:effectLst/>
                <a:ea typeface="Times New Roman" panose="02020603050405020304" pitchFamily="18" charset="0"/>
                <a:cs typeface="Arial" panose="020B0604020202020204" pitchFamily="34" charset="0"/>
              </a:rPr>
              <a:t> iemand </a:t>
            </a:r>
            <a:r>
              <a:rPr lang="nl-NL" sz="2000" dirty="0">
                <a:effectLst/>
                <a:ea typeface="Times New Roman" panose="02020603050405020304" pitchFamily="18" charset="0"/>
                <a:cs typeface="Arial" panose="020B0604020202020204" pitchFamily="34" charset="0"/>
              </a:rPr>
              <a:t>te worden </a:t>
            </a:r>
            <a:r>
              <a:rPr lang="nl-NL" sz="2000" b="1" i="1" dirty="0">
                <a:effectLst/>
                <a:ea typeface="Times New Roman" panose="02020603050405020304" pitchFamily="18" charset="0"/>
                <a:cs typeface="Arial" panose="020B0604020202020204" pitchFamily="34" charset="0"/>
              </a:rPr>
              <a:t>die speelt in een film, serie of toneelstuk</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Ook wilde hij</a:t>
            </a:r>
            <a:r>
              <a:rPr lang="nl-NL" sz="2000" dirty="0">
                <a:effectLst/>
                <a:ea typeface="Times New Roman" panose="02020603050405020304" pitchFamily="18" charset="0"/>
                <a:cs typeface="Arial" panose="020B0604020202020204" pitchFamily="34" charset="0"/>
              </a:rPr>
              <a:t> ooit in een echte </a:t>
            </a:r>
            <a:r>
              <a:rPr lang="nl-NL" sz="2000" b="1" u="sng" dirty="0">
                <a:effectLst/>
                <a:ea typeface="Times New Roman" panose="02020603050405020304" pitchFamily="18" charset="0"/>
                <a:cs typeface="Arial" panose="020B0604020202020204" pitchFamily="34" charset="0"/>
              </a:rPr>
              <a:t>studio</a:t>
            </a:r>
            <a:r>
              <a:rPr lang="nl-NL" sz="2000" b="1" dirty="0">
                <a:effectLst/>
                <a:ea typeface="Times New Roman" panose="02020603050405020304" pitchFamily="18" charset="0"/>
                <a:cs typeface="Arial" panose="020B0604020202020204" pitchFamily="34" charset="0"/>
              </a:rPr>
              <a:t> </a:t>
            </a:r>
            <a:r>
              <a:rPr lang="nl-NL" sz="2000" dirty="0">
                <a:effectLst/>
                <a:ea typeface="Times New Roman" panose="02020603050405020304" pitchFamily="18" charset="0"/>
                <a:cs typeface="Arial" panose="020B0604020202020204" pitchFamily="34" charset="0"/>
              </a:rPr>
              <a:t>staan. Zo noemen we </a:t>
            </a:r>
            <a:r>
              <a:rPr lang="nl-NL" sz="2000" b="1" i="1" dirty="0">
                <a:effectLst/>
                <a:ea typeface="Times New Roman" panose="02020603050405020304" pitchFamily="18" charset="0"/>
                <a:cs typeface="Arial" panose="020B0604020202020204" pitchFamily="34" charset="0"/>
              </a:rPr>
              <a:t>het gebouw waar bijvoorbeeld een radioprogramma of film gemaakt wordt</a:t>
            </a:r>
            <a:r>
              <a:rPr lang="nl-NL" sz="2000" dirty="0">
                <a:effectLst/>
                <a:ea typeface="Times New Roman" panose="02020603050405020304" pitchFamily="18" charset="0"/>
                <a:cs typeface="Arial" panose="020B0604020202020204" pitchFamily="34" charset="0"/>
              </a:rPr>
              <a:t>.  Elke dag oefende hij op zijn kamer voor de spiegel, </a:t>
            </a:r>
            <a:r>
              <a:rPr lang="nl-NL" sz="2000" dirty="0">
                <a:ea typeface="Times New Roman" panose="02020603050405020304" pitchFamily="18" charset="0"/>
                <a:cs typeface="Arial" panose="020B0604020202020204" pitchFamily="34" charset="0"/>
              </a:rPr>
              <a:t>waar</a:t>
            </a:r>
            <a:r>
              <a:rPr lang="nl-NL" sz="2000" dirty="0">
                <a:effectLst/>
                <a:ea typeface="Times New Roman" panose="02020603050405020304" pitchFamily="18" charset="0"/>
                <a:cs typeface="Arial" panose="020B0604020202020204" pitchFamily="34" charset="0"/>
              </a:rPr>
              <a:t> hij zijn favoriete films naspeelde. Op een dag zag Tim </a:t>
            </a:r>
            <a:r>
              <a:rPr lang="nl-NL" sz="2000" b="1" u="sng" dirty="0">
                <a:ea typeface="Times New Roman" panose="02020603050405020304" pitchFamily="18" charset="0"/>
                <a:cs typeface="Arial" panose="020B0604020202020204" pitchFamily="34" charset="0"/>
              </a:rPr>
              <a:t>een</a:t>
            </a:r>
            <a:r>
              <a:rPr lang="nl-NL" sz="2000" u="sng" dirty="0">
                <a:effectLst/>
                <a:ea typeface="Times New Roman" panose="02020603050405020304" pitchFamily="18" charset="0"/>
                <a:cs typeface="Arial" panose="020B0604020202020204" pitchFamily="34" charset="0"/>
              </a:rPr>
              <a:t> </a:t>
            </a:r>
            <a:r>
              <a:rPr lang="nl-NL" sz="2000" b="1" u="sng" dirty="0">
                <a:effectLst/>
                <a:ea typeface="Times New Roman" panose="02020603050405020304" pitchFamily="18" charset="0"/>
                <a:cs typeface="Arial" panose="020B0604020202020204" pitchFamily="34" charset="0"/>
              </a:rPr>
              <a:t>reclame</a:t>
            </a:r>
            <a:r>
              <a:rPr lang="nl-NL" sz="2000" dirty="0">
                <a:effectLst/>
                <a:ea typeface="Times New Roman" panose="02020603050405020304" pitchFamily="18" charset="0"/>
                <a:cs typeface="Arial" panose="020B0604020202020204" pitchFamily="34" charset="0"/>
              </a:rPr>
              <a:t> op tv voor een acteercursus in de stad. De reclame is </a:t>
            </a:r>
            <a:r>
              <a:rPr lang="nl-NL" sz="2000" b="1" i="1" dirty="0">
                <a:effectLst/>
                <a:ea typeface="Times New Roman" panose="02020603050405020304" pitchFamily="18" charset="0"/>
                <a:cs typeface="Arial" panose="020B0604020202020204" pitchFamily="34" charset="0"/>
              </a:rPr>
              <a:t>het bericht waarin iemand zegt dat iets heel goed is</a:t>
            </a:r>
            <a:r>
              <a:rPr lang="nl-NL" sz="2000" dirty="0">
                <a:effectLst/>
                <a:ea typeface="Times New Roman" panose="02020603050405020304" pitchFamily="18" charset="0"/>
                <a:cs typeface="Arial" panose="020B0604020202020204" pitchFamily="34" charset="0"/>
              </a:rPr>
              <a:t>. Hij wist dat dit </a:t>
            </a:r>
            <a:r>
              <a:rPr lang="nl-NL" sz="2000" dirty="0">
                <a:ea typeface="Times New Roman" panose="02020603050405020304" pitchFamily="18" charset="0"/>
                <a:cs typeface="Arial" panose="020B0604020202020204" pitchFamily="34" charset="0"/>
              </a:rPr>
              <a:t>dé</a:t>
            </a:r>
            <a:r>
              <a:rPr lang="nl-NL" sz="2000" dirty="0">
                <a:effectLst/>
                <a:ea typeface="Times New Roman" panose="02020603050405020304" pitchFamily="18" charset="0"/>
                <a:cs typeface="Arial" panose="020B0604020202020204" pitchFamily="34" charset="0"/>
              </a:rPr>
              <a:t> kans was om zijn droom waar te maken. Maar er was een groot probleem: de cursus kostte veel geld, en Tims ouders konden dat niet betalen. Vastberaden om zijn droom te laten uitkomen, besloot Tim dit keer </a:t>
            </a:r>
            <a:r>
              <a:rPr lang="nl-NL" sz="2000" b="1" u="sng" dirty="0">
                <a:effectLst/>
                <a:ea typeface="Times New Roman" panose="02020603050405020304" pitchFamily="18" charset="0"/>
                <a:cs typeface="Arial" panose="020B0604020202020204" pitchFamily="34" charset="0"/>
              </a:rPr>
              <a:t>voor zichzelf op te komen</a:t>
            </a:r>
            <a:r>
              <a:rPr lang="nl-NL" sz="2000" dirty="0">
                <a:effectLst/>
                <a:ea typeface="Times New Roman" panose="02020603050405020304" pitchFamily="18" charset="0"/>
                <a:cs typeface="Arial" panose="020B0604020202020204" pitchFamily="34" charset="0"/>
              </a:rPr>
              <a:t>. Hij besloot zichzelf </a:t>
            </a:r>
            <a:r>
              <a:rPr lang="nl-NL" sz="2000" b="1" i="1" dirty="0">
                <a:effectLst/>
                <a:ea typeface="Times New Roman" panose="02020603050405020304" pitchFamily="18" charset="0"/>
                <a:cs typeface="Arial" panose="020B0604020202020204" pitchFamily="34" charset="0"/>
              </a:rPr>
              <a:t>te helpen</a:t>
            </a:r>
            <a:r>
              <a:rPr lang="nl-NL" sz="2000" dirty="0">
                <a:effectLst/>
                <a:ea typeface="Times New Roman" panose="02020603050405020304" pitchFamily="18" charset="0"/>
                <a:cs typeface="Arial" panose="020B0604020202020204" pitchFamily="34" charset="0"/>
              </a:rPr>
              <a:t>: Hij schreef een brief naar de organisatie van de cursus en vertelde hen over zijn passie voor acteren, en over dat ze niet genoeg geld hadden. Hij hoopte dat zijn woorden </a:t>
            </a:r>
            <a:r>
              <a:rPr lang="nl-NL" sz="2000" b="1" u="sng" dirty="0">
                <a:effectLst/>
                <a:ea typeface="Times New Roman" panose="02020603050405020304" pitchFamily="18" charset="0"/>
                <a:cs typeface="Arial" panose="020B0604020202020204" pitchFamily="34" charset="0"/>
              </a:rPr>
              <a:t>invloed hadden op</a:t>
            </a:r>
            <a:r>
              <a:rPr lang="nl-NL" sz="2000" dirty="0">
                <a:effectLst/>
                <a:ea typeface="Times New Roman" panose="02020603050405020304" pitchFamily="18" charset="0"/>
                <a:cs typeface="Arial" panose="020B0604020202020204" pitchFamily="34" charset="0"/>
              </a:rPr>
              <a:t> de mensen van de organisatie. Hij hoopte dat hij hierdoor de mening van de mensen van de organisatie </a:t>
            </a:r>
            <a:r>
              <a:rPr lang="nl-NL" sz="2000" b="1" i="1" dirty="0">
                <a:effectLst/>
                <a:ea typeface="Times New Roman" panose="02020603050405020304" pitchFamily="18" charset="0"/>
                <a:cs typeface="Arial" panose="020B0604020202020204" pitchFamily="34" charset="0"/>
              </a:rPr>
              <a:t>kon veranderen</a:t>
            </a:r>
            <a:r>
              <a:rPr lang="nl-NL" sz="2000" dirty="0">
                <a:effectLst/>
                <a:ea typeface="Times New Roman" panose="02020603050405020304" pitchFamily="18" charset="0"/>
                <a:cs typeface="Arial" panose="020B0604020202020204" pitchFamily="34" charset="0"/>
              </a:rPr>
              <a:t>. En dat lukte. Zij besloten </a:t>
            </a:r>
            <a:r>
              <a:rPr lang="nl-NL" sz="2000" dirty="0">
                <a:ea typeface="Times New Roman" panose="02020603050405020304" pitchFamily="18" charset="0"/>
                <a:cs typeface="Arial" panose="020B0604020202020204" pitchFamily="34" charset="0"/>
              </a:rPr>
              <a:t>dat</a:t>
            </a:r>
            <a:r>
              <a:rPr lang="nl-NL" sz="2000" dirty="0">
                <a:effectLst/>
                <a:ea typeface="Times New Roman" panose="02020603050405020304" pitchFamily="18" charset="0"/>
                <a:cs typeface="Arial" panose="020B0604020202020204" pitchFamily="34" charset="0"/>
              </a:rPr>
              <a:t> Tim voor een lager bedrag mee kon doen aan de cursus. </a:t>
            </a:r>
            <a:r>
              <a:rPr lang="nl-NL" sz="2000" dirty="0">
                <a:ea typeface="Times New Roman" panose="02020603050405020304" pitchFamily="18" charset="0"/>
                <a:cs typeface="Arial" panose="020B0604020202020204" pitchFamily="34" charset="0"/>
              </a:rPr>
              <a:t>Hij</a:t>
            </a:r>
            <a:r>
              <a:rPr lang="nl-NL" sz="2000" dirty="0">
                <a:effectLst/>
                <a:ea typeface="Times New Roman" panose="02020603050405020304" pitchFamily="18" charset="0"/>
                <a:cs typeface="Arial" panose="020B0604020202020204" pitchFamily="34" charset="0"/>
              </a:rPr>
              <a:t> was natuurlijk ontzettend blij en op de dag dat de cursus begon, stapte hij de studio binnen met een </a:t>
            </a:r>
            <a:r>
              <a:rPr lang="nl-NL" sz="2000" b="1" u="sng" dirty="0">
                <a:effectLst/>
                <a:ea typeface="Times New Roman" panose="02020603050405020304" pitchFamily="18" charset="0"/>
                <a:cs typeface="Arial" panose="020B0604020202020204" pitchFamily="34" charset="0"/>
              </a:rPr>
              <a:t>fris</a:t>
            </a:r>
            <a:r>
              <a:rPr lang="nl-NL" sz="2000"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vrolijk, levendig </a:t>
            </a:r>
            <a:r>
              <a:rPr lang="nl-NL" sz="2000" dirty="0">
                <a:effectLst/>
                <a:ea typeface="Times New Roman" panose="02020603050405020304" pitchFamily="18" charset="0"/>
                <a:cs typeface="Arial" panose="020B0604020202020204" pitchFamily="34" charset="0"/>
              </a:rPr>
              <a:t>gezicht en gekleed in een stoere spijkerbroek </a:t>
            </a:r>
            <a:r>
              <a:rPr lang="nl-NL" sz="2000" dirty="0">
                <a:ea typeface="Times New Roman" panose="02020603050405020304" pitchFamily="18" charset="0"/>
                <a:cs typeface="Arial" panose="020B0604020202020204" pitchFamily="34" charset="0"/>
              </a:rPr>
              <a:t>. Zijn broer had die </a:t>
            </a:r>
            <a:r>
              <a:rPr lang="nl-NL" sz="2000" b="1" u="sng" dirty="0">
                <a:ea typeface="Times New Roman" panose="02020603050405020304" pitchFamily="18" charset="0"/>
                <a:cs typeface="Arial" panose="020B0604020202020204" pitchFamily="34" charset="0"/>
              </a:rPr>
              <a:t>aan hem geleend</a:t>
            </a:r>
            <a:r>
              <a:rPr lang="nl-NL" sz="2000" dirty="0">
                <a:ea typeface="Times New Roman" panose="02020603050405020304" pitchFamily="18" charset="0"/>
                <a:cs typeface="Arial" panose="020B0604020202020204" pitchFamily="34" charset="0"/>
              </a:rPr>
              <a:t>. Hij </a:t>
            </a:r>
            <a:r>
              <a:rPr lang="nl-NL" sz="2000" b="1" i="1" dirty="0">
                <a:ea typeface="Times New Roman" panose="02020603050405020304" pitchFamily="18" charset="0"/>
                <a:cs typeface="Arial" panose="020B0604020202020204" pitchFamily="34" charset="0"/>
              </a:rPr>
              <a:t>liet </a:t>
            </a:r>
            <a:r>
              <a:rPr lang="nl-NL" sz="2000" dirty="0">
                <a:ea typeface="Times New Roman" panose="02020603050405020304" pitchFamily="18" charset="0"/>
                <a:cs typeface="Arial" panose="020B0604020202020204" pitchFamily="34" charset="0"/>
              </a:rPr>
              <a:t>hem die spijkerbroek die dag </a:t>
            </a:r>
            <a:r>
              <a:rPr lang="nl-NL" sz="2000" b="1" i="1" dirty="0">
                <a:ea typeface="Times New Roman" panose="02020603050405020304" pitchFamily="18" charset="0"/>
                <a:cs typeface="Arial" panose="020B0604020202020204" pitchFamily="34" charset="0"/>
              </a:rPr>
              <a:t>gebruiken</a:t>
            </a:r>
            <a:r>
              <a:rPr lang="nl-NL" sz="2000" dirty="0">
                <a:ea typeface="Times New Roman" panose="02020603050405020304" pitchFamily="18" charset="0"/>
                <a:cs typeface="Arial" panose="020B0604020202020204" pitchFamily="34" charset="0"/>
              </a:rPr>
              <a:t>. In de studio </a:t>
            </a:r>
            <a:r>
              <a:rPr lang="nl-NL" sz="2000" dirty="0">
                <a:effectLst/>
                <a:ea typeface="Times New Roman" panose="02020603050405020304" pitchFamily="18" charset="0"/>
                <a:cs typeface="Arial" panose="020B0604020202020204" pitchFamily="34" charset="0"/>
              </a:rPr>
              <a:t>ontmoette hij een echte acteur die hem advies gaf en hem inspireerde om nooit op te geven. Tim wist nu zeker dat hij de goede keus had gemaakt.</a:t>
            </a:r>
            <a:br>
              <a:rPr lang="nl-NL" sz="2000" dirty="0">
                <a:effectLst/>
                <a:ea typeface="Times New Roman" panose="02020603050405020304" pitchFamily="18" charset="0"/>
                <a:cs typeface="Arial" panose="020B0604020202020204" pitchFamily="34" charset="0"/>
              </a:rPr>
            </a:br>
            <a:r>
              <a:rPr lang="nl-NL" sz="2000" dirty="0">
                <a:effectLst/>
                <a:ea typeface="Times New Roman" panose="02020603050405020304" pitchFamily="18" charset="0"/>
                <a:cs typeface="Arial" panose="020B0604020202020204" pitchFamily="34" charset="0"/>
              </a:rPr>
              <a:t>Wie van jullie weet eigenlijk al wat hij later wil worden?</a:t>
            </a:r>
          </a:p>
          <a:p>
            <a:pPr marL="0" lvl="0" indent="0">
              <a:spcBef>
                <a:spcPts val="200"/>
              </a:spcBef>
              <a:spcAft>
                <a:spcPts val="200"/>
              </a:spcAft>
              <a:buNone/>
            </a:pP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fris</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lusteloos</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vrolijk, levendig</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Tim komt binnen met een </a:t>
            </a:r>
            <a:r>
              <a:rPr lang="nl-NL" sz="2400" i="1" u="sng" dirty="0">
                <a:solidFill>
                  <a:srgbClr val="387038"/>
                </a:solidFill>
                <a:latin typeface="Century Gothic" panose="020B0502020202020204" pitchFamily="34" charset="0"/>
                <a:ea typeface="Calibri"/>
                <a:cs typeface="Times New Roman"/>
              </a:rPr>
              <a:t>fris</a:t>
            </a:r>
            <a:r>
              <a:rPr lang="nl-NL" sz="2400" i="1" dirty="0">
                <a:solidFill>
                  <a:srgbClr val="387038"/>
                </a:solidFill>
                <a:latin typeface="Century Gothic" panose="020B0502020202020204" pitchFamily="34" charset="0"/>
                <a:ea typeface="Calibri"/>
                <a:cs typeface="Times New Roman"/>
              </a:rPr>
              <a:t> gezicht.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sloom</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Hij hangt </a:t>
            </a:r>
            <a:r>
              <a:rPr lang="nl-NL" sz="2400" i="1" u="sng" dirty="0">
                <a:solidFill>
                  <a:srgbClr val="387038"/>
                </a:solidFill>
                <a:effectLst/>
                <a:latin typeface="Century Gothic" panose="020B0502020202020204" pitchFamily="34" charset="0"/>
                <a:ea typeface="Calibri"/>
                <a:cs typeface="Times New Roman"/>
              </a:rPr>
              <a:t>lusteloos</a:t>
            </a:r>
            <a:r>
              <a:rPr lang="nl-NL" sz="2400" i="1" dirty="0">
                <a:solidFill>
                  <a:srgbClr val="387038"/>
                </a:solidFill>
                <a:effectLst/>
                <a:latin typeface="Century Gothic" panose="020B0502020202020204" pitchFamily="34" charset="0"/>
                <a:ea typeface="Calibri"/>
                <a:cs typeface="Times New Roman"/>
              </a:rPr>
              <a:t> voor de televisie.</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Menselijk gezicht, persoon, glimlach, kleding&#10;&#10;Automatisch gegenereerde beschrijving">
            <a:extLst>
              <a:ext uri="{FF2B5EF4-FFF2-40B4-BE49-F238E27FC236}">
                <a16:creationId xmlns:a16="http://schemas.microsoft.com/office/drawing/2014/main" id="{C6B12F2C-2936-A950-3BEE-10682E944B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560" y="2454088"/>
            <a:ext cx="3600400" cy="2405068"/>
          </a:xfrm>
          <a:prstGeom prst="rect">
            <a:avLst/>
          </a:prstGeom>
        </p:spPr>
      </p:pic>
      <p:pic>
        <p:nvPicPr>
          <p:cNvPr id="6" name="Afbeelding 5" descr="Afbeelding met meubels, Televisieset, tekst, schoeisel&#10;&#10;Automatisch gegenereerde beschrijving">
            <a:extLst>
              <a:ext uri="{FF2B5EF4-FFF2-40B4-BE49-F238E27FC236}">
                <a16:creationId xmlns:a16="http://schemas.microsoft.com/office/drawing/2014/main" id="{88BE9F6E-0C79-F196-B630-CCA84392B5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32040" y="2373829"/>
            <a:ext cx="3720549" cy="2485327"/>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85899" y="49015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5900" b="1" dirty="0">
                <a:solidFill>
                  <a:srgbClr val="387038"/>
                </a:solidFill>
                <a:latin typeface="Century Gothic" panose="020B0502020202020204" pitchFamily="34" charset="0"/>
                <a:ea typeface="Calibri"/>
                <a:cs typeface="Times New Roman"/>
              </a:rPr>
              <a:t>opkomen voor</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08729" y="470297"/>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5900" b="1" dirty="0">
                <a:solidFill>
                  <a:srgbClr val="387038"/>
                </a:solidFill>
                <a:latin typeface="Century Gothic" panose="020B0502020202020204" pitchFamily="34" charset="0"/>
                <a:ea typeface="Calibri"/>
                <a:cs typeface="Times New Roman"/>
              </a:rPr>
              <a:t>i</a:t>
            </a:r>
            <a:r>
              <a:rPr lang="nl-NL" sz="5900" b="1" dirty="0">
                <a:solidFill>
                  <a:srgbClr val="387038"/>
                </a:solidFill>
                <a:effectLst/>
                <a:latin typeface="Century Gothic" panose="020B0502020202020204" pitchFamily="34" charset="0"/>
                <a:ea typeface="Calibri"/>
                <a:cs typeface="Times New Roman"/>
              </a:rPr>
              <a:t>emand afvallen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helpen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Tim besloot </a:t>
            </a:r>
            <a:r>
              <a:rPr lang="nl-NL" sz="2400" i="1" u="sng" dirty="0">
                <a:solidFill>
                  <a:srgbClr val="387038"/>
                </a:solidFill>
                <a:latin typeface="Century Gothic" panose="020B0502020202020204" pitchFamily="34" charset="0"/>
                <a:ea typeface="Calibri"/>
                <a:cs typeface="Times New Roman"/>
              </a:rPr>
              <a:t>voor</a:t>
            </a:r>
            <a:r>
              <a:rPr lang="nl-NL" sz="2400" i="1" dirty="0">
                <a:solidFill>
                  <a:srgbClr val="387038"/>
                </a:solidFill>
                <a:latin typeface="Century Gothic" panose="020B0502020202020204" pitchFamily="34" charset="0"/>
                <a:ea typeface="Calibri"/>
                <a:cs typeface="Times New Roman"/>
              </a:rPr>
              <a:t> zichzelf </a:t>
            </a:r>
            <a:r>
              <a:rPr lang="nl-NL" sz="2400" i="1" u="sng" dirty="0">
                <a:solidFill>
                  <a:srgbClr val="387038"/>
                </a:solidFill>
                <a:latin typeface="Century Gothic" panose="020B0502020202020204" pitchFamily="34" charset="0"/>
                <a:ea typeface="Calibri"/>
                <a:cs typeface="Times New Roman"/>
              </a:rPr>
              <a:t>op te komen</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C7050C92-2880-613B-0C5A-8BE0E53336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544" y="2204864"/>
            <a:ext cx="3672408" cy="2718994"/>
          </a:xfrm>
          <a:prstGeom prst="rect">
            <a:avLst/>
          </a:prstGeom>
        </p:spPr>
      </p:pic>
      <p:sp>
        <p:nvSpPr>
          <p:cNvPr id="2" name="Tekstvak 2">
            <a:extLst>
              <a:ext uri="{FF2B5EF4-FFF2-40B4-BE49-F238E27FC236}">
                <a16:creationId xmlns:a16="http://schemas.microsoft.com/office/drawing/2014/main" id="{5588ED3E-EEEE-99B1-717A-DBB10F0FEA01}"/>
              </a:ext>
            </a:extLst>
          </p:cNvPr>
          <p:cNvSpPr txBox="1">
            <a:spLocks noChangeArrowheads="1"/>
          </p:cNvSpPr>
          <p:nvPr/>
        </p:nvSpPr>
        <p:spPr bwMode="auto">
          <a:xfrm>
            <a:off x="4872743" y="1576004"/>
            <a:ext cx="4123184"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iemand niet meer steunen</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800" dirty="0">
                <a:effectLst/>
                <a:latin typeface="Trebuchet MS"/>
                <a:ea typeface="Calibri"/>
                <a:cs typeface="Times New Roman"/>
              </a:rPr>
              <a:t> </a:t>
            </a:r>
            <a:endParaRPr lang="nl-NL" sz="1100" dirty="0">
              <a:latin typeface="Calibri"/>
              <a:ea typeface="Calibri"/>
              <a:cs typeface="Times New Roman"/>
            </a:endParaRPr>
          </a:p>
          <a:p>
            <a:pPr algn="ctr">
              <a:lnSpc>
                <a:spcPct val="107000"/>
              </a:lnSpc>
              <a:spcAft>
                <a:spcPts val="0"/>
              </a:spcAft>
            </a:pPr>
            <a:endParaRPr lang="nl-NL" sz="1100" i="1" dirty="0">
              <a:solidFill>
                <a:srgbClr val="387038"/>
              </a:solidFill>
              <a:latin typeface="Calibri"/>
              <a:ea typeface="Calibri"/>
              <a:cs typeface="Times New Roman"/>
            </a:endParaRPr>
          </a:p>
          <a:p>
            <a:pPr algn="ctr">
              <a:lnSpc>
                <a:spcPct val="107000"/>
              </a:lnSpc>
              <a:spcAft>
                <a:spcPts val="0"/>
              </a:spcAft>
            </a:pPr>
            <a:endParaRPr lang="nl-NL" sz="600" i="1" dirty="0">
              <a:solidFill>
                <a:srgbClr val="387038"/>
              </a:solidFill>
              <a:latin typeface="Calibri"/>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Hij bemoeide zich niet met de discussie. Hij </a:t>
            </a:r>
            <a:r>
              <a:rPr lang="nl-NL" sz="2400" i="1" u="sng" dirty="0">
                <a:solidFill>
                  <a:srgbClr val="387038"/>
                </a:solidFill>
                <a:latin typeface="Century Gothic" panose="020B0502020202020204" pitchFamily="34" charset="0"/>
                <a:ea typeface="Calibri"/>
                <a:cs typeface="Times New Roman"/>
              </a:rPr>
              <a:t>viel haar af</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5" name="Afbeelding 4" descr="Afbeelding met persoon, kleding, Menselijk gezicht, jasje&#10;&#10;Automatisch gegenereerde beschrijving">
            <a:extLst>
              <a:ext uri="{FF2B5EF4-FFF2-40B4-BE49-F238E27FC236}">
                <a16:creationId xmlns:a16="http://schemas.microsoft.com/office/drawing/2014/main" id="{B1BB1588-EAED-4C9B-2154-5E100AB808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0718" y="2688217"/>
            <a:ext cx="3173592" cy="2119959"/>
          </a:xfrm>
          <a:prstGeom prst="rect">
            <a:avLst/>
          </a:prstGeom>
        </p:spPr>
      </p:pic>
    </p:spTree>
    <p:extLst>
      <p:ext uri="{BB962C8B-B14F-4D97-AF65-F5344CB8AC3E}">
        <p14:creationId xmlns:p14="http://schemas.microsoft.com/office/powerpoint/2010/main" val="168914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lenen aan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weggeven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4" y="1604389"/>
            <a:ext cx="4275583"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even laten gebruiken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Zijn broer </a:t>
            </a:r>
            <a:r>
              <a:rPr lang="nl-NL" sz="2400" i="1" u="sng" dirty="0">
                <a:solidFill>
                  <a:srgbClr val="387038"/>
                </a:solidFill>
                <a:latin typeface="Century Gothic" panose="020B0502020202020204" pitchFamily="34" charset="0"/>
                <a:ea typeface="Calibri"/>
                <a:cs typeface="Times New Roman"/>
              </a:rPr>
              <a:t>leent</a:t>
            </a:r>
            <a:r>
              <a:rPr lang="nl-NL" sz="2400" i="1" dirty="0">
                <a:solidFill>
                  <a:srgbClr val="387038"/>
                </a:solidFill>
                <a:latin typeface="Century Gothic" panose="020B0502020202020204" pitchFamily="34" charset="0"/>
                <a:ea typeface="Calibri"/>
                <a:cs typeface="Times New Roman"/>
              </a:rPr>
              <a:t> de stoere spijkerbroek </a:t>
            </a:r>
            <a:r>
              <a:rPr lang="nl-NL" sz="2400" i="1" u="sng" dirty="0">
                <a:solidFill>
                  <a:srgbClr val="387038"/>
                </a:solidFill>
                <a:latin typeface="Century Gothic" panose="020B0502020202020204" pitchFamily="34" charset="0"/>
                <a:ea typeface="Calibri"/>
                <a:cs typeface="Times New Roman"/>
              </a:rPr>
              <a:t>aan</a:t>
            </a:r>
            <a:r>
              <a:rPr lang="nl-NL" sz="2400" i="1" dirty="0">
                <a:solidFill>
                  <a:srgbClr val="387038"/>
                </a:solidFill>
                <a:latin typeface="Century Gothic" panose="020B0502020202020204" pitchFamily="34" charset="0"/>
                <a:ea typeface="Calibri"/>
                <a:cs typeface="Times New Roman"/>
              </a:rPr>
              <a:t> Tim.</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geven aan iemand die het mag houden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5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Ik </a:t>
            </a:r>
            <a:r>
              <a:rPr lang="nl-NL" sz="2400" i="1" u="sng" dirty="0">
                <a:solidFill>
                  <a:srgbClr val="387038"/>
                </a:solidFill>
                <a:effectLst/>
                <a:latin typeface="Century Gothic" panose="020B0502020202020204" pitchFamily="34" charset="0"/>
                <a:ea typeface="Calibri"/>
                <a:cs typeface="Times New Roman"/>
              </a:rPr>
              <a:t>geef</a:t>
            </a:r>
            <a:r>
              <a:rPr lang="nl-NL" sz="2400" i="1" dirty="0">
                <a:solidFill>
                  <a:srgbClr val="387038"/>
                </a:solidFill>
                <a:effectLst/>
                <a:latin typeface="Century Gothic" panose="020B0502020202020204" pitchFamily="34" charset="0"/>
                <a:ea typeface="Calibri"/>
                <a:cs typeface="Times New Roman"/>
              </a:rPr>
              <a:t> de kleren </a:t>
            </a:r>
            <a:r>
              <a:rPr lang="nl-NL" sz="2400" i="1" u="sng" dirty="0">
                <a:solidFill>
                  <a:srgbClr val="387038"/>
                </a:solidFill>
                <a:effectLst/>
                <a:latin typeface="Century Gothic" panose="020B0502020202020204" pitchFamily="34" charset="0"/>
                <a:ea typeface="Calibri"/>
                <a:cs typeface="Times New Roman"/>
              </a:rPr>
              <a:t>weg</a:t>
            </a:r>
            <a:r>
              <a:rPr lang="nl-NL" sz="2400" i="1" dirty="0">
                <a:solidFill>
                  <a:srgbClr val="387038"/>
                </a:solidFill>
                <a:effectLst/>
                <a:latin typeface="Century Gothic" panose="020B0502020202020204" pitchFamily="34" charset="0"/>
                <a:ea typeface="Calibri"/>
                <a:cs typeface="Times New Roman"/>
              </a:rPr>
              <a:t> omdat ze niet meer passen.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1DBEB2E0-4FC4-A2BA-5C21-385B4DE4EC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528" y="2348880"/>
            <a:ext cx="3720579" cy="2545148"/>
          </a:xfrm>
          <a:prstGeom prst="rect">
            <a:avLst/>
          </a:prstGeom>
        </p:spPr>
      </p:pic>
      <p:pic>
        <p:nvPicPr>
          <p:cNvPr id="4" name="Afbeelding 3" descr="Afbeelding met persoon, doos&#10;&#10;Automatisch gegenereerde beschrijving">
            <a:extLst>
              <a:ext uri="{FF2B5EF4-FFF2-40B4-BE49-F238E27FC236}">
                <a16:creationId xmlns:a16="http://schemas.microsoft.com/office/drawing/2014/main" id="{F3BDCA23-131E-FAD3-D2F6-B30B9645C2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92080" y="2632048"/>
            <a:ext cx="2952328" cy="2231960"/>
          </a:xfrm>
          <a:prstGeom prst="rect">
            <a:avLst/>
          </a:prstGeom>
        </p:spPr>
      </p:pic>
    </p:spTree>
    <p:extLst>
      <p:ext uri="{BB962C8B-B14F-4D97-AF65-F5344CB8AC3E}">
        <p14:creationId xmlns:p14="http://schemas.microsoft.com/office/powerpoint/2010/main" val="148573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196752"/>
            <a:ext cx="9144000" cy="5149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kstvak 2"/>
          <p:cNvSpPr txBox="1">
            <a:spLocks noChangeArrowheads="1"/>
          </p:cNvSpPr>
          <p:nvPr/>
        </p:nvSpPr>
        <p:spPr bwMode="auto">
          <a:xfrm>
            <a:off x="253714" y="1418202"/>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positief</a:t>
            </a:r>
          </a:p>
        </p:txBody>
      </p:sp>
      <p:sp>
        <p:nvSpPr>
          <p:cNvPr id="13" name="Tekstvak 2"/>
          <p:cNvSpPr txBox="1">
            <a:spLocks noChangeArrowheads="1"/>
          </p:cNvSpPr>
          <p:nvPr/>
        </p:nvSpPr>
        <p:spPr bwMode="auto">
          <a:xfrm>
            <a:off x="4427984" y="135735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negatief</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4" y="2504052"/>
            <a:ext cx="4174270" cy="366125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het verandert fijn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6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effectLst/>
                <a:latin typeface="Century Gothic" panose="020B0502020202020204" pitchFamily="34" charset="0"/>
                <a:ea typeface="Calibri"/>
                <a:cs typeface="Times New Roman"/>
              </a:rPr>
              <a:t>De brief </a:t>
            </a:r>
            <a:r>
              <a:rPr lang="nl-NL" sz="2400" i="1" u="sng" dirty="0">
                <a:solidFill>
                  <a:srgbClr val="387038"/>
                </a:solidFill>
                <a:effectLst/>
                <a:latin typeface="Century Gothic" panose="020B0502020202020204" pitchFamily="34" charset="0"/>
                <a:ea typeface="Calibri"/>
                <a:cs typeface="Times New Roman"/>
              </a:rPr>
              <a:t>heeft invloed op </a:t>
            </a:r>
            <a:r>
              <a:rPr lang="nl-NL" sz="2400" i="1" dirty="0">
                <a:solidFill>
                  <a:srgbClr val="387038"/>
                </a:solidFill>
                <a:effectLst/>
                <a:latin typeface="Century Gothic" panose="020B0502020202020204" pitchFamily="34" charset="0"/>
                <a:ea typeface="Calibri"/>
                <a:cs typeface="Times New Roman"/>
              </a:rPr>
              <a:t>de mensen van de organisati</a:t>
            </a:r>
            <a:r>
              <a:rPr lang="nl-NL" sz="2400" i="1" dirty="0">
                <a:solidFill>
                  <a:srgbClr val="387038"/>
                </a:solidFill>
                <a:latin typeface="Century Gothic" panose="020B0502020202020204" pitchFamily="34" charset="0"/>
                <a:ea typeface="Calibri"/>
                <a:cs typeface="Times New Roman"/>
              </a:rPr>
              <a:t>e</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3011" y="2492896"/>
            <a:ext cx="4181477" cy="3672408"/>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nl-NL" sz="2800" dirty="0">
                <a:effectLst/>
                <a:latin typeface="Century Gothic" panose="020B0502020202020204" pitchFamily="34" charset="0"/>
                <a:ea typeface="Calibri"/>
                <a:cs typeface="Times New Roman"/>
              </a:rPr>
              <a:t>=  het verandert slecht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3200" dirty="0">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Zijn slechte werkhouding </a:t>
            </a:r>
            <a:r>
              <a:rPr lang="nl-NL" sz="2400" i="1" u="sng" dirty="0">
                <a:solidFill>
                  <a:srgbClr val="387038"/>
                </a:solidFill>
                <a:effectLst/>
                <a:latin typeface="Century Gothic" panose="020B0502020202020204" pitchFamily="34" charset="0"/>
                <a:ea typeface="Calibri"/>
                <a:cs typeface="Times New Roman"/>
              </a:rPr>
              <a:t>heeft invloed op</a:t>
            </a:r>
            <a:r>
              <a:rPr lang="nl-NL" sz="2400" i="1" dirty="0">
                <a:solidFill>
                  <a:srgbClr val="387038"/>
                </a:solidFill>
                <a:effectLst/>
                <a:latin typeface="Century Gothic" panose="020B0502020202020204" pitchFamily="34" charset="0"/>
                <a:ea typeface="Calibri"/>
                <a:cs typeface="Times New Roman"/>
              </a:rPr>
              <a:t> zijn cijfer voor rekenen.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4" name="Tekstvak 2">
            <a:extLst>
              <a:ext uri="{FF2B5EF4-FFF2-40B4-BE49-F238E27FC236}">
                <a16:creationId xmlns:a16="http://schemas.microsoft.com/office/drawing/2014/main" id="{8FA8430C-5C6F-B49D-7548-A9C54DF7C8E7}"/>
              </a:ext>
            </a:extLst>
          </p:cNvPr>
          <p:cNvSpPr txBox="1">
            <a:spLocks noChangeArrowheads="1"/>
          </p:cNvSpPr>
          <p:nvPr/>
        </p:nvSpPr>
        <p:spPr bwMode="auto">
          <a:xfrm>
            <a:off x="982824" y="61206"/>
            <a:ext cx="7178352"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invloed hebben op</a:t>
            </a:r>
            <a:endParaRPr lang="nl-NL" sz="5400" dirty="0">
              <a:effectLst/>
              <a:latin typeface="Century Gothic" panose="020B0502020202020204" pitchFamily="34" charset="0"/>
              <a:ea typeface="Calibri"/>
              <a:cs typeface="Times New Roman"/>
            </a:endParaRPr>
          </a:p>
        </p:txBody>
      </p:sp>
      <p:cxnSp>
        <p:nvCxnSpPr>
          <p:cNvPr id="8" name="Rechte verbindingslijn 7">
            <a:extLst>
              <a:ext uri="{FF2B5EF4-FFF2-40B4-BE49-F238E27FC236}">
                <a16:creationId xmlns:a16="http://schemas.microsoft.com/office/drawing/2014/main" id="{8BE5BDD3-546A-5FF7-6A85-3A05479D52B2}"/>
              </a:ext>
            </a:extLst>
          </p:cNvPr>
          <p:cNvCxnSpPr>
            <a:cxnSpLocks/>
          </p:cNvCxnSpPr>
          <p:nvPr/>
        </p:nvCxnSpPr>
        <p:spPr>
          <a:xfrm flipV="1">
            <a:off x="1331640" y="116632"/>
            <a:ext cx="0" cy="1301874"/>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D29DBFF8-F210-4791-1E71-3E1495CD6ADA}"/>
              </a:ext>
            </a:extLst>
          </p:cNvPr>
          <p:cNvCxnSpPr>
            <a:cxnSpLocks/>
          </p:cNvCxnSpPr>
          <p:nvPr/>
        </p:nvCxnSpPr>
        <p:spPr>
          <a:xfrm flipV="1">
            <a:off x="7740352" y="116632"/>
            <a:ext cx="0" cy="1296144"/>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7" name="Rechte verbindingslijn 16">
            <a:extLst>
              <a:ext uri="{FF2B5EF4-FFF2-40B4-BE49-F238E27FC236}">
                <a16:creationId xmlns:a16="http://schemas.microsoft.com/office/drawing/2014/main" id="{55BA0732-4A6D-2613-3FBC-DD9501EBE824}"/>
              </a:ext>
            </a:extLst>
          </p:cNvPr>
          <p:cNvCxnSpPr/>
          <p:nvPr/>
        </p:nvCxnSpPr>
        <p:spPr>
          <a:xfrm>
            <a:off x="1331640" y="116632"/>
            <a:ext cx="6408712"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 name="Text Box 14">
            <a:extLst>
              <a:ext uri="{FF2B5EF4-FFF2-40B4-BE49-F238E27FC236}">
                <a16:creationId xmlns:a16="http://schemas.microsoft.com/office/drawing/2014/main" id="{FEBED1CF-75F3-61CB-9758-089895B8E0B9}"/>
              </a:ext>
            </a:extLst>
          </p:cNvPr>
          <p:cNvSpPr txBox="1"/>
          <p:nvPr/>
        </p:nvSpPr>
        <p:spPr>
          <a:xfrm>
            <a:off x="3131847" y="847197"/>
            <a:ext cx="3528386"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3" name="Tekstvak 2">
            <a:extLst>
              <a:ext uri="{FF2B5EF4-FFF2-40B4-BE49-F238E27FC236}">
                <a16:creationId xmlns:a16="http://schemas.microsoft.com/office/drawing/2014/main" id="{894DA195-8FE9-7106-08FD-8C224FDFA14C}"/>
              </a:ext>
            </a:extLst>
          </p:cNvPr>
          <p:cNvSpPr txBox="1">
            <a:spLocks noChangeArrowheads="1"/>
          </p:cNvSpPr>
          <p:nvPr/>
        </p:nvSpPr>
        <p:spPr bwMode="auto">
          <a:xfrm>
            <a:off x="3131847" y="828157"/>
            <a:ext cx="5533384"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latin typeface="Century Gothic" panose="020B0502020202020204" pitchFamily="34" charset="0"/>
                <a:ea typeface="Calibri"/>
                <a:cs typeface="Times New Roman"/>
              </a:rPr>
              <a:t>= kunnen veranderen</a:t>
            </a:r>
          </a:p>
        </p:txBody>
      </p:sp>
      <p:pic>
        <p:nvPicPr>
          <p:cNvPr id="6" name="Afbeelding 5">
            <a:extLst>
              <a:ext uri="{FF2B5EF4-FFF2-40B4-BE49-F238E27FC236}">
                <a16:creationId xmlns:a16="http://schemas.microsoft.com/office/drawing/2014/main" id="{636FF31A-8A2B-9736-29A0-4B4AF15208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940" y="3200845"/>
            <a:ext cx="3024336" cy="1852938"/>
          </a:xfrm>
          <a:prstGeom prst="rect">
            <a:avLst/>
          </a:prstGeom>
        </p:spPr>
      </p:pic>
      <p:pic>
        <p:nvPicPr>
          <p:cNvPr id="9" name="Afbeelding 8" descr="Afbeelding met persoon, Menselijk gezicht, overdekt, kleding&#10;&#10;Automatisch gegenereerde beschrijving">
            <a:extLst>
              <a:ext uri="{FF2B5EF4-FFF2-40B4-BE49-F238E27FC236}">
                <a16:creationId xmlns:a16="http://schemas.microsoft.com/office/drawing/2014/main" id="{9B8701C8-D655-6B15-2CF5-BE30831319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3368" y="3066120"/>
            <a:ext cx="2975543" cy="1987663"/>
          </a:xfrm>
          <a:prstGeom prst="rect">
            <a:avLst/>
          </a:prstGeom>
        </p:spPr>
      </p:pic>
    </p:spTree>
    <p:extLst>
      <p:ext uri="{BB962C8B-B14F-4D97-AF65-F5344CB8AC3E}">
        <p14:creationId xmlns:p14="http://schemas.microsoft.com/office/powerpoint/2010/main" val="1495347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67140"/>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425863" y="1688784"/>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596625" y="1509908"/>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a:t>
            </a:r>
            <a:r>
              <a:rPr lang="nl-NL" sz="6000" b="1" dirty="0">
                <a:effectLst/>
                <a:latin typeface="Century Gothic" panose="020B0502020202020204" pitchFamily="34" charset="0"/>
                <a:ea typeface="Calibri"/>
                <a:cs typeface="Times New Roman"/>
              </a:rPr>
              <a:t>e acteur</a:t>
            </a:r>
            <a:endParaRPr lang="nl-NL" sz="60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2575894" y="3212976"/>
            <a:ext cx="1032722" cy="1118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5112060" y="1076085"/>
            <a:ext cx="1559915" cy="590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1982571" cy="999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6746341" y="4212466"/>
            <a:ext cx="192749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xt Box 14"/>
          <p:cNvSpPr txBox="1"/>
          <p:nvPr/>
        </p:nvSpPr>
        <p:spPr>
          <a:xfrm>
            <a:off x="730573" y="3702540"/>
            <a:ext cx="229831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711939" y="4190241"/>
            <a:ext cx="218054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film</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425863" y="2434502"/>
            <a:ext cx="4722392" cy="104548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425863" y="2401567"/>
            <a:ext cx="4917005" cy="102743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iemand die speelt in een film, serie of toneelstuk</a:t>
            </a:r>
            <a:endParaRPr lang="nl-NL" sz="1100" dirty="0">
              <a:effectLst/>
              <a:latin typeface="Century Gothic" panose="020B0502020202020204" pitchFamily="34" charset="0"/>
              <a:ea typeface="Calibri"/>
              <a:cs typeface="Times New Roman"/>
            </a:endParaRPr>
          </a:p>
        </p:txBody>
      </p:sp>
      <p:sp>
        <p:nvSpPr>
          <p:cNvPr id="2" name="Text Box 14">
            <a:extLst>
              <a:ext uri="{FF2B5EF4-FFF2-40B4-BE49-F238E27FC236}">
                <a16:creationId xmlns:a16="http://schemas.microsoft.com/office/drawing/2014/main" id="{E7CBEA4F-3293-64E2-479C-4435F353C5AC}"/>
              </a:ext>
            </a:extLst>
          </p:cNvPr>
          <p:cNvSpPr txBox="1"/>
          <p:nvPr/>
        </p:nvSpPr>
        <p:spPr>
          <a:xfrm>
            <a:off x="273337" y="4268156"/>
            <a:ext cx="6029572" cy="125373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71D293C9-8330-BA90-74CD-D742CDF75B76}"/>
              </a:ext>
            </a:extLst>
          </p:cNvPr>
          <p:cNvSpPr txBox="1"/>
          <p:nvPr/>
        </p:nvSpPr>
        <p:spPr>
          <a:xfrm>
            <a:off x="321543" y="4173529"/>
            <a:ext cx="6139382" cy="1384995"/>
          </a:xfrm>
          <a:prstGeom prst="rect">
            <a:avLst/>
          </a:prstGeom>
          <a:noFill/>
        </p:spPr>
        <p:txBody>
          <a:bodyPr wrap="square" rtlCol="0">
            <a:spAutoFit/>
          </a:bodyPr>
          <a:lstStyle/>
          <a:p>
            <a:r>
              <a:rPr lang="nl-NL" sz="2800" dirty="0">
                <a:latin typeface="Century Gothic" panose="020B0502020202020204" pitchFamily="34" charset="0"/>
              </a:rPr>
              <a:t>= het gebouw waar bijvoorbeeld een radioprogramma of film gemaakt wordt</a:t>
            </a:r>
          </a:p>
        </p:txBody>
      </p:sp>
      <p:pic>
        <p:nvPicPr>
          <p:cNvPr id="25" name="Afbeelding 24" descr="Afbeelding met muur, kunst, tekenfilm, kleding&#10;&#10;Automatisch gegenereerde beschrijving">
            <a:extLst>
              <a:ext uri="{FF2B5EF4-FFF2-40B4-BE49-F238E27FC236}">
                <a16:creationId xmlns:a16="http://schemas.microsoft.com/office/drawing/2014/main" id="{6BFE4CBE-D702-0B41-E1D7-521DC8ED53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4941" y="4851303"/>
            <a:ext cx="1927499" cy="1287569"/>
          </a:xfrm>
          <a:prstGeom prst="rect">
            <a:avLst/>
          </a:prstGeom>
        </p:spPr>
      </p:pic>
      <p:pic>
        <p:nvPicPr>
          <p:cNvPr id="27" name="Afbeelding 26" descr="Afbeelding met persoon, Menselijk gezicht, kleding, muur&#10;&#10;Automatisch gegenereerde beschrijving">
            <a:extLst>
              <a:ext uri="{FF2B5EF4-FFF2-40B4-BE49-F238E27FC236}">
                <a16:creationId xmlns:a16="http://schemas.microsoft.com/office/drawing/2014/main" id="{1D4F9D96-B11B-59ED-1CE7-B03DADB4B5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5511" y="1244495"/>
            <a:ext cx="1340879" cy="2013332"/>
          </a:xfrm>
          <a:prstGeom prst="rect">
            <a:avLst/>
          </a:prstGeom>
        </p:spPr>
      </p:pic>
      <p:pic>
        <p:nvPicPr>
          <p:cNvPr id="29" name="Afbeelding 28" descr="Afbeelding met Menselijk gezicht, tekening, kleding, tekenfilm&#10;&#10;Automatisch gegenereerde beschrijving">
            <a:extLst>
              <a:ext uri="{FF2B5EF4-FFF2-40B4-BE49-F238E27FC236}">
                <a16:creationId xmlns:a16="http://schemas.microsoft.com/office/drawing/2014/main" id="{C4AA43FD-06C6-720A-5716-AD277FE2E73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78952" y="404793"/>
            <a:ext cx="1283893" cy="1394336"/>
          </a:xfrm>
          <a:prstGeom prst="rect">
            <a:avLst/>
          </a:prstGeom>
        </p:spPr>
      </p:pic>
      <p:pic>
        <p:nvPicPr>
          <p:cNvPr id="6" name="Afbeelding 5" descr="Afbeelding met kleding, tekenfilm, persoon&#10;&#10;Automatisch gegenereerde beschrijving">
            <a:extLst>
              <a:ext uri="{FF2B5EF4-FFF2-40B4-BE49-F238E27FC236}">
                <a16:creationId xmlns:a16="http://schemas.microsoft.com/office/drawing/2014/main" id="{A1D105CF-3319-01D0-7E57-6AE6268019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7162" y="5569919"/>
            <a:ext cx="3477464" cy="1027433"/>
          </a:xfrm>
          <a:prstGeom prst="rect">
            <a:avLst/>
          </a:prstGeom>
        </p:spPr>
      </p:pic>
      <p:sp>
        <p:nvSpPr>
          <p:cNvPr id="13" name="Text Box 14"/>
          <p:cNvSpPr txBox="1"/>
          <p:nvPr/>
        </p:nvSpPr>
        <p:spPr>
          <a:xfrm>
            <a:off x="5279915" y="458232"/>
            <a:ext cx="185050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492366" y="475030"/>
            <a:ext cx="163805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rol</a:t>
            </a:r>
            <a:endParaRPr lang="nl-NL" sz="1050" dirty="0">
              <a:effectLst/>
              <a:latin typeface="Century Gothic" panose="020B0502020202020204" pitchFamily="34" charset="0"/>
              <a:ea typeface="Calibri"/>
              <a:cs typeface="Times New Roman"/>
            </a:endParaRPr>
          </a:p>
        </p:txBody>
      </p:sp>
      <p:sp>
        <p:nvSpPr>
          <p:cNvPr id="14" name="Text Box 14"/>
          <p:cNvSpPr txBox="1"/>
          <p:nvPr/>
        </p:nvSpPr>
        <p:spPr>
          <a:xfrm>
            <a:off x="521183" y="3651551"/>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studio</a:t>
            </a:r>
            <a:endParaRPr lang="nl-NL" sz="105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573887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5040560"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411760" y="2348935"/>
            <a:ext cx="4968552"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a:t>
            </a:r>
            <a:r>
              <a:rPr lang="nl-NL" sz="6000" b="1" dirty="0">
                <a:effectLst/>
                <a:latin typeface="Century Gothic" panose="020B0502020202020204" pitchFamily="34" charset="0"/>
                <a:ea typeface="Calibri"/>
                <a:cs typeface="Times New Roman"/>
              </a:rPr>
              <a:t>e reclame</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606355" y="3259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190241"/>
            <a:ext cx="210039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968303" y="4149080"/>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radio</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355976" y="825813"/>
            <a:ext cx="266429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087725" y="774833"/>
            <a:ext cx="324035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televisie</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612276" y="4404680"/>
            <a:ext cx="316763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416639" y="4397877"/>
            <a:ext cx="364350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tijdschrift</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1475656" y="3212976"/>
            <a:ext cx="7128792" cy="94550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475657" y="3246942"/>
            <a:ext cx="6768752"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bericht waarin iemand zegt dat iets heel goed is</a:t>
            </a:r>
            <a:endParaRPr lang="nl-NL" sz="1100" dirty="0">
              <a:effectLst/>
              <a:latin typeface="Century Gothic" panose="020B0502020202020204" pitchFamily="34" charset="0"/>
              <a:ea typeface="Calibri"/>
              <a:cs typeface="Times New Roman"/>
            </a:endParaRPr>
          </a:p>
        </p:txBody>
      </p:sp>
      <p:pic>
        <p:nvPicPr>
          <p:cNvPr id="21" name="Afbeelding 20">
            <a:extLst>
              <a:ext uri="{FF2B5EF4-FFF2-40B4-BE49-F238E27FC236}">
                <a16:creationId xmlns:a16="http://schemas.microsoft.com/office/drawing/2014/main" id="{B7127437-0858-74A4-EB69-25F5A1713A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7770" y="397937"/>
            <a:ext cx="2809288" cy="2017847"/>
          </a:xfrm>
          <a:prstGeom prst="rect">
            <a:avLst/>
          </a:prstGeom>
        </p:spPr>
      </p:pic>
      <p:pic>
        <p:nvPicPr>
          <p:cNvPr id="25" name="Afbeelding 24" descr="Afbeelding met tekst, Publicatie, Afdrukken, Lettertype&#10;&#10;Automatisch gegenereerde beschrijving">
            <a:extLst>
              <a:ext uri="{FF2B5EF4-FFF2-40B4-BE49-F238E27FC236}">
                <a16:creationId xmlns:a16="http://schemas.microsoft.com/office/drawing/2014/main" id="{70EBA4CC-A529-7AF6-ECE9-DC4C6C0D37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9688" y="5100362"/>
            <a:ext cx="2484501" cy="1664616"/>
          </a:xfrm>
          <a:prstGeom prst="rect">
            <a:avLst/>
          </a:prstGeom>
        </p:spPr>
      </p:pic>
      <p:pic>
        <p:nvPicPr>
          <p:cNvPr id="27" name="Afbeelding 26">
            <a:extLst>
              <a:ext uri="{FF2B5EF4-FFF2-40B4-BE49-F238E27FC236}">
                <a16:creationId xmlns:a16="http://schemas.microsoft.com/office/drawing/2014/main" id="{BF4579EB-4C9D-C1BE-93CE-A3A284A304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961989">
            <a:off x="1556568" y="5476652"/>
            <a:ext cx="1279053" cy="1121761"/>
          </a:xfrm>
          <a:prstGeom prst="rect">
            <a:avLst/>
          </a:prstGeom>
        </p:spPr>
      </p:pic>
      <p:sp>
        <p:nvSpPr>
          <p:cNvPr id="28" name="Rechthoek 27">
            <a:extLst>
              <a:ext uri="{FF2B5EF4-FFF2-40B4-BE49-F238E27FC236}">
                <a16:creationId xmlns:a16="http://schemas.microsoft.com/office/drawing/2014/main" id="{FF102EB8-D490-F18C-2943-621F2F8BAE09}"/>
              </a:ext>
            </a:extLst>
          </p:cNvPr>
          <p:cNvSpPr/>
          <p:nvPr/>
        </p:nvSpPr>
        <p:spPr>
          <a:xfrm rot="970446">
            <a:off x="1763786" y="5218809"/>
            <a:ext cx="1296144" cy="32041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kstvak 28">
            <a:extLst>
              <a:ext uri="{FF2B5EF4-FFF2-40B4-BE49-F238E27FC236}">
                <a16:creationId xmlns:a16="http://schemas.microsoft.com/office/drawing/2014/main" id="{F0657948-F12A-BCFA-AA64-6CC4000BFE2C}"/>
              </a:ext>
            </a:extLst>
          </p:cNvPr>
          <p:cNvSpPr txBox="1"/>
          <p:nvPr/>
        </p:nvSpPr>
        <p:spPr>
          <a:xfrm rot="974664">
            <a:off x="1726439" y="5162441"/>
            <a:ext cx="1430419" cy="415498"/>
          </a:xfrm>
          <a:prstGeom prst="rect">
            <a:avLst/>
          </a:prstGeom>
          <a:noFill/>
        </p:spPr>
        <p:txBody>
          <a:bodyPr wrap="square" rtlCol="0">
            <a:spAutoFit/>
          </a:bodyPr>
          <a:lstStyle/>
          <a:p>
            <a:r>
              <a:rPr lang="nl-NL" sz="1050" b="1" dirty="0"/>
              <a:t>Kom naar de beste cursus van Nederland!</a:t>
            </a:r>
          </a:p>
        </p:txBody>
      </p:sp>
      <p:pic>
        <p:nvPicPr>
          <p:cNvPr id="31" name="Afbeelding 30" descr="Afbeelding met transistor&#10;&#10;Beschrijving automatisch gegenereerd met lage betrouwbaarheid">
            <a:extLst>
              <a:ext uri="{FF2B5EF4-FFF2-40B4-BE49-F238E27FC236}">
                <a16:creationId xmlns:a16="http://schemas.microsoft.com/office/drawing/2014/main" id="{DFD7CF79-4D6C-D8E1-921D-2464DFCBE23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00770" y="5054637"/>
            <a:ext cx="2265892" cy="1398699"/>
          </a:xfrm>
          <a:prstGeom prst="rect">
            <a:avLst/>
          </a:prstGeom>
        </p:spPr>
      </p:pic>
      <p:sp>
        <p:nvSpPr>
          <p:cNvPr id="2048" name="Tekstballon: ovaal 2047">
            <a:extLst>
              <a:ext uri="{FF2B5EF4-FFF2-40B4-BE49-F238E27FC236}">
                <a16:creationId xmlns:a16="http://schemas.microsoft.com/office/drawing/2014/main" id="{E639485D-F9DD-190F-B761-CD66E34B00F5}"/>
              </a:ext>
            </a:extLst>
          </p:cNvPr>
          <p:cNvSpPr/>
          <p:nvPr/>
        </p:nvSpPr>
        <p:spPr>
          <a:xfrm>
            <a:off x="6695146" y="4721782"/>
            <a:ext cx="1675022" cy="945500"/>
          </a:xfrm>
          <a:prstGeom prst="wedgeEllipseCallout">
            <a:avLst>
              <a:gd name="adj1" fmla="val -51767"/>
              <a:gd name="adj2" fmla="val 7109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049" name="Tekstvak 2048">
            <a:extLst>
              <a:ext uri="{FF2B5EF4-FFF2-40B4-BE49-F238E27FC236}">
                <a16:creationId xmlns:a16="http://schemas.microsoft.com/office/drawing/2014/main" id="{3F02ABB8-C2EB-13A2-45B2-982F040D3832}"/>
              </a:ext>
            </a:extLst>
          </p:cNvPr>
          <p:cNvSpPr txBox="1"/>
          <p:nvPr/>
        </p:nvSpPr>
        <p:spPr>
          <a:xfrm>
            <a:off x="6870423" y="4755991"/>
            <a:ext cx="1735385" cy="830997"/>
          </a:xfrm>
          <a:prstGeom prst="rect">
            <a:avLst/>
          </a:prstGeom>
          <a:noFill/>
        </p:spPr>
        <p:txBody>
          <a:bodyPr wrap="square" rtlCol="0">
            <a:spAutoFit/>
          </a:bodyPr>
          <a:lstStyle/>
          <a:p>
            <a:r>
              <a:rPr lang="nl-NL" sz="1600" b="1" dirty="0"/>
              <a:t>Kom naar de beste cursus van Nederland!</a:t>
            </a:r>
          </a:p>
        </p:txBody>
      </p:sp>
    </p:spTree>
    <p:extLst>
      <p:ext uri="{BB962C8B-B14F-4D97-AF65-F5344CB8AC3E}">
        <p14:creationId xmlns:p14="http://schemas.microsoft.com/office/powerpoint/2010/main" val="2292544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16  – 16 april 2024</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acteur</a:t>
            </a:r>
          </a:p>
        </p:txBody>
      </p:sp>
      <p:pic>
        <p:nvPicPr>
          <p:cNvPr id="3" name="Afbeelding 2" descr="Afbeelding met kus, tekenfilm, Tekenfilm, Animatie&#10;&#10;Automatisch gegenereerde beschrijving">
            <a:extLst>
              <a:ext uri="{FF2B5EF4-FFF2-40B4-BE49-F238E27FC236}">
                <a16:creationId xmlns:a16="http://schemas.microsoft.com/office/drawing/2014/main" id="{DE8741AB-3A14-A99E-0818-85AD6590D9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969412"/>
            <a:ext cx="7776864" cy="4919176"/>
          </a:xfrm>
          <a:prstGeom prst="cloudCallout">
            <a:avLst>
              <a:gd name="adj1" fmla="val -52057"/>
              <a:gd name="adj2" fmla="val 59608"/>
            </a:avLst>
          </a:prstGeom>
        </p:spPr>
      </p:pic>
    </p:spTree>
    <p:extLst>
      <p:ext uri="{BB962C8B-B14F-4D97-AF65-F5344CB8AC3E}">
        <p14:creationId xmlns:p14="http://schemas.microsoft.com/office/powerpoint/2010/main" val="420787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studio</a:t>
            </a:r>
          </a:p>
        </p:txBody>
      </p:sp>
      <p:pic>
        <p:nvPicPr>
          <p:cNvPr id="3" name="Afbeelding 2" descr="Afbeelding met kleding, tekenfilm, persoon&#10;&#10;Automatisch gegenereerde beschrijving">
            <a:extLst>
              <a:ext uri="{FF2B5EF4-FFF2-40B4-BE49-F238E27FC236}">
                <a16:creationId xmlns:a16="http://schemas.microsoft.com/office/drawing/2014/main" id="{0E0BFB2B-1398-7D4A-63A2-664C7550C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47" y="2078182"/>
            <a:ext cx="9144000" cy="2701636"/>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5814"/>
            <a:ext cx="9180512" cy="1200329"/>
          </a:xfrm>
          <a:prstGeom prst="rect">
            <a:avLst/>
          </a:prstGeom>
          <a:solidFill>
            <a:schemeClr val="bg1"/>
          </a:solidFill>
        </p:spPr>
        <p:txBody>
          <a:bodyPr wrap="square" rtlCol="0">
            <a:spAutoFit/>
          </a:bodyPr>
          <a:lstStyle/>
          <a:p>
            <a:r>
              <a:rPr lang="nl-NL" sz="7200" b="1" u="sng" dirty="0">
                <a:latin typeface="Century Gothic" panose="020B0502020202020204" pitchFamily="34" charset="0"/>
              </a:rPr>
              <a:t>de reclame</a:t>
            </a:r>
          </a:p>
        </p:txBody>
      </p:sp>
      <p:pic>
        <p:nvPicPr>
          <p:cNvPr id="11" name="Afbeelding 10" descr="Afbeelding met televisie, muur, jongen, tekenfilm&#10;&#10;Automatisch gegenereerde beschrijving">
            <a:extLst>
              <a:ext uri="{FF2B5EF4-FFF2-40B4-BE49-F238E27FC236}">
                <a16:creationId xmlns:a16="http://schemas.microsoft.com/office/drawing/2014/main" id="{6AB10973-34EB-5FF2-BC0A-92D02A53075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226143"/>
            <a:ext cx="7625087" cy="5093559"/>
          </a:xfrm>
          <a:prstGeom prst="rect">
            <a:avLst/>
          </a:prstGeom>
        </p:spPr>
      </p:pic>
      <p:pic>
        <p:nvPicPr>
          <p:cNvPr id="13" name="Afbeelding 12" descr="Afbeelding met kus, tekenfilm, Tekenfilm, Animatie&#10;&#10;Automatisch gegenereerde beschrijving">
            <a:extLst>
              <a:ext uri="{FF2B5EF4-FFF2-40B4-BE49-F238E27FC236}">
                <a16:creationId xmlns:a16="http://schemas.microsoft.com/office/drawing/2014/main" id="{4C1FD0B2-7DF9-7ED2-CAD3-989B87153F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9632" y="1700808"/>
            <a:ext cx="4536504" cy="2736304"/>
          </a:xfrm>
          <a:prstGeom prst="rect">
            <a:avLst/>
          </a:prstGeom>
          <a:ln w="76200">
            <a:solidFill>
              <a:schemeClr val="tx1"/>
            </a:solidFill>
          </a:ln>
        </p:spPr>
      </p:pic>
      <p:sp>
        <p:nvSpPr>
          <p:cNvPr id="14" name="Tekstballon: ovaal 13">
            <a:extLst>
              <a:ext uri="{FF2B5EF4-FFF2-40B4-BE49-F238E27FC236}">
                <a16:creationId xmlns:a16="http://schemas.microsoft.com/office/drawing/2014/main" id="{1C877E85-147D-E4C2-9D6A-8DDDB1DAFAB6}"/>
              </a:ext>
            </a:extLst>
          </p:cNvPr>
          <p:cNvSpPr/>
          <p:nvPr/>
        </p:nvSpPr>
        <p:spPr>
          <a:xfrm>
            <a:off x="5104015" y="284865"/>
            <a:ext cx="3851920" cy="2448272"/>
          </a:xfrm>
          <a:prstGeom prst="wedgeEllipseCallout">
            <a:avLst>
              <a:gd name="adj1" fmla="val -69813"/>
              <a:gd name="adj2" fmla="val 4028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a:extLst>
              <a:ext uri="{FF2B5EF4-FFF2-40B4-BE49-F238E27FC236}">
                <a16:creationId xmlns:a16="http://schemas.microsoft.com/office/drawing/2014/main" id="{692DCA4E-136E-B40B-867F-FAD3AF8FFC87}"/>
              </a:ext>
            </a:extLst>
          </p:cNvPr>
          <p:cNvSpPr txBox="1"/>
          <p:nvPr/>
        </p:nvSpPr>
        <p:spPr>
          <a:xfrm>
            <a:off x="5643963" y="707212"/>
            <a:ext cx="2952328" cy="1569660"/>
          </a:xfrm>
          <a:prstGeom prst="rect">
            <a:avLst/>
          </a:prstGeom>
          <a:noFill/>
        </p:spPr>
        <p:txBody>
          <a:bodyPr wrap="square" rtlCol="0">
            <a:spAutoFit/>
          </a:bodyPr>
          <a:lstStyle/>
          <a:p>
            <a:r>
              <a:rPr lang="nl-NL" sz="2400" b="1" dirty="0">
                <a:latin typeface="Century Gothic" panose="020B0502020202020204" pitchFamily="34" charset="0"/>
              </a:rPr>
              <a:t>Schrijf je nu in voor de beste cursus:</a:t>
            </a:r>
          </a:p>
          <a:p>
            <a:r>
              <a:rPr lang="nl-NL" sz="2400" b="1" dirty="0">
                <a:latin typeface="Century Gothic" panose="020B0502020202020204" pitchFamily="34" charset="0"/>
              </a:rPr>
              <a:t>Hoe word ik een beroemde acteur.</a:t>
            </a:r>
          </a:p>
        </p:txBody>
      </p:sp>
    </p:spTree>
    <p:extLst>
      <p:ext uri="{BB962C8B-B14F-4D97-AF65-F5344CB8AC3E}">
        <p14:creationId xmlns:p14="http://schemas.microsoft.com/office/powerpoint/2010/main" val="38529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85428" y="-160858"/>
            <a:ext cx="9180512" cy="1200329"/>
          </a:xfrm>
          <a:prstGeom prst="rect">
            <a:avLst/>
          </a:prstGeom>
          <a:noFill/>
        </p:spPr>
        <p:txBody>
          <a:bodyPr wrap="square" rtlCol="0">
            <a:spAutoFit/>
          </a:bodyPr>
          <a:lstStyle/>
          <a:p>
            <a:r>
              <a:rPr lang="nl-NL" sz="7200" b="1" u="sng" dirty="0">
                <a:latin typeface="Century Gothic" panose="020B0502020202020204" pitchFamily="34" charset="0"/>
              </a:rPr>
              <a:t>opkomen voor</a:t>
            </a:r>
          </a:p>
        </p:txBody>
      </p:sp>
      <p:pic>
        <p:nvPicPr>
          <p:cNvPr id="3" name="Afbeelding 2" descr="Afbeelding met tekenfilm, Menselijk gezicht, kleding, persoon&#10;&#10;Automatisch gegenereerde beschrijving">
            <a:extLst>
              <a:ext uri="{FF2B5EF4-FFF2-40B4-BE49-F238E27FC236}">
                <a16:creationId xmlns:a16="http://schemas.microsoft.com/office/drawing/2014/main" id="{ABA4A21B-3DE7-00A3-637B-71026B3A81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1226143"/>
            <a:ext cx="7696200" cy="5437632"/>
          </a:xfrm>
          <a:prstGeom prst="rect">
            <a:avLst/>
          </a:prstGeom>
        </p:spPr>
      </p:pic>
      <p:sp>
        <p:nvSpPr>
          <p:cNvPr id="4" name="Gedachtewolkje: wolk 3">
            <a:extLst>
              <a:ext uri="{FF2B5EF4-FFF2-40B4-BE49-F238E27FC236}">
                <a16:creationId xmlns:a16="http://schemas.microsoft.com/office/drawing/2014/main" id="{A1EDA36D-AA49-B85A-C8BF-2045CCA8187D}"/>
              </a:ext>
            </a:extLst>
          </p:cNvPr>
          <p:cNvSpPr/>
          <p:nvPr/>
        </p:nvSpPr>
        <p:spPr>
          <a:xfrm>
            <a:off x="6012160" y="920917"/>
            <a:ext cx="2808312" cy="2376264"/>
          </a:xfrm>
          <a:prstGeom prst="cloudCallout">
            <a:avLst>
              <a:gd name="adj1" fmla="val -68643"/>
              <a:gd name="adj2" fmla="val 3765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C70B053E-C472-B70D-31F5-790D0AAB906D}"/>
              </a:ext>
            </a:extLst>
          </p:cNvPr>
          <p:cNvSpPr txBox="1"/>
          <p:nvPr/>
        </p:nvSpPr>
        <p:spPr>
          <a:xfrm>
            <a:off x="6481161" y="1192084"/>
            <a:ext cx="1800200" cy="1754326"/>
          </a:xfrm>
          <a:prstGeom prst="rect">
            <a:avLst/>
          </a:prstGeom>
          <a:noFill/>
        </p:spPr>
        <p:txBody>
          <a:bodyPr wrap="square" rtlCol="0">
            <a:spAutoFit/>
          </a:bodyPr>
          <a:lstStyle/>
          <a:p>
            <a:r>
              <a:rPr lang="nl-NL" b="1" dirty="0">
                <a:latin typeface="Century Gothic" panose="020B0502020202020204" pitchFamily="34" charset="0"/>
              </a:rPr>
              <a:t>Ik wil zo graag acteur worden. Ik hoop dat de organisatie me toelaat.</a:t>
            </a:r>
          </a:p>
        </p:txBody>
      </p:sp>
    </p:spTree>
    <p:extLst>
      <p:ext uri="{BB962C8B-B14F-4D97-AF65-F5344CB8AC3E}">
        <p14:creationId xmlns:p14="http://schemas.microsoft.com/office/powerpoint/2010/main" val="1487044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invloed hebben op</a:t>
            </a:r>
          </a:p>
        </p:txBody>
      </p:sp>
      <p:pic>
        <p:nvPicPr>
          <p:cNvPr id="5" name="Afbeelding 4">
            <a:extLst>
              <a:ext uri="{FF2B5EF4-FFF2-40B4-BE49-F238E27FC236}">
                <a16:creationId xmlns:a16="http://schemas.microsoft.com/office/drawing/2014/main" id="{D873F8F2-B745-DB01-7B41-F7B791E9140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20268383">
            <a:off x="2247779" y="1888836"/>
            <a:ext cx="4171950" cy="3381375"/>
          </a:xfrm>
          <a:prstGeom prst="rect">
            <a:avLst/>
          </a:prstGeom>
        </p:spPr>
      </p:pic>
      <p:pic>
        <p:nvPicPr>
          <p:cNvPr id="10" name="Afbeelding 9">
            <a:extLst>
              <a:ext uri="{FF2B5EF4-FFF2-40B4-BE49-F238E27FC236}">
                <a16:creationId xmlns:a16="http://schemas.microsoft.com/office/drawing/2014/main" id="{0C655275-E57A-E52E-CC64-4BD7B528A5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60232" y="3212976"/>
            <a:ext cx="2298669" cy="2187699"/>
          </a:xfrm>
          <a:prstGeom prst="rect">
            <a:avLst/>
          </a:prstGeom>
        </p:spPr>
      </p:pic>
      <p:pic>
        <p:nvPicPr>
          <p:cNvPr id="12" name="Afbeelding 11">
            <a:extLst>
              <a:ext uri="{FF2B5EF4-FFF2-40B4-BE49-F238E27FC236}">
                <a16:creationId xmlns:a16="http://schemas.microsoft.com/office/drawing/2014/main" id="{900CBF4E-A30F-7AE4-96F9-80D5971F15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520" y="1543385"/>
            <a:ext cx="2108832" cy="1925240"/>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fris</a:t>
            </a:r>
          </a:p>
        </p:txBody>
      </p:sp>
      <p:pic>
        <p:nvPicPr>
          <p:cNvPr id="5" name="Afbeelding 4" descr="Afbeelding met Menselijk gezicht, persoon, glimlach, kleding&#10;&#10;Automatisch gegenereerde beschrijving">
            <a:extLst>
              <a:ext uri="{FF2B5EF4-FFF2-40B4-BE49-F238E27FC236}">
                <a16:creationId xmlns:a16="http://schemas.microsoft.com/office/drawing/2014/main" id="{2070FF79-C82D-E139-97A1-26B7C3513EB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4951" y="1686560"/>
            <a:ext cx="7035425" cy="4699665"/>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lenen aan</a:t>
            </a:r>
          </a:p>
        </p:txBody>
      </p:sp>
      <p:pic>
        <p:nvPicPr>
          <p:cNvPr id="5" name="Afbeelding 4" descr="Afbeelding met persoon, kleding, Elleboog, pols&#10;&#10;Automatisch gegenereerde beschrijving">
            <a:extLst>
              <a:ext uri="{FF2B5EF4-FFF2-40B4-BE49-F238E27FC236}">
                <a16:creationId xmlns:a16="http://schemas.microsoft.com/office/drawing/2014/main" id="{C0D0AF83-7496-EABA-DF67-89A171F93DC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9602" y="1700808"/>
            <a:ext cx="7164796" cy="4786085"/>
          </a:xfrm>
          <a:prstGeom prst="rect">
            <a:avLst/>
          </a:prstGeom>
        </p:spPr>
      </p:pic>
      <p:pic>
        <p:nvPicPr>
          <p:cNvPr id="8" name="Afbeelding 7" descr="Afbeelding met jeans, spijkerstof, denim, Zak&#10;&#10;Automatisch gegenereerde beschrijving">
            <a:extLst>
              <a:ext uri="{FF2B5EF4-FFF2-40B4-BE49-F238E27FC236}">
                <a16:creationId xmlns:a16="http://schemas.microsoft.com/office/drawing/2014/main" id="{4CE14878-C474-17DD-ECD5-36F579C37F38}"/>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339752" y="3789040"/>
            <a:ext cx="2323048" cy="1542504"/>
          </a:xfrm>
          <a:prstGeom prst="rect">
            <a:avLst/>
          </a:prstGeom>
        </p:spPr>
      </p:pic>
      <p:pic>
        <p:nvPicPr>
          <p:cNvPr id="18" name="Afbeelding 17" descr="Afbeelding met symbool, logo, cirkel, Graphics&#10;&#10;Automatisch gegenereerde beschrijving">
            <a:extLst>
              <a:ext uri="{FF2B5EF4-FFF2-40B4-BE49-F238E27FC236}">
                <a16:creationId xmlns:a16="http://schemas.microsoft.com/office/drawing/2014/main" id="{8FD8910F-35EF-54F5-2387-876B2FF5F2FA}"/>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67544" y="1052736"/>
            <a:ext cx="2923320" cy="2924944"/>
          </a:xfrm>
          <a:prstGeom prst="rect">
            <a:avLst/>
          </a:prstGeom>
        </p:spPr>
      </p:pic>
      <p:sp>
        <p:nvSpPr>
          <p:cNvPr id="19" name="Pijl: rechts 18">
            <a:extLst>
              <a:ext uri="{FF2B5EF4-FFF2-40B4-BE49-F238E27FC236}">
                <a16:creationId xmlns:a16="http://schemas.microsoft.com/office/drawing/2014/main" id="{CAF13953-827C-FCCB-FFD8-1D0C7436953F}"/>
              </a:ext>
            </a:extLst>
          </p:cNvPr>
          <p:cNvSpPr/>
          <p:nvPr/>
        </p:nvSpPr>
        <p:spPr>
          <a:xfrm>
            <a:off x="1907704" y="2420888"/>
            <a:ext cx="576064" cy="212803"/>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Pijl: rechts 19">
            <a:extLst>
              <a:ext uri="{FF2B5EF4-FFF2-40B4-BE49-F238E27FC236}">
                <a16:creationId xmlns:a16="http://schemas.microsoft.com/office/drawing/2014/main" id="{B927B0EF-89C0-5AC4-8BA8-37A1EA122404}"/>
              </a:ext>
            </a:extLst>
          </p:cNvPr>
          <p:cNvSpPr/>
          <p:nvPr/>
        </p:nvSpPr>
        <p:spPr>
          <a:xfrm rot="16200000">
            <a:off x="1641172" y="2183960"/>
            <a:ext cx="576064" cy="212803"/>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5200758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2463</TotalTime>
  <Words>700</Words>
  <Application>Microsoft Office PowerPoint</Application>
  <PresentationFormat>Diavoorstelling (4:3)</PresentationFormat>
  <Paragraphs>170</Paragraphs>
  <Slides>16</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492</cp:revision>
  <dcterms:created xsi:type="dcterms:W3CDTF">2021-06-08T06:13:59Z</dcterms:created>
  <dcterms:modified xsi:type="dcterms:W3CDTF">2024-04-16T09:31:50Z</dcterms:modified>
</cp:coreProperties>
</file>