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437" r:id="rId2"/>
    <p:sldId id="548" r:id="rId3"/>
    <p:sldId id="1480" r:id="rId4"/>
    <p:sldId id="1478" r:id="rId5"/>
    <p:sldId id="1477" r:id="rId6"/>
    <p:sldId id="1460" r:id="rId7"/>
    <p:sldId id="1475" r:id="rId8"/>
    <p:sldId id="1476" r:id="rId9"/>
    <p:sldId id="1479" r:id="rId10"/>
    <p:sldId id="934" r:id="rId11"/>
    <p:sldId id="263" r:id="rId12"/>
    <p:sldId id="1486" r:id="rId13"/>
    <p:sldId id="1487" r:id="rId14"/>
    <p:sldId id="1484" r:id="rId15"/>
    <p:sldId id="1488" r:id="rId16"/>
    <p:sldId id="1485" r:id="rId17"/>
    <p:sldId id="1489" r:id="rId1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80"/>
            <p14:sldId id="1478"/>
            <p14:sldId id="1477"/>
            <p14:sldId id="1460"/>
            <p14:sldId id="1475"/>
            <p14:sldId id="1476"/>
            <p14:sldId id="1479"/>
            <p14:sldId id="934"/>
            <p14:sldId id="263"/>
            <p14:sldId id="1486"/>
            <p14:sldId id="1487"/>
            <p14:sldId id="1484"/>
            <p14:sldId id="1488"/>
            <p14:sldId id="1485"/>
            <p14:sldId id="14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7570" autoAdjust="0"/>
  </p:normalViewPr>
  <p:slideViewPr>
    <p:cSldViewPr>
      <p:cViewPr varScale="1">
        <p:scale>
          <a:sx n="66" d="100"/>
          <a:sy n="66" d="100"/>
        </p:scale>
        <p:origin x="1608"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9-4-2024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9-4-2024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de route: </a:t>
            </a:r>
            <a:r>
              <a:rPr lang="nl-NL" sz="1200" kern="1200" dirty="0">
                <a:solidFill>
                  <a:schemeClr val="tx1"/>
                </a:solidFill>
                <a:effectLst/>
                <a:latin typeface="+mn-lt"/>
                <a:ea typeface="+mn-ea"/>
                <a:cs typeface="+mn-cs"/>
              </a:rPr>
              <a:t>de weg om ergens te komen</a:t>
            </a:r>
          </a:p>
          <a:p>
            <a:pPr fontAlgn="t"/>
            <a:r>
              <a:rPr lang="nl-NL" sz="1200" b="1" kern="1200" dirty="0">
                <a:solidFill>
                  <a:schemeClr val="tx1"/>
                </a:solidFill>
                <a:effectLst/>
                <a:latin typeface="+mn-lt"/>
                <a:ea typeface="+mn-ea"/>
                <a:cs typeface="+mn-cs"/>
              </a:rPr>
              <a:t>afleggen: </a:t>
            </a:r>
            <a:r>
              <a:rPr lang="nl-NL" sz="1200" kern="1200" dirty="0">
                <a:solidFill>
                  <a:schemeClr val="tx1"/>
                </a:solidFill>
                <a:effectLst/>
                <a:latin typeface="+mn-lt"/>
                <a:ea typeface="+mn-ea"/>
                <a:cs typeface="+mn-cs"/>
              </a:rPr>
              <a:t>tot het einde volgen</a:t>
            </a:r>
          </a:p>
          <a:p>
            <a:pPr fontAlgn="t"/>
            <a:r>
              <a:rPr lang="nl-NL" sz="1200" b="1" kern="1200" dirty="0">
                <a:solidFill>
                  <a:schemeClr val="tx1"/>
                </a:solidFill>
                <a:effectLst/>
                <a:latin typeface="+mn-lt"/>
                <a:ea typeface="+mn-ea"/>
                <a:cs typeface="+mn-cs"/>
              </a:rPr>
              <a:t>extreem: </a:t>
            </a:r>
            <a:r>
              <a:rPr lang="nl-NL" sz="1200" kern="1200" dirty="0">
                <a:solidFill>
                  <a:schemeClr val="tx1"/>
                </a:solidFill>
                <a:effectLst/>
                <a:latin typeface="+mn-lt"/>
                <a:ea typeface="+mn-ea"/>
                <a:cs typeface="+mn-cs"/>
              </a:rPr>
              <a:t>heel erg</a:t>
            </a:r>
          </a:p>
          <a:p>
            <a:pPr fontAlgn="t"/>
            <a:r>
              <a:rPr lang="nl-NL" sz="1200" b="1" kern="1200" dirty="0">
                <a:solidFill>
                  <a:schemeClr val="tx1"/>
                </a:solidFill>
                <a:effectLst/>
                <a:latin typeface="+mn-lt"/>
                <a:ea typeface="+mn-ea"/>
                <a:cs typeface="+mn-cs"/>
              </a:rPr>
              <a:t>beroofd worden of beroofd zijn: </a:t>
            </a:r>
            <a:r>
              <a:rPr lang="nl-NL" sz="1200" kern="1200" dirty="0">
                <a:solidFill>
                  <a:schemeClr val="tx1"/>
                </a:solidFill>
                <a:effectLst/>
                <a:latin typeface="+mn-lt"/>
                <a:ea typeface="+mn-ea"/>
                <a:cs typeface="+mn-cs"/>
              </a:rPr>
              <a:t>iets kwijtraken omdat het van je afgepakt wordt of iets kwijt zijn omdat het van je afgepakt is</a:t>
            </a:r>
          </a:p>
          <a:p>
            <a:pPr fontAlgn="t"/>
            <a:r>
              <a:rPr lang="nl-NL" sz="1200" b="1" kern="1200" dirty="0">
                <a:solidFill>
                  <a:schemeClr val="tx1"/>
                </a:solidFill>
                <a:effectLst/>
                <a:latin typeface="+mn-lt"/>
                <a:ea typeface="+mn-ea"/>
                <a:cs typeface="+mn-cs"/>
              </a:rPr>
              <a:t>de toestemming: </a:t>
            </a:r>
            <a:r>
              <a:rPr lang="nl-NL" sz="1200" kern="1200" dirty="0">
                <a:solidFill>
                  <a:schemeClr val="tx1"/>
                </a:solidFill>
                <a:effectLst/>
                <a:latin typeface="+mn-lt"/>
                <a:ea typeface="+mn-ea"/>
                <a:cs typeface="+mn-cs"/>
              </a:rPr>
              <a:t>als iemand zegt dat je iets mag doen</a:t>
            </a:r>
          </a:p>
          <a:p>
            <a:pPr fontAlgn="t"/>
            <a:r>
              <a:rPr lang="nl-NL" sz="1200" b="1" kern="1200" dirty="0">
                <a:solidFill>
                  <a:schemeClr val="tx1"/>
                </a:solidFill>
                <a:effectLst/>
                <a:latin typeface="+mn-lt"/>
                <a:ea typeface="+mn-ea"/>
                <a:cs typeface="+mn-cs"/>
              </a:rPr>
              <a:t>aflopen: </a:t>
            </a:r>
            <a:r>
              <a:rPr lang="nl-NL" sz="1200" kern="1200" dirty="0">
                <a:solidFill>
                  <a:schemeClr val="tx1"/>
                </a:solidFill>
                <a:effectLst/>
                <a:latin typeface="+mn-lt"/>
                <a:ea typeface="+mn-ea"/>
                <a:cs typeface="+mn-cs"/>
              </a:rPr>
              <a:t>eindigen</a:t>
            </a:r>
          </a:p>
          <a:p>
            <a:pPr fontAlgn="t"/>
            <a:r>
              <a:rPr lang="nl-NL" sz="1200" b="1" kern="1200" dirty="0">
                <a:solidFill>
                  <a:schemeClr val="tx1"/>
                </a:solidFill>
                <a:effectLst/>
                <a:latin typeface="+mn-lt"/>
                <a:ea typeface="+mn-ea"/>
                <a:cs typeface="+mn-cs"/>
              </a:rPr>
              <a:t>de uitdaging: </a:t>
            </a:r>
            <a:r>
              <a:rPr lang="nl-NL" sz="1200" kern="1200" dirty="0">
                <a:solidFill>
                  <a:schemeClr val="tx1"/>
                </a:solidFill>
                <a:effectLst/>
                <a:latin typeface="+mn-lt"/>
                <a:ea typeface="+mn-ea"/>
                <a:cs typeface="+mn-cs"/>
              </a:rPr>
              <a:t>de taak die moeilijk is om te doen, maar je hoopt wel dat het gaat lukken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9-4-2024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9-4-2024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9-4-2024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9-4-2024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9-4-2024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9-4-2024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9-4-2024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9-4-2024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9-4-2024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9-4-2024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9-4-2024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9-4-2024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6.jpe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0.jpe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tSF0k8w1r0o"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Hebben jullie ook een favoriet dier? Ik hou zelf het meeste van poezen. Ik vind het geweldig dat poezen zo eigenwijs zijn. Daarom is het </a:t>
            </a:r>
            <a:r>
              <a:rPr lang="nl-NL" sz="2000" b="1" u="sng" dirty="0">
                <a:ea typeface="Times New Roman" panose="02020603050405020304" pitchFamily="18" charset="0"/>
                <a:cs typeface="Arial" panose="020B0604020202020204" pitchFamily="34" charset="0"/>
              </a:rPr>
              <a:t>een hele uitdaging</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om een poes goed op te voeden. De uitdaging, zo noem je </a:t>
            </a:r>
            <a:r>
              <a:rPr lang="nl-NL" sz="2000" b="1" i="1" dirty="0">
                <a:ea typeface="Times New Roman" panose="02020603050405020304" pitchFamily="18" charset="0"/>
                <a:cs typeface="Arial" panose="020B0604020202020204" pitchFamily="34" charset="0"/>
              </a:rPr>
              <a:t>de taak die moeilijk is om te doen, maar je hoopt wel dat het gaat lukken. </a:t>
            </a:r>
            <a:r>
              <a:rPr lang="nl-NL" sz="2000" dirty="0">
                <a:ea typeface="Times New Roman" panose="02020603050405020304" pitchFamily="18" charset="0"/>
                <a:cs typeface="Arial" panose="020B0604020202020204" pitchFamily="34" charset="0"/>
              </a:rPr>
              <a:t>Een poes luistert niet echt naar zijn baasje. De dingen waar hij </a:t>
            </a:r>
            <a:r>
              <a:rPr lang="nl-NL" sz="2000" b="1" u="sng" dirty="0">
                <a:ea typeface="Times New Roman" panose="02020603050405020304" pitchFamily="18" charset="0"/>
                <a:cs typeface="Arial" panose="020B0604020202020204" pitchFamily="34" charset="0"/>
              </a:rPr>
              <a:t>toestemming</a:t>
            </a:r>
            <a:r>
              <a:rPr lang="nl-NL" sz="2000" dirty="0">
                <a:ea typeface="Times New Roman" panose="02020603050405020304" pitchFamily="18" charset="0"/>
                <a:cs typeface="Arial" panose="020B0604020202020204" pitchFamily="34" charset="0"/>
              </a:rPr>
              <a:t> voor heeft, doet hij eigenlijk nooit. Hij luistert niet naar wat</a:t>
            </a:r>
            <a:r>
              <a:rPr lang="nl-NL" sz="2000" b="1" i="1" dirty="0">
                <a:ea typeface="Times New Roman" panose="02020603050405020304" pitchFamily="18" charset="0"/>
                <a:cs typeface="Arial" panose="020B0604020202020204" pitchFamily="34" charset="0"/>
              </a:rPr>
              <a:t> iemand zegt dat hij mag doen</a:t>
            </a:r>
            <a:r>
              <a:rPr lang="nl-NL" sz="2000" dirty="0">
                <a:ea typeface="Times New Roman" panose="02020603050405020304" pitchFamily="18" charset="0"/>
                <a:cs typeface="Arial" panose="020B0604020202020204" pitchFamily="34" charset="0"/>
              </a:rPr>
              <a:t>. Maar dingen die hij níet mag, doet hij wél graag. </a:t>
            </a:r>
            <a:br>
              <a:rPr lang="nl-NL" sz="2000" b="1" i="1"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Er zijn veel meer mensen die gek zijn op poezen. Sommige mensen houden vooral van kostbare ras-poezen. Ik hoor af en toe verhalen over mensen die </a:t>
            </a:r>
            <a:r>
              <a:rPr lang="nl-NL" sz="2000" b="1" u="sng" dirty="0">
                <a:ea typeface="Times New Roman" panose="02020603050405020304" pitchFamily="18" charset="0"/>
                <a:cs typeface="Arial" panose="020B0604020202020204" pitchFamily="34" charset="0"/>
              </a:rPr>
              <a:t>beroofd worden</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van hun bijzondere huisdieren. Dat ze </a:t>
            </a:r>
            <a:r>
              <a:rPr lang="nl-NL" sz="2000" b="1" i="1" dirty="0">
                <a:ea typeface="Times New Roman" panose="02020603050405020304" pitchFamily="18" charset="0"/>
                <a:cs typeface="Arial" panose="020B0604020202020204" pitchFamily="34" charset="0"/>
              </a:rPr>
              <a:t>hun huisdier kwijtraken omdat die van ze afgepakt wordt</a:t>
            </a:r>
            <a:r>
              <a:rPr lang="nl-NL" sz="2000" dirty="0">
                <a:ea typeface="Times New Roman" panose="02020603050405020304" pitchFamily="18" charset="0"/>
                <a:cs typeface="Arial" panose="020B0604020202020204" pitchFamily="34" charset="0"/>
              </a:rPr>
              <a:t>. Gelukkig zijn deze dure poezen meestal gechipt zodat ze snel teruggevonden worden </a:t>
            </a:r>
            <a:r>
              <a:rPr lang="nl-NL" sz="2000" dirty="0">
                <a:solidFill>
                  <a:srgbClr val="00B050"/>
                </a:solidFill>
                <a:ea typeface="Times New Roman" panose="02020603050405020304" pitchFamily="18" charset="0"/>
                <a:cs typeface="Arial" panose="020B0604020202020204" pitchFamily="34" charset="0"/>
              </a:rPr>
              <a:t>(het is waarschijnlijk nodig dit even uit te leggen)</a:t>
            </a:r>
            <a:r>
              <a:rPr lang="nl-NL" sz="2000" dirty="0">
                <a:ea typeface="Times New Roman" panose="02020603050405020304" pitchFamily="18" charset="0"/>
                <a:cs typeface="Arial" panose="020B0604020202020204" pitchFamily="34" charset="0"/>
              </a:rPr>
              <a:t>.</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Een paar maanden geleden hoorde ik weer zo’n bijzonder verhaal. Een baasje was al een paar dagen poes Milo kwijt. Ze kwam er via Facebook achter wat er gebeurd was. Milo had </a:t>
            </a:r>
            <a:r>
              <a:rPr lang="nl-NL" sz="2000" b="1" u="sng" dirty="0">
                <a:ea typeface="Times New Roman" panose="02020603050405020304" pitchFamily="18" charset="0"/>
                <a:cs typeface="Arial" panose="020B0604020202020204" pitchFamily="34" charset="0"/>
              </a:rPr>
              <a:t>de route</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de weg om ergens te komen</a:t>
            </a:r>
            <a:r>
              <a:rPr lang="nl-NL" sz="2000" dirty="0">
                <a:ea typeface="Times New Roman" panose="02020603050405020304" pitchFamily="18" charset="0"/>
                <a:cs typeface="Arial" panose="020B0604020202020204" pitchFamily="34" charset="0"/>
              </a:rPr>
              <a:t>, tussen Veendam en Oostenrijk onder de motorkap van de auto</a:t>
            </a:r>
            <a:r>
              <a:rPr lang="nl-NL" sz="2000" b="1" dirty="0">
                <a:ea typeface="Times New Roman" panose="02020603050405020304" pitchFamily="18" charset="0"/>
                <a:cs typeface="Arial" panose="020B0604020202020204" pitchFamily="34" charset="0"/>
              </a:rPr>
              <a:t> </a:t>
            </a:r>
            <a:r>
              <a:rPr lang="nl-NL" sz="2000" b="1" u="sng" dirty="0">
                <a:ea typeface="Times New Roman" panose="02020603050405020304" pitchFamily="18" charset="0"/>
                <a:cs typeface="Arial" panose="020B0604020202020204" pitchFamily="34" charset="0"/>
              </a:rPr>
              <a:t>afgelegd</a:t>
            </a:r>
            <a:r>
              <a:rPr lang="nl-NL" sz="2000" b="1" dirty="0">
                <a:ea typeface="Times New Roman" panose="02020603050405020304" pitchFamily="18" charset="0"/>
                <a:cs typeface="Arial" panose="020B0604020202020204" pitchFamily="34" charset="0"/>
              </a:rPr>
              <a:t>.</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Tot het einde gevolgd</a:t>
            </a:r>
            <a:r>
              <a:rPr lang="nl-NL" sz="2000" dirty="0">
                <a:ea typeface="Times New Roman" panose="02020603050405020304" pitchFamily="18" charset="0"/>
                <a:cs typeface="Arial" panose="020B0604020202020204" pitchFamily="34" charset="0"/>
              </a:rPr>
              <a:t>. Dit is zelfs voor een poes een </a:t>
            </a:r>
            <a:r>
              <a:rPr lang="nl-NL" sz="2000" b="1" u="sng" dirty="0">
                <a:ea typeface="Times New Roman" panose="02020603050405020304" pitchFamily="18" charset="0"/>
                <a:cs typeface="Arial" panose="020B0604020202020204" pitchFamily="34" charset="0"/>
              </a:rPr>
              <a:t>extreem</a:t>
            </a:r>
            <a:r>
              <a:rPr lang="nl-NL" sz="2000" dirty="0">
                <a:ea typeface="Times New Roman" panose="02020603050405020304" pitchFamily="18" charset="0"/>
                <a:cs typeface="Arial" panose="020B0604020202020204" pitchFamily="34" charset="0"/>
              </a:rPr>
              <a:t> lange tocht, een </a:t>
            </a:r>
            <a:r>
              <a:rPr lang="nl-NL" sz="2000" b="1" i="1" dirty="0">
                <a:ea typeface="Times New Roman" panose="02020603050405020304" pitchFamily="18" charset="0"/>
                <a:cs typeface="Arial" panose="020B0604020202020204" pitchFamily="34" charset="0"/>
              </a:rPr>
              <a:t>heel erg </a:t>
            </a:r>
            <a:r>
              <a:rPr lang="nl-NL" sz="2000" dirty="0">
                <a:ea typeface="Times New Roman" panose="02020603050405020304" pitchFamily="18" charset="0"/>
                <a:cs typeface="Arial" panose="020B0604020202020204" pitchFamily="34" charset="0"/>
              </a:rPr>
              <a:t>lange tocht. Zijn jullie benieuwd hoe dit avontuur is </a:t>
            </a:r>
            <a:r>
              <a:rPr lang="nl-NL" sz="2000" b="1" u="sng" dirty="0">
                <a:ea typeface="Times New Roman" panose="02020603050405020304" pitchFamily="18" charset="0"/>
                <a:cs typeface="Arial" panose="020B0604020202020204" pitchFamily="34" charset="0"/>
              </a:rPr>
              <a:t>afgelopen</a:t>
            </a:r>
            <a:r>
              <a:rPr lang="nl-NL" sz="2000" dirty="0">
                <a:ea typeface="Times New Roman" panose="02020603050405020304" pitchFamily="18" charset="0"/>
                <a:cs typeface="Arial" panose="020B0604020202020204" pitchFamily="34" charset="0"/>
              </a:rPr>
              <a:t>, hoe het is </a:t>
            </a:r>
            <a:r>
              <a:rPr lang="nl-NL" sz="2000" b="1" i="1" dirty="0">
                <a:ea typeface="Times New Roman" panose="02020603050405020304" pitchFamily="18" charset="0"/>
                <a:cs typeface="Arial" panose="020B0604020202020204" pitchFamily="34" charset="0"/>
              </a:rPr>
              <a:t>geëindigd</a:t>
            </a:r>
            <a:r>
              <a:rPr lang="nl-NL" sz="2000" dirty="0">
                <a:ea typeface="Times New Roman" panose="02020603050405020304" pitchFamily="18" charset="0"/>
                <a:cs typeface="Arial" panose="020B0604020202020204" pitchFamily="34" charset="0"/>
              </a:rPr>
              <a:t>? Wat denken jullie? Is Milo weer thuisgekomen bij zijn baasje? Nou, kijk maar naar het filmpje. Het baasje van Milo en de chauffeur van de auto vertellen jullie dan zelf hoe het allemaal gegaan is.</a:t>
            </a:r>
          </a:p>
          <a:p>
            <a:pPr marL="0" lvl="0" indent="0">
              <a:spcBef>
                <a:spcPts val="200"/>
              </a:spcBef>
              <a:spcAft>
                <a:spcPts val="200"/>
              </a:spcAft>
              <a:buNone/>
            </a:pPr>
            <a:r>
              <a:rPr lang="nl-NL" sz="2000" dirty="0">
                <a:solidFill>
                  <a:srgbClr val="00B050"/>
                </a:solidFill>
                <a:ea typeface="Times New Roman" panose="02020603050405020304" pitchFamily="18" charset="0"/>
                <a:cs typeface="Arial" panose="020B0604020202020204" pitchFamily="34" charset="0"/>
              </a:rPr>
              <a:t>Je vindt de link naar het filmpje in de laatste dia (voorafgegaan door reclame)</a:t>
            </a:r>
            <a:endParaRPr lang="nl-NL" sz="2400" dirty="0">
              <a:solidFill>
                <a:srgbClr val="00B050"/>
              </a:solidFill>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025" y="57464"/>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22647" y="476768"/>
            <a:ext cx="453771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5100" b="1" dirty="0">
                <a:solidFill>
                  <a:srgbClr val="387038"/>
                </a:solidFill>
                <a:latin typeface="Century Gothic" panose="020B0502020202020204" pitchFamily="34" charset="0"/>
                <a:ea typeface="Calibri"/>
                <a:cs typeface="Times New Roman"/>
              </a:rPr>
              <a:t>de toestemming</a:t>
            </a:r>
            <a:endParaRPr lang="nl-NL" sz="51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1535" y="51130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h</a:t>
            </a:r>
            <a:r>
              <a:rPr lang="nl-NL" sz="5400" b="1" dirty="0">
                <a:solidFill>
                  <a:srgbClr val="387038"/>
                </a:solidFill>
                <a:effectLst/>
                <a:latin typeface="Century Gothic" panose="020B0502020202020204" pitchFamily="34" charset="0"/>
                <a:ea typeface="Calibri"/>
                <a:cs typeface="Times New Roman"/>
              </a:rPr>
              <a:t>et verbod</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als iemand zegt dat je iets mag doen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a:t>
            </a:r>
            <a:r>
              <a:rPr lang="nl-NL" sz="2400" i="1" dirty="0">
                <a:solidFill>
                  <a:srgbClr val="387038"/>
                </a:solidFill>
                <a:effectLst/>
                <a:latin typeface="Century Gothic" panose="020B0502020202020204" pitchFamily="34" charset="0"/>
                <a:ea typeface="Calibri"/>
                <a:cs typeface="Times New Roman"/>
              </a:rPr>
              <a:t> poes heeft </a:t>
            </a:r>
            <a:r>
              <a:rPr lang="nl-NL" sz="2400" i="1" u="sng" dirty="0">
                <a:solidFill>
                  <a:srgbClr val="387038"/>
                </a:solidFill>
                <a:effectLst/>
                <a:latin typeface="Century Gothic" panose="020B0502020202020204" pitchFamily="34" charset="0"/>
                <a:ea typeface="Calibri"/>
                <a:cs typeface="Times New Roman"/>
              </a:rPr>
              <a:t>toestemming</a:t>
            </a:r>
            <a:r>
              <a:rPr lang="nl-NL" sz="2400" i="1" dirty="0">
                <a:solidFill>
                  <a:srgbClr val="387038"/>
                </a:solidFill>
                <a:effectLst/>
                <a:latin typeface="Century Gothic" panose="020B0502020202020204" pitchFamily="34" charset="0"/>
                <a:ea typeface="Calibri"/>
                <a:cs typeface="Times New Roman"/>
              </a:rPr>
              <a:t> om in zijn eigen mandje te liggen.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3012" y="1590723"/>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als iemand zegt dat je iets niet mag doen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u="sng" dirty="0">
                <a:solidFill>
                  <a:srgbClr val="387038"/>
                </a:solidFill>
                <a:effectLst/>
                <a:latin typeface="Century Gothic" panose="020B0502020202020204" pitchFamily="34" charset="0"/>
                <a:ea typeface="Calibri"/>
                <a:cs typeface="Times New Roman"/>
              </a:rPr>
              <a:t>Het verbod</a:t>
            </a:r>
            <a:r>
              <a:rPr lang="nl-NL" sz="2400" i="1" dirty="0">
                <a:solidFill>
                  <a:srgbClr val="387038"/>
                </a:solidFill>
                <a:effectLst/>
                <a:latin typeface="Century Gothic" panose="020B0502020202020204" pitchFamily="34" charset="0"/>
                <a:ea typeface="Calibri"/>
                <a:cs typeface="Times New Roman"/>
              </a:rPr>
              <a:t> is: ‘niet op de laptop zitten’. De poes wil dit wel heel graag, want het is lekker warm.</a:t>
            </a:r>
          </a:p>
          <a:p>
            <a:pPr algn="ctr">
              <a:lnSpc>
                <a:spcPct val="107000"/>
              </a:lnSpc>
              <a:spcAft>
                <a:spcPts val="0"/>
              </a:spcAft>
            </a:pPr>
            <a:r>
              <a:rPr lang="nl-NL" sz="2400" i="1" dirty="0">
                <a:solidFill>
                  <a:srgbClr val="387038"/>
                </a:solidFill>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8" name="Afbeelding 17" descr="Afbeelding met kat, Kleine tot middelgrote katten, Katachtigen, Snorharen&#10;&#10;Automatisch gegenereerde beschrijving">
            <a:extLst>
              <a:ext uri="{FF2B5EF4-FFF2-40B4-BE49-F238E27FC236}">
                <a16:creationId xmlns:a16="http://schemas.microsoft.com/office/drawing/2014/main" id="{65397BEF-7252-0841-9991-727E7A997E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441" y="2733769"/>
            <a:ext cx="3148774" cy="2090785"/>
          </a:xfrm>
          <a:prstGeom prst="rect">
            <a:avLst/>
          </a:prstGeom>
        </p:spPr>
      </p:pic>
      <p:pic>
        <p:nvPicPr>
          <p:cNvPr id="4" name="Afbeelding 3">
            <a:extLst>
              <a:ext uri="{FF2B5EF4-FFF2-40B4-BE49-F238E27FC236}">
                <a16:creationId xmlns:a16="http://schemas.microsoft.com/office/drawing/2014/main" id="{C7ADDC89-4664-F876-2480-6C836FB528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33318" y="2733769"/>
            <a:ext cx="903068" cy="903068"/>
          </a:xfrm>
          <a:prstGeom prst="rect">
            <a:avLst/>
          </a:prstGeom>
        </p:spPr>
      </p:pic>
      <p:pic>
        <p:nvPicPr>
          <p:cNvPr id="3" name="Afbeelding 2">
            <a:extLst>
              <a:ext uri="{FF2B5EF4-FFF2-40B4-BE49-F238E27FC236}">
                <a16:creationId xmlns:a16="http://schemas.microsoft.com/office/drawing/2014/main" id="{453B13C1-218B-E723-8113-DDBEC343AC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17781" y="2454226"/>
            <a:ext cx="2904348" cy="1949548"/>
          </a:xfrm>
          <a:prstGeom prst="rect">
            <a:avLst/>
          </a:prstGeom>
        </p:spPr>
      </p:pic>
      <p:pic>
        <p:nvPicPr>
          <p:cNvPr id="6" name="Afbeelding 5">
            <a:extLst>
              <a:ext uri="{FF2B5EF4-FFF2-40B4-BE49-F238E27FC236}">
                <a16:creationId xmlns:a16="http://schemas.microsoft.com/office/drawing/2014/main" id="{65BB5EE7-925A-05F9-3135-212FFFBC319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00752" y="2567437"/>
            <a:ext cx="984019" cy="937438"/>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extreem</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normaal</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heel erg</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Van Veendam naar Oostenrijk is een </a:t>
            </a:r>
            <a:r>
              <a:rPr lang="nl-NL" sz="2400" i="1" u="sng" dirty="0">
                <a:solidFill>
                  <a:srgbClr val="387038"/>
                </a:solidFill>
                <a:latin typeface="Century Gothic" panose="020B0502020202020204" pitchFamily="34" charset="0"/>
                <a:ea typeface="Calibri"/>
                <a:cs typeface="Times New Roman"/>
              </a:rPr>
              <a:t>extreem</a:t>
            </a:r>
            <a:r>
              <a:rPr lang="nl-NL" sz="2400" i="1" dirty="0">
                <a:solidFill>
                  <a:srgbClr val="387038"/>
                </a:solidFill>
                <a:latin typeface="Century Gothic" panose="020B0502020202020204" pitchFamily="34" charset="0"/>
                <a:ea typeface="Calibri"/>
                <a:cs typeface="Times New Roman"/>
              </a:rPr>
              <a:t> lange route om te lopen.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50296" y="158057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gebruikelijk</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Deze route is </a:t>
            </a:r>
            <a:r>
              <a:rPr lang="nl-NL" sz="2400" i="1" u="sng" dirty="0">
                <a:solidFill>
                  <a:srgbClr val="387038"/>
                </a:solidFill>
                <a:effectLst/>
                <a:latin typeface="Century Gothic" panose="020B0502020202020204" pitchFamily="34" charset="0"/>
                <a:ea typeface="Calibri"/>
                <a:cs typeface="Times New Roman"/>
              </a:rPr>
              <a:t>normaal</a:t>
            </a:r>
            <a:r>
              <a:rPr lang="nl-NL" sz="2400" i="1" dirty="0">
                <a:solidFill>
                  <a:srgbClr val="387038"/>
                </a:solidFill>
                <a:effectLst/>
                <a:latin typeface="Century Gothic" panose="020B0502020202020204" pitchFamily="34" charset="0"/>
                <a:ea typeface="Calibri"/>
                <a:cs typeface="Times New Roman"/>
              </a:rPr>
              <a:t> van lengte om te lopen.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E962812C-0F6D-9166-C2A1-709F495B10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552" y="2852936"/>
            <a:ext cx="3604724" cy="1321334"/>
          </a:xfrm>
          <a:prstGeom prst="rect">
            <a:avLst/>
          </a:prstGeom>
        </p:spPr>
      </p:pic>
      <p:pic>
        <p:nvPicPr>
          <p:cNvPr id="5" name="Afbeelding 4" descr="Afbeelding met Mobiele telefoon, schermopname, tekst, gadget&#10;&#10;Automatisch gegenereerde beschrijving">
            <a:extLst>
              <a:ext uri="{FF2B5EF4-FFF2-40B4-BE49-F238E27FC236}">
                <a16:creationId xmlns:a16="http://schemas.microsoft.com/office/drawing/2014/main" id="{CBC79624-2F09-D9E2-D53A-B76A039747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92080" y="2276872"/>
            <a:ext cx="2768324" cy="2738557"/>
          </a:xfrm>
          <a:prstGeom prst="rect">
            <a:avLst/>
          </a:prstGeom>
        </p:spPr>
      </p:pic>
    </p:spTree>
    <p:extLst>
      <p:ext uri="{BB962C8B-B14F-4D97-AF65-F5344CB8AC3E}">
        <p14:creationId xmlns:p14="http://schemas.microsoft.com/office/powerpoint/2010/main" val="1694353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beginnen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aflopen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07960" y="1594704"/>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starten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Het avontuur </a:t>
            </a:r>
            <a:r>
              <a:rPr lang="nl-NL" sz="2400" i="1" u="sng" dirty="0">
                <a:solidFill>
                  <a:srgbClr val="387038"/>
                </a:solidFill>
                <a:latin typeface="Century Gothic" panose="020B0502020202020204" pitchFamily="34" charset="0"/>
                <a:ea typeface="Calibri"/>
                <a:cs typeface="Times New Roman"/>
              </a:rPr>
              <a:t>begint</a:t>
            </a:r>
            <a:r>
              <a:rPr lang="nl-NL" sz="2400" i="1" dirty="0">
                <a:solidFill>
                  <a:srgbClr val="387038"/>
                </a:solidFill>
                <a:latin typeface="Century Gothic" panose="020B0502020202020204" pitchFamily="34" charset="0"/>
                <a:ea typeface="Calibri"/>
                <a:cs typeface="Times New Roman"/>
              </a:rPr>
              <a:t> als Milo zich in de auto verstopt.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eindigen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Denk jij ook dat het avontuur goed gaat </a:t>
            </a:r>
            <a:r>
              <a:rPr lang="nl-NL" sz="2400" i="1" u="sng" dirty="0">
                <a:solidFill>
                  <a:srgbClr val="387038"/>
                </a:solidFill>
                <a:effectLst/>
                <a:latin typeface="Century Gothic" panose="020B0502020202020204" pitchFamily="34" charset="0"/>
                <a:ea typeface="Calibri"/>
                <a:cs typeface="Times New Roman"/>
              </a:rPr>
              <a:t>aflopen</a:t>
            </a:r>
            <a:r>
              <a:rPr lang="nl-NL" sz="24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Katachtigen, Kleine tot middelgrote katten, kat, huiskat&#10;&#10;Automatisch gegenereerde beschrijving">
            <a:extLst>
              <a:ext uri="{FF2B5EF4-FFF2-40B4-BE49-F238E27FC236}">
                <a16:creationId xmlns:a16="http://schemas.microsoft.com/office/drawing/2014/main" id="{B52755D5-9C91-F0B1-D741-ACFABE7C1F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6057" y="2286559"/>
            <a:ext cx="3528392" cy="2438586"/>
          </a:xfrm>
          <a:prstGeom prst="rect">
            <a:avLst/>
          </a:prstGeom>
        </p:spPr>
      </p:pic>
      <p:pic>
        <p:nvPicPr>
          <p:cNvPr id="2" name="Afbeelding 1">
            <a:extLst>
              <a:ext uri="{FF2B5EF4-FFF2-40B4-BE49-F238E27FC236}">
                <a16:creationId xmlns:a16="http://schemas.microsoft.com/office/drawing/2014/main" id="{A284F980-9DDC-8778-86C6-D41A9A338B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0219" y="2296989"/>
            <a:ext cx="3502573" cy="2428156"/>
          </a:xfrm>
          <a:prstGeom prst="rect">
            <a:avLst/>
          </a:prstGeom>
        </p:spPr>
      </p:pic>
    </p:spTree>
    <p:extLst>
      <p:ext uri="{BB962C8B-B14F-4D97-AF65-F5344CB8AC3E}">
        <p14:creationId xmlns:p14="http://schemas.microsoft.com/office/powerpoint/2010/main" val="3756972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vertrekken</a:t>
            </a:r>
            <a:endParaRPr lang="nl-NL" sz="4400" dirty="0">
              <a:effectLst/>
              <a:latin typeface="Century Gothic" panose="020B0502020202020204" pitchFamily="34" charset="0"/>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effectLst/>
                <a:latin typeface="Century Gothic" panose="020B0502020202020204" pitchFamily="34" charset="0"/>
                <a:ea typeface="Calibri"/>
                <a:cs typeface="Times New Roman"/>
              </a:rPr>
              <a:t>afleggen</a:t>
            </a:r>
          </a:p>
        </p:txBody>
      </p:sp>
      <p:sp>
        <p:nvSpPr>
          <p:cNvPr id="10" name="Text Box 14"/>
          <p:cNvSpPr txBox="1"/>
          <p:nvPr/>
        </p:nvSpPr>
        <p:spPr>
          <a:xfrm>
            <a:off x="5912202" y="3415461"/>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effectLst/>
                <a:latin typeface="Century Gothic" panose="020B0502020202020204" pitchFamily="34" charset="0"/>
                <a:ea typeface="Calibri"/>
                <a:cs typeface="Times New Roman"/>
              </a:rPr>
              <a:t>bereiken</a:t>
            </a:r>
          </a:p>
        </p:txBody>
      </p:sp>
      <p:sp>
        <p:nvSpPr>
          <p:cNvPr id="11" name="Text Box 14"/>
          <p:cNvSpPr txBox="1"/>
          <p:nvPr/>
        </p:nvSpPr>
        <p:spPr>
          <a:xfrm>
            <a:off x="395536" y="528947"/>
            <a:ext cx="6933207"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effectLst/>
                <a:latin typeface="Century Gothic" panose="020B0502020202020204" pitchFamily="34" charset="0"/>
                <a:ea typeface="Calibri"/>
                <a:cs typeface="Times New Roman"/>
              </a:rPr>
              <a:t>De poes </a:t>
            </a:r>
            <a:r>
              <a:rPr lang="nl-NL" sz="2400" i="1" u="sng" dirty="0">
                <a:solidFill>
                  <a:srgbClr val="387038"/>
                </a:solidFill>
                <a:effectLst/>
                <a:latin typeface="Century Gothic" panose="020B0502020202020204" pitchFamily="34" charset="0"/>
                <a:ea typeface="Calibri"/>
                <a:cs typeface="Times New Roman"/>
              </a:rPr>
              <a:t>heeft</a:t>
            </a:r>
            <a:r>
              <a:rPr lang="nl-NL" sz="2400" i="1" dirty="0">
                <a:solidFill>
                  <a:srgbClr val="387038"/>
                </a:solidFill>
                <a:effectLst/>
                <a:latin typeface="Century Gothic" panose="020B0502020202020204" pitchFamily="34" charset="0"/>
                <a:ea typeface="Calibri"/>
                <a:cs typeface="Times New Roman"/>
              </a:rPr>
              <a:t> de hele route </a:t>
            </a:r>
            <a:r>
              <a:rPr lang="nl-NL" sz="2400" i="1" u="sng" dirty="0">
                <a:solidFill>
                  <a:srgbClr val="387038"/>
                </a:solidFill>
                <a:effectLst/>
                <a:latin typeface="Century Gothic" panose="020B0502020202020204" pitchFamily="34" charset="0"/>
                <a:ea typeface="Calibri"/>
                <a:cs typeface="Times New Roman"/>
              </a:rPr>
              <a:t>afgelegd</a:t>
            </a:r>
            <a:r>
              <a:rPr lang="nl-NL" sz="2400" i="1" dirty="0">
                <a:solidFill>
                  <a:srgbClr val="387038"/>
                </a:solidFill>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terwijl hij onder de motorkap lag</a:t>
            </a:r>
            <a:r>
              <a:rPr lang="nl-NL" sz="20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2788039" cy="89928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31840" y="4826903"/>
            <a:ext cx="2808312" cy="29962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tot het einde volgen</a:t>
            </a:r>
            <a:endParaRPr lang="nl-NL" sz="1100" dirty="0">
              <a:effectLst/>
              <a:latin typeface="Century Gothic" panose="020B0502020202020204" pitchFamily="34" charset="0"/>
              <a:ea typeface="Calibri"/>
              <a:cs typeface="Times New Roman"/>
            </a:endParaRPr>
          </a:p>
        </p:txBody>
      </p:sp>
      <p:pic>
        <p:nvPicPr>
          <p:cNvPr id="19" name="Afbeelding 18" descr="Afbeelding met buitenshuis, persoon, auto, voertuig&#10;&#10;Automatisch gegenereerde beschrijving">
            <a:extLst>
              <a:ext uri="{FF2B5EF4-FFF2-40B4-BE49-F238E27FC236}">
                <a16:creationId xmlns:a16="http://schemas.microsoft.com/office/drawing/2014/main" id="{84054F49-DEC3-C005-FF43-84E7F0E7A1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3976" y="2645155"/>
            <a:ext cx="2730159" cy="1823746"/>
          </a:xfrm>
          <a:prstGeom prst="rect">
            <a:avLst/>
          </a:prstGeom>
        </p:spPr>
      </p:pic>
      <p:pic>
        <p:nvPicPr>
          <p:cNvPr id="21" name="Afbeelding 20" descr="Afbeelding met persoon, voertuig, kleding, Landvoertuig&#10;&#10;Automatisch gegenereerde beschrijving">
            <a:extLst>
              <a:ext uri="{FF2B5EF4-FFF2-40B4-BE49-F238E27FC236}">
                <a16:creationId xmlns:a16="http://schemas.microsoft.com/office/drawing/2014/main" id="{FB714E94-57B6-6D64-45FD-37FD3E4287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12160" y="1468576"/>
            <a:ext cx="2816676" cy="1881540"/>
          </a:xfrm>
          <a:prstGeom prst="rect">
            <a:avLst/>
          </a:prstGeom>
        </p:spPr>
      </p:pic>
      <p:pic>
        <p:nvPicPr>
          <p:cNvPr id="12" name="Afbeelding 11">
            <a:extLst>
              <a:ext uri="{FF2B5EF4-FFF2-40B4-BE49-F238E27FC236}">
                <a16:creationId xmlns:a16="http://schemas.microsoft.com/office/drawing/2014/main" id="{A4DD3287-F79D-6A46-84D0-CEFDA1490E0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38832" y="1948041"/>
            <a:ext cx="2873304" cy="1950343"/>
          </a:xfrm>
          <a:prstGeom prst="rect">
            <a:avLst/>
          </a:prstGeom>
        </p:spPr>
      </p:pic>
    </p:spTree>
    <p:extLst>
      <p:ext uri="{BB962C8B-B14F-4D97-AF65-F5344CB8AC3E}">
        <p14:creationId xmlns:p14="http://schemas.microsoft.com/office/powerpoint/2010/main" val="3153421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695095" y="491188"/>
            <a:ext cx="3905345"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547664" y="404664"/>
            <a:ext cx="4176464"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uitdaging</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388468" y="3724178"/>
            <a:ext cx="2787026" cy="85695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44814" y="3975108"/>
            <a:ext cx="2787026" cy="61206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opvoeden</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223374" y="3724178"/>
            <a:ext cx="2787027" cy="82094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131840" y="4011112"/>
            <a:ext cx="2968858"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leren spelen</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861048"/>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831243" y="3841207"/>
            <a:ext cx="3182366" cy="5472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effectLst/>
                <a:latin typeface="Century Gothic" panose="020B0502020202020204" pitchFamily="34" charset="0"/>
                <a:ea typeface="Calibri"/>
                <a:cs typeface="Times New Roman"/>
              </a:rPr>
              <a:t>koorddansen</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5724128" y="476671"/>
            <a:ext cx="3024336" cy="238566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5724128" y="491187"/>
            <a:ext cx="3007532" cy="14809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taak die moeilijk is om te doen, maar je hoopt wel dat het gaat lukken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19" name="Afbeelding 18" descr="Afbeelding met persoon, muziekinstrument, muziek, Keyboard&#10;&#10;Automatisch gegenereerde beschrijving">
            <a:extLst>
              <a:ext uri="{FF2B5EF4-FFF2-40B4-BE49-F238E27FC236}">
                <a16:creationId xmlns:a16="http://schemas.microsoft.com/office/drawing/2014/main" id="{7E3EFF6E-4DE6-36D7-6C27-8C34BF9B47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2043" y="4655372"/>
            <a:ext cx="2444750" cy="1589088"/>
          </a:xfrm>
          <a:prstGeom prst="rect">
            <a:avLst/>
          </a:prstGeom>
        </p:spPr>
      </p:pic>
      <p:pic>
        <p:nvPicPr>
          <p:cNvPr id="21" name="Afbeelding 20" descr="Afbeelding met grond, buitenshuis, persoon, blootsvoets&#10;&#10;Automatisch gegenereerde beschrijving">
            <a:extLst>
              <a:ext uri="{FF2B5EF4-FFF2-40B4-BE49-F238E27FC236}">
                <a16:creationId xmlns:a16="http://schemas.microsoft.com/office/drawing/2014/main" id="{DC5B870A-67F7-CCC3-062F-3DB8B139CC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38110" y="4557184"/>
            <a:ext cx="1162282" cy="1739943"/>
          </a:xfrm>
          <a:prstGeom prst="rect">
            <a:avLst/>
          </a:prstGeom>
        </p:spPr>
      </p:pic>
      <p:pic>
        <p:nvPicPr>
          <p:cNvPr id="23" name="Afbeelding 22" descr="Afbeelding met overdekt, Kleine tot middelgrote katten, computer, Katachtigen&#10;&#10;Automatisch gegenereerde beschrijving">
            <a:extLst>
              <a:ext uri="{FF2B5EF4-FFF2-40B4-BE49-F238E27FC236}">
                <a16:creationId xmlns:a16="http://schemas.microsoft.com/office/drawing/2014/main" id="{FB0780DA-2671-79AB-214E-010FAD302B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4896" y="4655372"/>
            <a:ext cx="2428916" cy="1622516"/>
          </a:xfrm>
          <a:prstGeom prst="rect">
            <a:avLst/>
          </a:prstGeom>
        </p:spPr>
      </p:pic>
      <p:sp>
        <p:nvSpPr>
          <p:cNvPr id="3" name="Tekstvak 2">
            <a:extLst>
              <a:ext uri="{FF2B5EF4-FFF2-40B4-BE49-F238E27FC236}">
                <a16:creationId xmlns:a16="http://schemas.microsoft.com/office/drawing/2014/main" id="{73547A46-02D7-CFF9-C791-92E03245C492}"/>
              </a:ext>
            </a:extLst>
          </p:cNvPr>
          <p:cNvSpPr txBox="1">
            <a:spLocks noChangeArrowheads="1"/>
          </p:cNvSpPr>
          <p:nvPr/>
        </p:nvSpPr>
        <p:spPr bwMode="auto">
          <a:xfrm>
            <a:off x="344814" y="3576945"/>
            <a:ext cx="2787026" cy="61206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een poes</a:t>
            </a:r>
            <a:endParaRPr lang="nl-NL" sz="3600" b="1" dirty="0">
              <a:effectLst/>
              <a:latin typeface="Century Gothic" panose="020B0502020202020204" pitchFamily="34" charset="0"/>
              <a:ea typeface="Calibri"/>
              <a:cs typeface="Times New Roman"/>
            </a:endParaRPr>
          </a:p>
        </p:txBody>
      </p:sp>
      <p:sp>
        <p:nvSpPr>
          <p:cNvPr id="4" name="Tekstvak 2">
            <a:extLst>
              <a:ext uri="{FF2B5EF4-FFF2-40B4-BE49-F238E27FC236}">
                <a16:creationId xmlns:a16="http://schemas.microsoft.com/office/drawing/2014/main" id="{7CCD92A6-0F51-64AA-3B75-945BD6A79D01}"/>
              </a:ext>
            </a:extLst>
          </p:cNvPr>
          <p:cNvSpPr txBox="1">
            <a:spLocks noChangeArrowheads="1"/>
          </p:cNvSpPr>
          <p:nvPr/>
        </p:nvSpPr>
        <p:spPr bwMode="auto">
          <a:xfrm>
            <a:off x="3188659" y="3594946"/>
            <a:ext cx="2901762"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piano</a:t>
            </a:r>
            <a:endParaRPr lang="nl-NL" sz="3600" b="1"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1545090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825" y="-101125"/>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979712" y="2504861"/>
            <a:ext cx="6336704"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349549" y="2347241"/>
            <a:ext cx="7537260"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600" b="1" dirty="0">
                <a:latin typeface="Century Gothic" panose="020B0502020202020204" pitchFamily="34" charset="0"/>
                <a:ea typeface="Calibri"/>
                <a:cs typeface="Times New Roman"/>
              </a:rPr>
              <a:t>b</a:t>
            </a:r>
            <a:r>
              <a:rPr lang="nl-NL" sz="5600" b="1" dirty="0">
                <a:effectLst/>
                <a:latin typeface="Century Gothic" panose="020B0502020202020204" pitchFamily="34" charset="0"/>
                <a:ea typeface="Calibri"/>
                <a:cs typeface="Times New Roman"/>
              </a:rPr>
              <a:t>eroofd worden</a:t>
            </a:r>
            <a:endParaRPr lang="nl-NL" sz="56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3347864" y="1479971"/>
            <a:ext cx="1255346" cy="10248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1154611" cy="11215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716016" y="4359733"/>
            <a:ext cx="267646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716016" y="4384931"/>
            <a:ext cx="267646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beveiligen</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2683613" y="883391"/>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2615728" y="833362"/>
            <a:ext cx="281864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inbreker</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7" y="4324861"/>
            <a:ext cx="314477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61615" y="4293096"/>
            <a:ext cx="323432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zakkenrollen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5"/>
            <a:ext cx="5544616" cy="90433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0" y="3188321"/>
            <a:ext cx="5661965"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iets kwijtraken omdat het van je afgepakt wordt </a:t>
            </a:r>
            <a:endParaRPr lang="nl-NL" sz="1100" dirty="0">
              <a:effectLst/>
              <a:latin typeface="Century Gothic" panose="020B0502020202020204" pitchFamily="34" charset="0"/>
              <a:ea typeface="Calibri"/>
              <a:cs typeface="Times New Roman"/>
            </a:endParaRPr>
          </a:p>
        </p:txBody>
      </p:sp>
      <p:pic>
        <p:nvPicPr>
          <p:cNvPr id="3" name="Afbeelding 2" descr="Afbeelding met schermopname, kleding, persoon, Menselijk gezicht&#10;&#10;Automatisch gegenereerde beschrijving">
            <a:extLst>
              <a:ext uri="{FF2B5EF4-FFF2-40B4-BE49-F238E27FC236}">
                <a16:creationId xmlns:a16="http://schemas.microsoft.com/office/drawing/2014/main" id="{C44EA175-1D20-6B38-D783-93032974B4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67341" y="490525"/>
            <a:ext cx="3144066" cy="1836135"/>
          </a:xfrm>
          <a:prstGeom prst="rect">
            <a:avLst/>
          </a:prstGeom>
        </p:spPr>
      </p:pic>
      <p:pic>
        <p:nvPicPr>
          <p:cNvPr id="6" name="Afbeelding 5" descr="Afbeelding met persoon, kleding, handtas, buitenshuis&#10;&#10;Automatisch gegenereerde beschrijving">
            <a:extLst>
              <a:ext uri="{FF2B5EF4-FFF2-40B4-BE49-F238E27FC236}">
                <a16:creationId xmlns:a16="http://schemas.microsoft.com/office/drawing/2014/main" id="{045ACA6A-1987-A291-CC1B-86618D0032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8533" y="5044094"/>
            <a:ext cx="2233364" cy="1491887"/>
          </a:xfrm>
          <a:prstGeom prst="rect">
            <a:avLst/>
          </a:prstGeom>
        </p:spPr>
      </p:pic>
      <p:pic>
        <p:nvPicPr>
          <p:cNvPr id="20" name="Afbeelding 19" descr="Afbeelding met Dierenopvang, Huisdierartikelen, grond, kennel&#10;&#10;Automatisch gegenereerde beschrijving">
            <a:extLst>
              <a:ext uri="{FF2B5EF4-FFF2-40B4-BE49-F238E27FC236}">
                <a16:creationId xmlns:a16="http://schemas.microsoft.com/office/drawing/2014/main" id="{7ACBB91C-8FB1-C30A-A9F8-EB5B420BBE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1358" y="914173"/>
            <a:ext cx="2237175" cy="1494433"/>
          </a:xfrm>
          <a:prstGeom prst="rect">
            <a:avLst/>
          </a:prstGeom>
        </p:spPr>
      </p:pic>
      <p:pic>
        <p:nvPicPr>
          <p:cNvPr id="22" name="Afbeelding 21" descr="Afbeelding met hemel, buitenshuis, gebouw, eigendom&#10;&#10;Automatisch gegenereerde beschrijving">
            <a:extLst>
              <a:ext uri="{FF2B5EF4-FFF2-40B4-BE49-F238E27FC236}">
                <a16:creationId xmlns:a16="http://schemas.microsoft.com/office/drawing/2014/main" id="{86CC37BD-EC59-543D-2E5C-E1C3A72C41F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48064" y="4992339"/>
            <a:ext cx="2233364" cy="1491887"/>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059832" y="2504861"/>
            <a:ext cx="3960440"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349549" y="2347241"/>
            <a:ext cx="7537260"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de route</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3176396" y="1407507"/>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113884" y="4046225"/>
            <a:ext cx="346854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958077" y="4046225"/>
            <a:ext cx="378016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wegwijzer</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2337953" y="768831"/>
            <a:ext cx="326157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2369354" y="712227"/>
            <a:ext cx="326157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landkaart</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884263" y="4324861"/>
            <a:ext cx="342433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61616" y="4293096"/>
            <a:ext cx="381038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navigatie</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6"/>
            <a:ext cx="5544616" cy="62325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47080" y="3251221"/>
            <a:ext cx="5661965"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weg om ergens te komen</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74C28C28-2030-0ABC-91A3-076576C7A6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489" y="2440125"/>
            <a:ext cx="2243522" cy="1396105"/>
          </a:xfrm>
          <a:prstGeom prst="rect">
            <a:avLst/>
          </a:prstGeom>
        </p:spPr>
      </p:pic>
      <p:pic>
        <p:nvPicPr>
          <p:cNvPr id="4" name="Afbeelding 3" descr="Afbeelding met Mobiele telefoon, Draagbaar communicatietoestel, Communicatieapparaat, gadget&#10;&#10;Automatisch gegenereerde beschrijving">
            <a:extLst>
              <a:ext uri="{FF2B5EF4-FFF2-40B4-BE49-F238E27FC236}">
                <a16:creationId xmlns:a16="http://schemas.microsoft.com/office/drawing/2014/main" id="{FF9BAB27-381B-290F-239E-8FA197C1B57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49549" y="5003201"/>
            <a:ext cx="2187678" cy="1461369"/>
          </a:xfrm>
          <a:prstGeom prst="rect">
            <a:avLst/>
          </a:prstGeom>
        </p:spPr>
      </p:pic>
      <p:pic>
        <p:nvPicPr>
          <p:cNvPr id="19" name="Afbeelding 18" descr="Afbeelding met kaart, persoon, tekst&#10;&#10;Automatisch gegenereerde beschrijving">
            <a:extLst>
              <a:ext uri="{FF2B5EF4-FFF2-40B4-BE49-F238E27FC236}">
                <a16:creationId xmlns:a16="http://schemas.microsoft.com/office/drawing/2014/main" id="{07FB3EE6-BA30-C742-77F8-AA28685A2D7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51028" y="503607"/>
            <a:ext cx="2731405" cy="1824579"/>
          </a:xfrm>
          <a:prstGeom prst="rect">
            <a:avLst/>
          </a:prstGeom>
        </p:spPr>
      </p:pic>
      <p:pic>
        <p:nvPicPr>
          <p:cNvPr id="23" name="Afbeelding 22" descr="Afbeelding met buitenshuis, tekst, boom, gras&#10;&#10;Automatisch gegenereerde beschrijving">
            <a:extLst>
              <a:ext uri="{FF2B5EF4-FFF2-40B4-BE49-F238E27FC236}">
                <a16:creationId xmlns:a16="http://schemas.microsoft.com/office/drawing/2014/main" id="{5B2A2D41-118E-4F74-475C-64FD07EE27D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595574" y="4702811"/>
            <a:ext cx="2664163" cy="1492671"/>
          </a:xfrm>
          <a:prstGeom prst="rect">
            <a:avLst/>
          </a:prstGeom>
        </p:spPr>
      </p:pic>
    </p:spTree>
    <p:extLst>
      <p:ext uri="{BB962C8B-B14F-4D97-AF65-F5344CB8AC3E}">
        <p14:creationId xmlns:p14="http://schemas.microsoft.com/office/powerpoint/2010/main" val="1827941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15 </a:t>
            </a:r>
            <a:r>
              <a:rPr lang="nl-NL" dirty="0">
                <a:solidFill>
                  <a:srgbClr val="C00000"/>
                </a:solidFill>
                <a:latin typeface="Century Gothic" panose="020B0502020202020204" pitchFamily="34" charset="0"/>
              </a:rPr>
              <a:t>–  9 april 2024</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0628" y="-71252"/>
            <a:ext cx="9180512" cy="1200329"/>
          </a:xfrm>
          <a:prstGeom prst="rect">
            <a:avLst/>
          </a:prstGeom>
          <a:noFill/>
        </p:spPr>
        <p:txBody>
          <a:bodyPr wrap="square" rtlCol="0">
            <a:spAutoFit/>
          </a:bodyPr>
          <a:lstStyle/>
          <a:p>
            <a:r>
              <a:rPr lang="nl-NL" sz="7200" b="1" u="sng" dirty="0">
                <a:latin typeface="Century Gothic" panose="020B0502020202020204" pitchFamily="34" charset="0"/>
              </a:rPr>
              <a:t>de uitdaging</a:t>
            </a:r>
          </a:p>
        </p:txBody>
      </p:sp>
      <p:pic>
        <p:nvPicPr>
          <p:cNvPr id="8" name="Afbeelding 7" descr="Afbeelding met overdekt, Kleine tot middelgrote katten, computer, Katachtigen&#10;&#10;Automatisch gegenereerde beschrijving">
            <a:extLst>
              <a:ext uri="{FF2B5EF4-FFF2-40B4-BE49-F238E27FC236}">
                <a16:creationId xmlns:a16="http://schemas.microsoft.com/office/drawing/2014/main" id="{B43298B8-79E1-9794-65E4-12C83E20A88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1340768"/>
            <a:ext cx="7776864" cy="5194945"/>
          </a:xfrm>
          <a:prstGeom prst="rect">
            <a:avLst/>
          </a:prstGeom>
        </p:spPr>
      </p:pic>
      <p:sp>
        <p:nvSpPr>
          <p:cNvPr id="9" name="Tekstballon: ovaal 8">
            <a:extLst>
              <a:ext uri="{FF2B5EF4-FFF2-40B4-BE49-F238E27FC236}">
                <a16:creationId xmlns:a16="http://schemas.microsoft.com/office/drawing/2014/main" id="{A4EEB80B-F1E2-F21A-13AB-4F7C9DABF71D}"/>
              </a:ext>
            </a:extLst>
          </p:cNvPr>
          <p:cNvSpPr/>
          <p:nvPr/>
        </p:nvSpPr>
        <p:spPr>
          <a:xfrm>
            <a:off x="2843808" y="1200988"/>
            <a:ext cx="2016224" cy="1200329"/>
          </a:xfrm>
          <a:prstGeom prst="wedgeEllipseCallout">
            <a:avLst>
              <a:gd name="adj1" fmla="val -72500"/>
              <a:gd name="adj2" fmla="val -3971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4E7ADAEF-EF26-AA8D-6231-5A048A9F674A}"/>
              </a:ext>
            </a:extLst>
          </p:cNvPr>
          <p:cNvSpPr txBox="1"/>
          <p:nvPr/>
        </p:nvSpPr>
        <p:spPr>
          <a:xfrm>
            <a:off x="3059832" y="1318283"/>
            <a:ext cx="1872208" cy="923330"/>
          </a:xfrm>
          <a:prstGeom prst="rect">
            <a:avLst/>
          </a:prstGeom>
          <a:noFill/>
        </p:spPr>
        <p:txBody>
          <a:bodyPr wrap="square" rtlCol="0">
            <a:spAutoFit/>
          </a:bodyPr>
          <a:lstStyle/>
          <a:p>
            <a:r>
              <a:rPr lang="nl-NL" b="1" dirty="0">
                <a:latin typeface="Century Gothic" panose="020B0502020202020204" pitchFamily="34" charset="0"/>
              </a:rPr>
              <a:t>Nee! Niet op de laptop gaan zitten!</a:t>
            </a:r>
          </a:p>
        </p:txBody>
      </p:sp>
    </p:spTree>
    <p:extLst>
      <p:ext uri="{BB962C8B-B14F-4D97-AF65-F5344CB8AC3E}">
        <p14:creationId xmlns:p14="http://schemas.microsoft.com/office/powerpoint/2010/main" val="1487044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toestemming</a:t>
            </a:r>
          </a:p>
        </p:txBody>
      </p:sp>
      <p:pic>
        <p:nvPicPr>
          <p:cNvPr id="7" name="Afbeelding 6" descr="Afbeelding met kat, Kleine tot middelgrote katten, Katachtigen, Snorharen&#10;&#10;Automatisch gegenereerde beschrijving">
            <a:extLst>
              <a:ext uri="{FF2B5EF4-FFF2-40B4-BE49-F238E27FC236}">
                <a16:creationId xmlns:a16="http://schemas.microsoft.com/office/drawing/2014/main" id="{66F366B6-69DA-67BC-89B9-275E07D0310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1520" y="1305628"/>
            <a:ext cx="8064896" cy="5355091"/>
          </a:xfrm>
          <a:prstGeom prst="rect">
            <a:avLst/>
          </a:prstGeom>
        </p:spPr>
      </p:pic>
      <p:pic>
        <p:nvPicPr>
          <p:cNvPr id="8" name="Afbeelding 7">
            <a:extLst>
              <a:ext uri="{FF2B5EF4-FFF2-40B4-BE49-F238E27FC236}">
                <a16:creationId xmlns:a16="http://schemas.microsoft.com/office/drawing/2014/main" id="{9A190202-1D19-EEF5-00A0-207D8674AF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7436" y="2348880"/>
            <a:ext cx="1368152" cy="1377397"/>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beroofd worden</a:t>
            </a:r>
          </a:p>
        </p:txBody>
      </p:sp>
      <p:pic>
        <p:nvPicPr>
          <p:cNvPr id="5" name="Afbeelding 4" descr="Afbeelding met Dierenopvang, Huisdierartikelen, grond, kennel&#10;&#10;Automatisch gegenereerde beschrijving">
            <a:extLst>
              <a:ext uri="{FF2B5EF4-FFF2-40B4-BE49-F238E27FC236}">
                <a16:creationId xmlns:a16="http://schemas.microsoft.com/office/drawing/2014/main" id="{2E25CDBE-EA9E-86E8-7629-9A2FCCB723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1412776"/>
            <a:ext cx="7711940" cy="5151576"/>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route</a:t>
            </a:r>
          </a:p>
        </p:txBody>
      </p:sp>
      <p:pic>
        <p:nvPicPr>
          <p:cNvPr id="3" name="Afbeelding 2" descr="Afbeelding met schets, tekening, clipart, diagram&#10;&#10;Automatisch gegenereerde beschrijving">
            <a:extLst>
              <a:ext uri="{FF2B5EF4-FFF2-40B4-BE49-F238E27FC236}">
                <a16:creationId xmlns:a16="http://schemas.microsoft.com/office/drawing/2014/main" id="{EF6F1962-F167-D154-E973-783C8C2AD4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42238"/>
            <a:ext cx="9144000" cy="4573523"/>
          </a:xfrm>
          <a:prstGeom prst="rect">
            <a:avLst/>
          </a:prstGeom>
        </p:spPr>
      </p:pic>
      <p:sp>
        <p:nvSpPr>
          <p:cNvPr id="5" name="Tekstvak 4">
            <a:extLst>
              <a:ext uri="{FF2B5EF4-FFF2-40B4-BE49-F238E27FC236}">
                <a16:creationId xmlns:a16="http://schemas.microsoft.com/office/drawing/2014/main" id="{9E711AAE-D52E-8E81-F574-D74DB08D4168}"/>
              </a:ext>
            </a:extLst>
          </p:cNvPr>
          <p:cNvSpPr txBox="1"/>
          <p:nvPr/>
        </p:nvSpPr>
        <p:spPr>
          <a:xfrm>
            <a:off x="7236296" y="1490434"/>
            <a:ext cx="1728192" cy="369332"/>
          </a:xfrm>
          <a:prstGeom prst="rect">
            <a:avLst/>
          </a:prstGeom>
          <a:noFill/>
        </p:spPr>
        <p:txBody>
          <a:bodyPr wrap="square" rtlCol="0">
            <a:spAutoFit/>
          </a:bodyPr>
          <a:lstStyle/>
          <a:p>
            <a:r>
              <a:rPr lang="nl-NL" b="1" dirty="0">
                <a:latin typeface="Century Gothic" panose="020B0502020202020204" pitchFamily="34" charset="0"/>
              </a:rPr>
              <a:t>Oostenrijk</a:t>
            </a:r>
          </a:p>
        </p:txBody>
      </p:sp>
      <p:sp>
        <p:nvSpPr>
          <p:cNvPr id="7" name="Tekstvak 6">
            <a:extLst>
              <a:ext uri="{FF2B5EF4-FFF2-40B4-BE49-F238E27FC236}">
                <a16:creationId xmlns:a16="http://schemas.microsoft.com/office/drawing/2014/main" id="{CF26770C-62CC-2990-9463-B0A33B7C567A}"/>
              </a:ext>
            </a:extLst>
          </p:cNvPr>
          <p:cNvSpPr txBox="1"/>
          <p:nvPr/>
        </p:nvSpPr>
        <p:spPr>
          <a:xfrm>
            <a:off x="0" y="3286286"/>
            <a:ext cx="1403648" cy="369332"/>
          </a:xfrm>
          <a:prstGeom prst="rect">
            <a:avLst/>
          </a:prstGeom>
          <a:noFill/>
        </p:spPr>
        <p:txBody>
          <a:bodyPr wrap="square" rtlCol="0">
            <a:spAutoFit/>
          </a:bodyPr>
          <a:lstStyle/>
          <a:p>
            <a:r>
              <a:rPr lang="nl-NL" b="1" dirty="0">
                <a:latin typeface="Century Gothic" panose="020B0502020202020204" pitchFamily="34" charset="0"/>
              </a:rPr>
              <a:t>Veendam</a:t>
            </a:r>
          </a:p>
        </p:txBody>
      </p:sp>
    </p:spTree>
    <p:extLst>
      <p:ext uri="{BB962C8B-B14F-4D97-AF65-F5344CB8AC3E}">
        <p14:creationId xmlns:p14="http://schemas.microsoft.com/office/powerpoint/2010/main" val="385290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afleggen</a:t>
            </a:r>
          </a:p>
        </p:txBody>
      </p:sp>
      <p:pic>
        <p:nvPicPr>
          <p:cNvPr id="5" name="Afbeelding 4" descr="Afbeelding met schets, tekening, clipart, diagram&#10;&#10;Automatisch gegenereerde beschrijving">
            <a:extLst>
              <a:ext uri="{FF2B5EF4-FFF2-40B4-BE49-F238E27FC236}">
                <a16:creationId xmlns:a16="http://schemas.microsoft.com/office/drawing/2014/main" id="{8B6981E9-79A1-95AF-22A9-4E0458317E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42238"/>
            <a:ext cx="9144000" cy="4573523"/>
          </a:xfrm>
          <a:prstGeom prst="rect">
            <a:avLst/>
          </a:prstGeom>
        </p:spPr>
      </p:pic>
      <p:sp>
        <p:nvSpPr>
          <p:cNvPr id="19" name="Tekstvak 18">
            <a:extLst>
              <a:ext uri="{FF2B5EF4-FFF2-40B4-BE49-F238E27FC236}">
                <a16:creationId xmlns:a16="http://schemas.microsoft.com/office/drawing/2014/main" id="{90A69B6D-46E0-9B75-6E8A-63580127F34F}"/>
              </a:ext>
            </a:extLst>
          </p:cNvPr>
          <p:cNvSpPr txBox="1"/>
          <p:nvPr/>
        </p:nvSpPr>
        <p:spPr>
          <a:xfrm>
            <a:off x="6712862" y="2657248"/>
            <a:ext cx="720080" cy="707886"/>
          </a:xfrm>
          <a:prstGeom prst="rect">
            <a:avLst/>
          </a:prstGeom>
          <a:noFill/>
        </p:spPr>
        <p:txBody>
          <a:bodyPr wrap="square" rtlCol="0">
            <a:spAutoFit/>
          </a:bodyPr>
          <a:lstStyle/>
          <a:p>
            <a:r>
              <a:rPr lang="nl-NL" sz="4000" b="1" dirty="0"/>
              <a:t>&lt;</a:t>
            </a:r>
          </a:p>
        </p:txBody>
      </p:sp>
      <p:pic>
        <p:nvPicPr>
          <p:cNvPr id="23" name="Afbeelding 22">
            <a:extLst>
              <a:ext uri="{FF2B5EF4-FFF2-40B4-BE49-F238E27FC236}">
                <a16:creationId xmlns:a16="http://schemas.microsoft.com/office/drawing/2014/main" id="{5D60CFE1-F67C-78A2-97B4-8E388A3DC6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8064" y="3766264"/>
            <a:ext cx="859611" cy="1066892"/>
          </a:xfrm>
          <a:prstGeom prst="rect">
            <a:avLst/>
          </a:prstGeom>
        </p:spPr>
      </p:pic>
      <p:pic>
        <p:nvPicPr>
          <p:cNvPr id="25" name="Afbeelding 24">
            <a:extLst>
              <a:ext uri="{FF2B5EF4-FFF2-40B4-BE49-F238E27FC236}">
                <a16:creationId xmlns:a16="http://schemas.microsoft.com/office/drawing/2014/main" id="{CD4BAC1F-A359-1CAF-41C5-E72E043C2D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29608" y="3380226"/>
            <a:ext cx="859611" cy="1066892"/>
          </a:xfrm>
          <a:prstGeom prst="rect">
            <a:avLst/>
          </a:prstGeom>
        </p:spPr>
      </p:pic>
      <p:pic>
        <p:nvPicPr>
          <p:cNvPr id="27" name="Afbeelding 26">
            <a:extLst>
              <a:ext uri="{FF2B5EF4-FFF2-40B4-BE49-F238E27FC236}">
                <a16:creationId xmlns:a16="http://schemas.microsoft.com/office/drawing/2014/main" id="{C095B1B2-7974-B2AD-9AF9-97E145A0F3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31640" y="2492896"/>
            <a:ext cx="859611" cy="1066892"/>
          </a:xfrm>
          <a:prstGeom prst="rect">
            <a:avLst/>
          </a:prstGeom>
        </p:spPr>
      </p:pic>
      <p:pic>
        <p:nvPicPr>
          <p:cNvPr id="2" name="Afbeelding 1">
            <a:extLst>
              <a:ext uri="{FF2B5EF4-FFF2-40B4-BE49-F238E27FC236}">
                <a16:creationId xmlns:a16="http://schemas.microsoft.com/office/drawing/2014/main" id="{4A95FFEB-0526-F24A-F296-53E7298DA8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59832" y="4312769"/>
            <a:ext cx="3161519" cy="2379204"/>
          </a:xfrm>
          <a:prstGeom prst="ellipse">
            <a:avLst/>
          </a:prstGeom>
        </p:spPr>
      </p:pic>
      <p:sp>
        <p:nvSpPr>
          <p:cNvPr id="3" name="Tekstvak 2">
            <a:extLst>
              <a:ext uri="{FF2B5EF4-FFF2-40B4-BE49-F238E27FC236}">
                <a16:creationId xmlns:a16="http://schemas.microsoft.com/office/drawing/2014/main" id="{B13F9342-7A74-9A7D-B3AC-B5779154E6D0}"/>
              </a:ext>
            </a:extLst>
          </p:cNvPr>
          <p:cNvSpPr txBox="1"/>
          <p:nvPr/>
        </p:nvSpPr>
        <p:spPr>
          <a:xfrm>
            <a:off x="107504" y="3365134"/>
            <a:ext cx="1296144" cy="369332"/>
          </a:xfrm>
          <a:prstGeom prst="rect">
            <a:avLst/>
          </a:prstGeom>
          <a:noFill/>
        </p:spPr>
        <p:txBody>
          <a:bodyPr wrap="square" rtlCol="0">
            <a:spAutoFit/>
          </a:bodyPr>
          <a:lstStyle/>
          <a:p>
            <a:r>
              <a:rPr lang="nl-NL" b="1" dirty="0">
                <a:latin typeface="Century Gothic" panose="020B0502020202020204" pitchFamily="34" charset="0"/>
              </a:rPr>
              <a:t>Veendam</a:t>
            </a:r>
          </a:p>
        </p:txBody>
      </p:sp>
      <p:sp>
        <p:nvSpPr>
          <p:cNvPr id="4" name="Tekstvak 3">
            <a:extLst>
              <a:ext uri="{FF2B5EF4-FFF2-40B4-BE49-F238E27FC236}">
                <a16:creationId xmlns:a16="http://schemas.microsoft.com/office/drawing/2014/main" id="{AFD03321-F76E-B1C5-4D2D-082137484862}"/>
              </a:ext>
            </a:extLst>
          </p:cNvPr>
          <p:cNvSpPr txBox="1"/>
          <p:nvPr/>
        </p:nvSpPr>
        <p:spPr>
          <a:xfrm>
            <a:off x="7300415" y="1490187"/>
            <a:ext cx="1584176" cy="369332"/>
          </a:xfrm>
          <a:prstGeom prst="rect">
            <a:avLst/>
          </a:prstGeom>
          <a:noFill/>
        </p:spPr>
        <p:txBody>
          <a:bodyPr wrap="square" rtlCol="0">
            <a:spAutoFit/>
          </a:bodyPr>
          <a:lstStyle/>
          <a:p>
            <a:r>
              <a:rPr lang="nl-NL" b="1" dirty="0">
                <a:latin typeface="Century Gothic" panose="020B0502020202020204" pitchFamily="34" charset="0"/>
              </a:rPr>
              <a:t>Oostenrijk</a:t>
            </a:r>
          </a:p>
        </p:txBody>
      </p:sp>
    </p:spTree>
    <p:extLst>
      <p:ext uri="{BB962C8B-B14F-4D97-AF65-F5344CB8AC3E}">
        <p14:creationId xmlns:p14="http://schemas.microsoft.com/office/powerpoint/2010/main" val="420787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extreem</a:t>
            </a:r>
          </a:p>
        </p:txBody>
      </p:sp>
      <p:pic>
        <p:nvPicPr>
          <p:cNvPr id="3" name="Afbeelding 2" descr="Afbeelding met schets, tekening, clipart, diagram&#10;&#10;Automatisch gegenereerde beschrijving">
            <a:extLst>
              <a:ext uri="{FF2B5EF4-FFF2-40B4-BE49-F238E27FC236}">
                <a16:creationId xmlns:a16="http://schemas.microsoft.com/office/drawing/2014/main" id="{C1CCAFD3-7F7F-4F63-9AAC-0A67DA37F1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8" y="1140276"/>
            <a:ext cx="9144000" cy="4573523"/>
          </a:xfrm>
          <a:prstGeom prst="rect">
            <a:avLst/>
          </a:prstGeom>
        </p:spPr>
      </p:pic>
      <p:sp>
        <p:nvSpPr>
          <p:cNvPr id="4" name="Tekstvak 3">
            <a:extLst>
              <a:ext uri="{FF2B5EF4-FFF2-40B4-BE49-F238E27FC236}">
                <a16:creationId xmlns:a16="http://schemas.microsoft.com/office/drawing/2014/main" id="{5C9DDEC8-7FBE-C8D2-5A7A-5CD799FED8D2}"/>
              </a:ext>
            </a:extLst>
          </p:cNvPr>
          <p:cNvSpPr txBox="1"/>
          <p:nvPr/>
        </p:nvSpPr>
        <p:spPr>
          <a:xfrm>
            <a:off x="2267744" y="6012289"/>
            <a:ext cx="4608512" cy="369332"/>
          </a:xfrm>
          <a:prstGeom prst="rect">
            <a:avLst/>
          </a:prstGeom>
          <a:noFill/>
        </p:spPr>
        <p:txBody>
          <a:bodyPr wrap="square" rtlCol="0">
            <a:spAutoFit/>
          </a:bodyPr>
          <a:lstStyle/>
          <a:p>
            <a:r>
              <a:rPr lang="nl-NL" b="1" dirty="0">
                <a:latin typeface="Century Gothic" panose="020B0502020202020204" pitchFamily="34" charset="0"/>
              </a:rPr>
              <a:t>Van         tot        = 1100 kilometer</a:t>
            </a:r>
          </a:p>
        </p:txBody>
      </p:sp>
      <p:pic>
        <p:nvPicPr>
          <p:cNvPr id="7" name="Afbeelding 6">
            <a:extLst>
              <a:ext uri="{FF2B5EF4-FFF2-40B4-BE49-F238E27FC236}">
                <a16:creationId xmlns:a16="http://schemas.microsoft.com/office/drawing/2014/main" id="{CE7E2371-C559-5645-FE5C-3F5C42939168}"/>
              </a:ext>
            </a:extLst>
          </p:cNvPr>
          <p:cNvPicPr>
            <a:picLocks noChangeAspect="1"/>
          </p:cNvPicPr>
          <p:nvPr/>
        </p:nvPicPr>
        <p:blipFill>
          <a:blip r:embed="rId4"/>
          <a:stretch>
            <a:fillRect/>
          </a:stretch>
        </p:blipFill>
        <p:spPr>
          <a:xfrm>
            <a:off x="2843808" y="5838696"/>
            <a:ext cx="495300" cy="542925"/>
          </a:xfrm>
          <a:prstGeom prst="rect">
            <a:avLst/>
          </a:prstGeom>
        </p:spPr>
      </p:pic>
      <p:pic>
        <p:nvPicPr>
          <p:cNvPr id="5" name="Afbeelding 4">
            <a:extLst>
              <a:ext uri="{FF2B5EF4-FFF2-40B4-BE49-F238E27FC236}">
                <a16:creationId xmlns:a16="http://schemas.microsoft.com/office/drawing/2014/main" id="{B18522D7-41DE-33AA-CD29-82B2112A8CA6}"/>
              </a:ext>
            </a:extLst>
          </p:cNvPr>
          <p:cNvPicPr>
            <a:picLocks noChangeAspect="1"/>
          </p:cNvPicPr>
          <p:nvPr/>
        </p:nvPicPr>
        <p:blipFill>
          <a:blip r:embed="rId5"/>
          <a:stretch>
            <a:fillRect/>
          </a:stretch>
        </p:blipFill>
        <p:spPr>
          <a:xfrm>
            <a:off x="3672284" y="5800596"/>
            <a:ext cx="485775" cy="581025"/>
          </a:xfrm>
          <a:prstGeom prst="rect">
            <a:avLst/>
          </a:prstGeom>
        </p:spPr>
      </p:pic>
      <p:sp>
        <p:nvSpPr>
          <p:cNvPr id="8" name="Tekstvak 7">
            <a:extLst>
              <a:ext uri="{FF2B5EF4-FFF2-40B4-BE49-F238E27FC236}">
                <a16:creationId xmlns:a16="http://schemas.microsoft.com/office/drawing/2014/main" id="{AB554A58-B294-8827-C6F0-81D26355163A}"/>
              </a:ext>
            </a:extLst>
          </p:cNvPr>
          <p:cNvSpPr txBox="1"/>
          <p:nvPr/>
        </p:nvSpPr>
        <p:spPr>
          <a:xfrm>
            <a:off x="107504" y="3346072"/>
            <a:ext cx="1368152" cy="369332"/>
          </a:xfrm>
          <a:prstGeom prst="rect">
            <a:avLst/>
          </a:prstGeom>
          <a:noFill/>
        </p:spPr>
        <p:txBody>
          <a:bodyPr wrap="square" rtlCol="0">
            <a:spAutoFit/>
          </a:bodyPr>
          <a:lstStyle/>
          <a:p>
            <a:r>
              <a:rPr lang="nl-NL" b="1" dirty="0">
                <a:latin typeface="Century Gothic" panose="020B0502020202020204" pitchFamily="34" charset="0"/>
              </a:rPr>
              <a:t>Veendam</a:t>
            </a:r>
          </a:p>
        </p:txBody>
      </p:sp>
      <p:sp>
        <p:nvSpPr>
          <p:cNvPr id="10" name="Tekstvak 9">
            <a:extLst>
              <a:ext uri="{FF2B5EF4-FFF2-40B4-BE49-F238E27FC236}">
                <a16:creationId xmlns:a16="http://schemas.microsoft.com/office/drawing/2014/main" id="{8A7C1ED0-B6D0-4567-97C5-3E8739A8D730}"/>
              </a:ext>
            </a:extLst>
          </p:cNvPr>
          <p:cNvSpPr txBox="1"/>
          <p:nvPr/>
        </p:nvSpPr>
        <p:spPr>
          <a:xfrm>
            <a:off x="7308304" y="1412776"/>
            <a:ext cx="1368152" cy="369332"/>
          </a:xfrm>
          <a:prstGeom prst="rect">
            <a:avLst/>
          </a:prstGeom>
          <a:noFill/>
        </p:spPr>
        <p:txBody>
          <a:bodyPr wrap="square" rtlCol="0">
            <a:spAutoFit/>
          </a:bodyPr>
          <a:lstStyle/>
          <a:p>
            <a:r>
              <a:rPr lang="nl-NL" b="1" dirty="0">
                <a:latin typeface="Century Gothic" panose="020B0502020202020204" pitchFamily="34" charset="0"/>
              </a:rPr>
              <a:t>Oostenrijk</a:t>
            </a:r>
          </a:p>
        </p:txBody>
      </p:sp>
    </p:spTree>
    <p:extLst>
      <p:ext uri="{BB962C8B-B14F-4D97-AF65-F5344CB8AC3E}">
        <p14:creationId xmlns:p14="http://schemas.microsoft.com/office/powerpoint/2010/main" val="245200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aflopen</a:t>
            </a:r>
          </a:p>
        </p:txBody>
      </p:sp>
      <p:sp>
        <p:nvSpPr>
          <p:cNvPr id="3" name="Tekstvak 2">
            <a:extLst>
              <a:ext uri="{FF2B5EF4-FFF2-40B4-BE49-F238E27FC236}">
                <a16:creationId xmlns:a16="http://schemas.microsoft.com/office/drawing/2014/main" id="{1BB2CFF4-FC69-4658-7F66-51C3EFBD9686}"/>
              </a:ext>
            </a:extLst>
          </p:cNvPr>
          <p:cNvSpPr txBox="1"/>
          <p:nvPr/>
        </p:nvSpPr>
        <p:spPr>
          <a:xfrm>
            <a:off x="323528" y="6185855"/>
            <a:ext cx="8640960" cy="646331"/>
          </a:xfrm>
          <a:prstGeom prst="rect">
            <a:avLst/>
          </a:prstGeom>
          <a:noFill/>
        </p:spPr>
        <p:txBody>
          <a:bodyPr wrap="square">
            <a:spAutoFit/>
          </a:bodyPr>
          <a:lstStyle/>
          <a:p>
            <a:r>
              <a:rPr lang="nl-NL" dirty="0">
                <a:hlinkClick r:id="rId3"/>
              </a:rPr>
              <a:t>Kat Milo uit Veendam werd per ongeluk onder de motorkap meegenomen naar Oostenrijk (youtube.com)</a:t>
            </a:r>
            <a:endParaRPr lang="nl-NL" dirty="0"/>
          </a:p>
        </p:txBody>
      </p:sp>
      <p:pic>
        <p:nvPicPr>
          <p:cNvPr id="8" name="Afbeelding 7" descr="Afbeelding met Katachtigen, Kleine tot middelgrote katten, kat, huiskat&#10;&#10;Automatisch gegenereerde beschrijving">
            <a:extLst>
              <a:ext uri="{FF2B5EF4-FFF2-40B4-BE49-F238E27FC236}">
                <a16:creationId xmlns:a16="http://schemas.microsoft.com/office/drawing/2014/main" id="{2B5D5B44-E3E1-4D03-0588-FA66CFA23E7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31640" y="1556792"/>
            <a:ext cx="5832648" cy="4374485"/>
          </a:xfrm>
          <a:prstGeom prst="rect">
            <a:avLst/>
          </a:prstGeom>
        </p:spPr>
      </p:pic>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2487</TotalTime>
  <Words>761</Words>
  <Application>Microsoft Office PowerPoint</Application>
  <PresentationFormat>Diavoorstelling (4:3)</PresentationFormat>
  <Paragraphs>170</Paragraphs>
  <Slides>17</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497</cp:revision>
  <dcterms:created xsi:type="dcterms:W3CDTF">2021-06-08T06:13:59Z</dcterms:created>
  <dcterms:modified xsi:type="dcterms:W3CDTF">2024-04-09T09:14:18Z</dcterms:modified>
</cp:coreProperties>
</file>