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13" r:id="rId2"/>
    <p:sldId id="548" r:id="rId3"/>
    <p:sldId id="1512" r:id="rId4"/>
    <p:sldId id="1478" r:id="rId5"/>
    <p:sldId id="1482" r:id="rId6"/>
    <p:sldId id="1483" r:id="rId7"/>
    <p:sldId id="1476" r:id="rId8"/>
    <p:sldId id="1460" r:id="rId9"/>
    <p:sldId id="1477" r:id="rId10"/>
    <p:sldId id="1479" r:id="rId11"/>
    <p:sldId id="1481" r:id="rId12"/>
    <p:sldId id="1480" r:id="rId13"/>
    <p:sldId id="1475" r:id="rId14"/>
    <p:sldId id="934" r:id="rId15"/>
    <p:sldId id="1510" r:id="rId16"/>
    <p:sldId id="1499" r:id="rId17"/>
    <p:sldId id="880" r:id="rId18"/>
    <p:sldId id="1508" r:id="rId19"/>
    <p:sldId id="1509" r:id="rId20"/>
    <p:sldId id="1501" r:id="rId21"/>
    <p:sldId id="1497" r:id="rId22"/>
    <p:sldId id="1455" r:id="rId23"/>
    <p:sldId id="1511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13"/>
            <p14:sldId id="548"/>
            <p14:sldId id="1512"/>
            <p14:sldId id="1478"/>
            <p14:sldId id="1482"/>
            <p14:sldId id="1483"/>
            <p14:sldId id="1476"/>
            <p14:sldId id="1460"/>
            <p14:sldId id="1477"/>
            <p14:sldId id="1479"/>
            <p14:sldId id="1481"/>
            <p14:sldId id="1480"/>
            <p14:sldId id="1475"/>
            <p14:sldId id="934"/>
            <p14:sldId id="1510"/>
            <p14:sldId id="1499"/>
            <p14:sldId id="880"/>
            <p14:sldId id="1508"/>
            <p14:sldId id="1509"/>
            <p14:sldId id="1501"/>
            <p14:sldId id="1497"/>
            <p14:sldId id="1455"/>
            <p14:sldId id="15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1821" autoAdjust="0"/>
  </p:normalViewPr>
  <p:slideViewPr>
    <p:cSldViewPr>
      <p:cViewPr varScale="1">
        <p:scale>
          <a:sx n="71" d="100"/>
          <a:sy n="71" d="100"/>
        </p:scale>
        <p:origin x="14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Woordenoverzicht</a:t>
            </a:r>
          </a:p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entree: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geld dat je moet betalen om ergens binnen te komen, de toegangsprijs</a:t>
            </a:r>
          </a:p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eeuwenlang: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honderden jaren lang</a:t>
            </a:r>
          </a:p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attractie: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iets leuks dat veel mensen willen doen of zien</a:t>
            </a:r>
          </a:p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souvenir: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voorwerp dat je aan iets of iemand herinnert</a:t>
            </a:r>
          </a:p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aanleggen: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maken, bouwen</a:t>
            </a:r>
          </a:p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landschap: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gebied met natuur, zoals bos of hei</a:t>
            </a:r>
          </a:p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uitzondering maken: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iets beslissen tegen een gewoonte of regel in</a:t>
            </a:r>
          </a:p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cultuur: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manier waarop een groep mensen leeft</a:t>
            </a:r>
          </a:p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riskeren: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gevaar lopen dat iets vervelends gebeurt</a:t>
            </a:r>
          </a:p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voorkomen: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tegenhouden, zorgen dat iets niet gebeurt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258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Als je hoogtevrees hebt, wil je niet in </a:t>
            </a:r>
            <a:r>
              <a:rPr lang="nl-NL" sz="1900" b="1" u="sng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gebouw. Moet je kijken. Dit is het hoogste gebouw ter wereld. Het is 828 meter hoog en het heeft 160 verdiepingen. Ik ben blij dat ze een lift hebben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aangelegd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hebben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gemaakt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Naar de 160</a:t>
            </a:r>
            <a:r>
              <a:rPr lang="nl-NL" sz="1900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ste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verdieping met de trap lijkt me vreselijk. Dan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riskeer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je echt spierpijn! Riskeren betekent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gevaar lopen dat iets vervelends gebeurt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Dat wordt gelukkig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voorkomen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tegengehouden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door de lift. Heb jij geen hoogtevrees en wil jij wel eens naar de 160</a:t>
            </a:r>
            <a:r>
              <a:rPr lang="nl-NL" sz="1900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ste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verdieping van dit gebouw? Dan moet je naar Dubai! Daar staat dit gebouw. Het is een echte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attractie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Een attractie is </a:t>
            </a:r>
            <a:r>
              <a:rPr lang="nl-NL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iets leuks dat veel mensen willen doen of zien</a:t>
            </a:r>
            <a:r>
              <a:rPr lang="nl-NL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e moet er ook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entree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toegangsprijs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betalen als je het van binnen wilt bekijken. Er zijn trouwens ook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souvenirs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te koop van dit gebouw. Een souvenir is </a:t>
            </a:r>
            <a:r>
              <a:rPr lang="nl-NL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voorwerp dat je aan iets of iemand herinnert</a:t>
            </a:r>
            <a:r>
              <a:rPr lang="nl-NL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Dus bijvoorbeeld een sleutelhanger van het gebouw.</a:t>
            </a:r>
            <a:r>
              <a:rPr lang="nl-NL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Bovenin het gebouw kun je heel ver over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landschap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kijken. Het landschap is </a:t>
            </a:r>
            <a:r>
              <a:rPr lang="nl-NL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gebied met natuur, zoals bos of hei</a:t>
            </a:r>
            <a:r>
              <a:rPr lang="nl-NL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 Of zou je dan toch meer gebouwen dan natuur zien? In Dubai staan namelijk ontzettend veel grote, dure gebouwen… </a:t>
            </a:r>
            <a:b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Dubai heeft een multiculturele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cultuur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De cultuur is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manier waarop een groep mensen leeft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. In Dubai is dat met verschillende culturen samen. Dus er is van alles wat, allerlei groepen mensen! </a:t>
            </a:r>
            <a:b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Ik ga altijd dichtbij huis op vakantie. Ergens in Nederland. Maar als ik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uitzondering kan maken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als ik </a:t>
            </a:r>
            <a:r>
              <a:rPr lang="nl-NL" sz="19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iets beslis tegen een gewoonte of regel in</a:t>
            </a:r>
            <a:r>
              <a:rPr lang="nl-NL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kies ik misschien wel voor Dubai. En dan naar dat enorme hoge gebouw. Ik heb geen hoogtevrees. Of zal ik dan naar Egypte gaan, naar de piramides die er al </a:t>
            </a:r>
            <a:r>
              <a:rPr lang="nl-NL" sz="19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eeuwenlang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al </a:t>
            </a:r>
            <a:r>
              <a:rPr lang="nl-NL" sz="19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honderden jaren lang</a:t>
            </a:r>
            <a:r>
              <a:rPr lang="nl-NL" sz="1900" dirty="0">
                <a:ea typeface="Times New Roman" panose="02020603050405020304" pitchFamily="18" charset="0"/>
                <a:cs typeface="Arial" panose="020B0604020202020204" pitchFamily="34" charset="0"/>
              </a:rPr>
              <a:t>, staan…? Waar zou jij voor kiezen? </a:t>
            </a:r>
            <a:endParaRPr lang="nl-NL" sz="19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9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9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7118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landschap</a:t>
            </a:r>
          </a:p>
        </p:txBody>
      </p:sp>
      <p:pic>
        <p:nvPicPr>
          <p:cNvPr id="4" name="Afbeelding 3" descr="Afbeelding met gebouw, Metropoolregio, Metropool, stadslandschap&#10;&#10;Automatisch gegenereerde beschrijving">
            <a:extLst>
              <a:ext uri="{FF2B5EF4-FFF2-40B4-BE49-F238E27FC236}">
                <a16:creationId xmlns:a16="http://schemas.microsoft.com/office/drawing/2014/main" id="{70662F33-C399-1133-BDAC-60BCE9B5A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24" y="4509120"/>
            <a:ext cx="3253839" cy="2173565"/>
          </a:xfrm>
          <a:prstGeom prst="rect">
            <a:avLst/>
          </a:prstGeom>
        </p:spPr>
      </p:pic>
      <p:pic>
        <p:nvPicPr>
          <p:cNvPr id="7" name="Afbeelding 6" descr="Afbeelding met landschap, buitenshuis, wildernis, hemel&#10;&#10;Automatisch gegenereerde beschrijving">
            <a:extLst>
              <a:ext uri="{FF2B5EF4-FFF2-40B4-BE49-F238E27FC236}">
                <a16:creationId xmlns:a16="http://schemas.microsoft.com/office/drawing/2014/main" id="{52CCD821-1199-1CCD-FF34-E86DE8792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365329" cy="269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cultuur</a:t>
            </a:r>
          </a:p>
        </p:txBody>
      </p:sp>
      <p:pic>
        <p:nvPicPr>
          <p:cNvPr id="7" name="Afbeelding 6" descr="Afbeelding met kleding, Menselijk gezicht, collage, persoon&#10;&#10;Automatisch gegenereerde beschrijving">
            <a:extLst>
              <a:ext uri="{FF2B5EF4-FFF2-40B4-BE49-F238E27FC236}">
                <a16:creationId xmlns:a16="http://schemas.microsoft.com/office/drawing/2014/main" id="{E437B50E-A7C8-5BB8-6E37-10A85147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2" y="1556792"/>
            <a:ext cx="8085363" cy="48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een uitzondering maken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F706807-34DB-EBE0-2977-444FD9A35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302885"/>
            <a:ext cx="6120680" cy="45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eeuwenlang</a:t>
            </a:r>
          </a:p>
        </p:txBody>
      </p:sp>
      <p:pic>
        <p:nvPicPr>
          <p:cNvPr id="3" name="Afbeelding 2" descr="Afbeelding met gebouw, piramide, hemel, Unesco werelderfgoed&#10;&#10;Automatisch gegenereerde beschrijving">
            <a:extLst>
              <a:ext uri="{FF2B5EF4-FFF2-40B4-BE49-F238E27FC236}">
                <a16:creationId xmlns:a16="http://schemas.microsoft.com/office/drawing/2014/main" id="{6A40066B-C02F-3F7B-0079-7169CC5E4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3" y="1556792"/>
            <a:ext cx="7778754" cy="48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12737"/>
            <a:ext cx="441959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eeuwenlang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vergankelijk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honderden jaren lang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Pyramides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staan hier al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eeuwenlang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voorbij gaat, wat tijdelijk is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Tulpen zijn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vergankelijk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Na een paar weken zijn ze uitgebloeid en gaan ze dood.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gebouw, piramide, hemel, Unesco werelderfgoed&#10;&#10;Automatisch gegenereerde beschrijving">
            <a:extLst>
              <a:ext uri="{FF2B5EF4-FFF2-40B4-BE49-F238E27FC236}">
                <a16:creationId xmlns:a16="http://schemas.microsoft.com/office/drawing/2014/main" id="{B977EF18-5806-7E50-112C-967839947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" y="2622303"/>
            <a:ext cx="3867776" cy="2421228"/>
          </a:xfrm>
          <a:prstGeom prst="rect">
            <a:avLst/>
          </a:prstGeom>
        </p:spPr>
      </p:pic>
      <p:pic>
        <p:nvPicPr>
          <p:cNvPr id="4" name="Afbeelding 3" descr="Afbeelding met vaas&#10;&#10;Automatisch gegenereerde beschrijving">
            <a:extLst>
              <a:ext uri="{FF2B5EF4-FFF2-40B4-BE49-F238E27FC236}">
                <a16:creationId xmlns:a16="http://schemas.microsoft.com/office/drawing/2014/main" id="{FDF19FE1-1849-5157-F576-402B76C9B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76433"/>
            <a:ext cx="1512167" cy="23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1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12737"/>
            <a:ext cx="441959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voorkomen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toestaan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0" y="1628800"/>
            <a:ext cx="41231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b="0" dirty="0">
                <a:solidFill>
                  <a:srgbClr val="4F4F4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tegenhouden, zorgen dat iets niet gebeurt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7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4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7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Doordat er een lift is,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voorkom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je spierpijn door traplopen.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68475" y="1624654"/>
            <a:ext cx="4196013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ermee instemmen, zeggen dat het mag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5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Natuurlijk is het wel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toegestaan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de trap te nemen.</a:t>
            </a:r>
          </a:p>
          <a:p>
            <a:pPr algn="ctr">
              <a:lnSpc>
                <a:spcPct val="107000"/>
              </a:lnSpc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Afbeelding 7" descr="Afbeelding met standbeeld&#10;&#10;Automatisch gegenereerde beschrijving">
            <a:extLst>
              <a:ext uri="{FF2B5EF4-FFF2-40B4-BE49-F238E27FC236}">
                <a16:creationId xmlns:a16="http://schemas.microsoft.com/office/drawing/2014/main" id="{8B63B388-23D1-EE92-FBFD-72A9366FD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" b="10427"/>
          <a:stretch/>
        </p:blipFill>
        <p:spPr>
          <a:xfrm>
            <a:off x="2218250" y="3408270"/>
            <a:ext cx="2116483" cy="1329524"/>
          </a:xfrm>
          <a:prstGeom prst="rect">
            <a:avLst/>
          </a:prstGeom>
        </p:spPr>
      </p:pic>
      <p:pic>
        <p:nvPicPr>
          <p:cNvPr id="10" name="Afbeelding 9" descr="Afbeelding met Menselijk gezicht, persoon, kleding, Modeaccessoire&#10;&#10;Automatisch gegenereerde beschrijving">
            <a:extLst>
              <a:ext uri="{FF2B5EF4-FFF2-40B4-BE49-F238E27FC236}">
                <a16:creationId xmlns:a16="http://schemas.microsoft.com/office/drawing/2014/main" id="{7E099431-BC40-CC40-F579-0E238B231B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7" y="3404481"/>
            <a:ext cx="2008346" cy="1329525"/>
          </a:xfrm>
          <a:prstGeom prst="rect">
            <a:avLst/>
          </a:prstGeom>
        </p:spPr>
      </p:pic>
      <p:pic>
        <p:nvPicPr>
          <p:cNvPr id="18" name="Afbeelding 17" descr="Afbeelding met persoon, schoeisel, kleding, trappen&#10;&#10;Automatisch gegenereerde beschrijving">
            <a:extLst>
              <a:ext uri="{FF2B5EF4-FFF2-40B4-BE49-F238E27FC236}">
                <a16:creationId xmlns:a16="http://schemas.microsoft.com/office/drawing/2014/main" id="{14A8AFAF-C6FB-F7A7-A493-413BF16D2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312368" cy="22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3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5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453336"/>
            <a:ext cx="1381897" cy="40466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natuur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cultuur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8801"/>
            <a:ext cx="4158208" cy="49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manier waarop een groep mensen leeft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4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onze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cultuur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kopen we snel nieuwe mobieltjes.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30661" y="1628798"/>
            <a:ext cx="4072956" cy="4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wereld van de planten en dieren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</a:t>
            </a:r>
            <a:endParaRPr lang="nl-NL" sz="105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105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natuur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leven de dieren met wat er is, met wat ze hebben.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vrielinf\AppData\Local\Microsoft\Windows\Temporary Internet Files\Content.IE5\JEBT5MUV\shutterstock_5611799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2600907"/>
            <a:ext cx="35087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B2D1F3AF-1960-423C-9CC9-1D0A2A3516E2}"/>
              </a:ext>
            </a:extLst>
          </p:cNvPr>
          <p:cNvGrpSpPr/>
          <p:nvPr/>
        </p:nvGrpSpPr>
        <p:grpSpPr>
          <a:xfrm>
            <a:off x="5148064" y="3017141"/>
            <a:ext cx="3541639" cy="2099854"/>
            <a:chOff x="304800" y="1534485"/>
            <a:chExt cx="8650686" cy="5129031"/>
          </a:xfrm>
        </p:grpSpPr>
        <p:pic>
          <p:nvPicPr>
            <p:cNvPr id="18" name="Afbeelding 17" descr="Afbeelding met plafond, binnen, vloer, muur&#10;&#10;Automatisch gegenereerde beschrijving">
              <a:extLst>
                <a:ext uri="{FF2B5EF4-FFF2-40B4-BE49-F238E27FC236}">
                  <a16:creationId xmlns:a16="http://schemas.microsoft.com/office/drawing/2014/main" id="{3C8DC17D-33B4-49ED-B6F8-7558C15E3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1534485"/>
              <a:ext cx="5730366" cy="3816424"/>
            </a:xfrm>
            <a:prstGeom prst="rect">
              <a:avLst/>
            </a:prstGeom>
          </p:spPr>
        </p:pic>
        <p:pic>
          <p:nvPicPr>
            <p:cNvPr id="19" name="Afbeelding 18" descr="Afbeelding met persoon&#10;&#10;Automatisch gegenereerde beschrijving">
              <a:extLst>
                <a:ext uri="{FF2B5EF4-FFF2-40B4-BE49-F238E27FC236}">
                  <a16:creationId xmlns:a16="http://schemas.microsoft.com/office/drawing/2014/main" id="{A7F61B68-CD5A-4831-AFCE-067FE0C2A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0112" y="4408766"/>
              <a:ext cx="3375374" cy="2254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281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riskeren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vermijden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gevaar lopen dat iets vervelends gebeurt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je zoveel trappen oploopt,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riskeer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je spierpijn.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ervoor zorgen dat het niet gebeurt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Als je valt, probeer je meestal te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vermijden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andere dingen ook vallen.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9A33B1-D323-AA59-3718-E9D99C8B94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228" y="2852936"/>
            <a:ext cx="2721937" cy="1815532"/>
          </a:xfrm>
          <a:prstGeom prst="rect">
            <a:avLst/>
          </a:prstGeom>
        </p:spPr>
      </p:pic>
      <p:sp>
        <p:nvSpPr>
          <p:cNvPr id="2" name="Pijl: links 1">
            <a:extLst>
              <a:ext uri="{FF2B5EF4-FFF2-40B4-BE49-F238E27FC236}">
                <a16:creationId xmlns:a16="http://schemas.microsoft.com/office/drawing/2014/main" id="{CB7DE88D-E89F-8634-9D06-7DD3570E764A}"/>
              </a:ext>
            </a:extLst>
          </p:cNvPr>
          <p:cNvSpPr/>
          <p:nvPr/>
        </p:nvSpPr>
        <p:spPr>
          <a:xfrm>
            <a:off x="7478967" y="3812496"/>
            <a:ext cx="1278395" cy="63111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standbeeld&#10;&#10;Automatisch gegenereerde beschrijving">
            <a:extLst>
              <a:ext uri="{FF2B5EF4-FFF2-40B4-BE49-F238E27FC236}">
                <a16:creationId xmlns:a16="http://schemas.microsoft.com/office/drawing/2014/main" id="{5929E59B-DB22-D1F1-F639-48ABCA0223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996952"/>
            <a:ext cx="136315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9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aanleggen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verwijderen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maken, bouwen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Gelukkig is er ook een lift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aangelegd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zorgen dat iets verdwijnt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Dit oude gebouw wordt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verwijderd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60D90A-EBBB-5F9B-E7D6-58E8846E4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389" y="2676264"/>
            <a:ext cx="3459214" cy="2310755"/>
          </a:xfrm>
          <a:prstGeom prst="rect">
            <a:avLst/>
          </a:prstGeom>
        </p:spPr>
      </p:pic>
      <p:pic>
        <p:nvPicPr>
          <p:cNvPr id="6" name="Afbeelding 5" descr="Afbeelding met kleding, persoon, Menselijk gezicht, spiegel&#10;&#10;Automatisch gegenereerde beschrijving">
            <a:extLst>
              <a:ext uri="{FF2B5EF4-FFF2-40B4-BE49-F238E27FC236}">
                <a16:creationId xmlns:a16="http://schemas.microsoft.com/office/drawing/2014/main" id="{4AFDBB1F-D88C-EBD5-87E5-D8A2919CF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7" y="2492896"/>
            <a:ext cx="3440346" cy="22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4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17 – 23 april 2024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normaal gesproken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uitzondering </a:t>
            </a: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maken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gewoonlijk, in het normale geval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Normaal gesproken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ga ik op vakantie in Nederland.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beslissen tegen een gewoonte of regel in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 1x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maak ik een uitzondering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en ga ik naar het buitenland.</a:t>
            </a:r>
          </a:p>
          <a:p>
            <a:pPr algn="ctr">
              <a:lnSpc>
                <a:spcPct val="90000"/>
              </a:lnSpc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739B340-BC9D-409B-B425-E8871FA1B0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796" y="2708920"/>
            <a:ext cx="2677652" cy="1988840"/>
          </a:xfrm>
          <a:prstGeom prst="rect">
            <a:avLst/>
          </a:prstGeom>
        </p:spPr>
      </p:pic>
      <p:pic>
        <p:nvPicPr>
          <p:cNvPr id="9" name="Afbeelding 8" descr="Afbeelding met binnen, persoon, kind, jongen&#10;&#10;Automatisch gegenereerde beschrijving">
            <a:extLst>
              <a:ext uri="{FF2B5EF4-FFF2-40B4-BE49-F238E27FC236}">
                <a16:creationId xmlns:a16="http://schemas.microsoft.com/office/drawing/2014/main" id="{74E32E9D-1BE7-4738-8EEC-156BD66B66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52" y="2789903"/>
            <a:ext cx="2909132" cy="19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49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654855" y="476672"/>
            <a:ext cx="4446226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627049" y="404664"/>
            <a:ext cx="4536504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landschap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05765" y="3625549"/>
            <a:ext cx="2696249" cy="9195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en-US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169" y="2841984"/>
            <a:ext cx="3597315" cy="67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59778" y="3625551"/>
            <a:ext cx="2858850" cy="91957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082942" y="3613938"/>
            <a:ext cx="3056828" cy="9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uin-</a:t>
            </a:r>
            <a:b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landschap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116850" y="3621301"/>
            <a:ext cx="2736397" cy="90831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1"/>
            <a:ext cx="2574574" cy="194421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74574" cy="19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entury Gothic" panose="020B0502020202020204" pitchFamily="34" charset="0"/>
              </a:rPr>
              <a:t>een gebied met natuur, zoals bos, hei of weilanden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E47C47C-A67A-44B8-AE5E-2DF52D691092}"/>
              </a:ext>
            </a:extLst>
          </p:cNvPr>
          <p:cNvSpPr txBox="1"/>
          <p:nvPr/>
        </p:nvSpPr>
        <p:spPr>
          <a:xfrm>
            <a:off x="445380" y="3663419"/>
            <a:ext cx="26175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600" b="1" dirty="0">
                <a:latin typeface="Century Gothic" panose="020B0502020202020204" pitchFamily="34" charset="0"/>
                <a:ea typeface="Calibri"/>
                <a:cs typeface="Times New Roman"/>
              </a:rPr>
              <a:t>het z</a:t>
            </a:r>
            <a:r>
              <a:rPr lang="en-US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</a:t>
            </a:r>
            <a:br>
              <a:rPr lang="en-US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en-US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landschap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A036E617-4EF6-4625-B1CC-66DDCCDD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202" y="3606280"/>
            <a:ext cx="3056828" cy="9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bos-</a:t>
            </a:r>
            <a:b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landschap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D3C7CF-FC3E-4100-871D-F2651CF396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487" y="4561665"/>
            <a:ext cx="2219961" cy="1482934"/>
          </a:xfrm>
          <a:prstGeom prst="rect">
            <a:avLst/>
          </a:prstGeom>
        </p:spPr>
      </p:pic>
      <p:pic>
        <p:nvPicPr>
          <p:cNvPr id="19" name="Afbeelding 18" descr="Afbeelding met buiten, berg, natuur, stof&#10;&#10;Automatisch gegenereerde beschrijving">
            <a:extLst>
              <a:ext uri="{FF2B5EF4-FFF2-40B4-BE49-F238E27FC236}">
                <a16:creationId xmlns:a16="http://schemas.microsoft.com/office/drawing/2014/main" id="{4E460C43-FFFA-4D4A-AB7D-A810E18591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581128"/>
            <a:ext cx="2526985" cy="1425220"/>
          </a:xfrm>
          <a:prstGeom prst="rect">
            <a:avLst/>
          </a:prstGeom>
        </p:spPr>
      </p:pic>
      <p:pic>
        <p:nvPicPr>
          <p:cNvPr id="3" name="Afbeelding 2" descr="Afbeelding met water, onderwater, Maritieme biologie, natuur&#10;&#10;Automatisch gegenereerde beschrijving">
            <a:extLst>
              <a:ext uri="{FF2B5EF4-FFF2-40B4-BE49-F238E27FC236}">
                <a16:creationId xmlns:a16="http://schemas.microsoft.com/office/drawing/2014/main" id="{E77383E4-507B-A815-65FA-F644AF651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5868"/>
            <a:ext cx="2523560" cy="12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5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43" y="135942"/>
            <a:ext cx="9128770" cy="63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BB777246-D25A-4177-ACCE-A4C9D1A33029}"/>
              </a:ext>
            </a:extLst>
          </p:cNvPr>
          <p:cNvSpPr txBox="1"/>
          <p:nvPr/>
        </p:nvSpPr>
        <p:spPr>
          <a:xfrm>
            <a:off x="2834413" y="4083571"/>
            <a:ext cx="2615495" cy="6721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2627784" y="1920392"/>
            <a:ext cx="4670029" cy="8586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2185859" y="529638"/>
            <a:ext cx="4087866" cy="7708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185859" y="1859477"/>
            <a:ext cx="5741627" cy="4885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de attractie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555473" y="4064237"/>
            <a:ext cx="3040884" cy="52426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entree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98" y="6257792"/>
            <a:ext cx="1543690" cy="555583"/>
          </a:xfrm>
          <a:prstGeom prst="rect">
            <a:avLst/>
          </a:prstGeom>
        </p:spPr>
      </p:pic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6338AD4-CA48-4845-A723-A3228DE2C20D}"/>
              </a:ext>
            </a:extLst>
          </p:cNvPr>
          <p:cNvCxnSpPr>
            <a:cxnSpLocks/>
          </p:cNvCxnSpPr>
          <p:nvPr/>
        </p:nvCxnSpPr>
        <p:spPr>
          <a:xfrm flipH="1">
            <a:off x="3995936" y="2842881"/>
            <a:ext cx="162969" cy="1240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E343CA2-6D5D-41E4-8A8D-1C97006E66EC}"/>
              </a:ext>
            </a:extLst>
          </p:cNvPr>
          <p:cNvCxnSpPr>
            <a:cxnSpLocks/>
          </p:cNvCxnSpPr>
          <p:nvPr/>
        </p:nvCxnSpPr>
        <p:spPr>
          <a:xfrm>
            <a:off x="6211448" y="2807615"/>
            <a:ext cx="585783" cy="1490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/>
          <p:nvPr/>
        </p:nvSpPr>
        <p:spPr>
          <a:xfrm>
            <a:off x="2627784" y="2836041"/>
            <a:ext cx="5434183" cy="83003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27784" y="2799052"/>
            <a:ext cx="5684613" cy="84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iets leuks dat veel mensen willen doen of zien</a:t>
            </a:r>
          </a:p>
          <a:p>
            <a:endParaRPr lang="nl-NL" sz="2800" dirty="0">
              <a:latin typeface="Century Gothic" panose="020B0502020202020204" pitchFamily="34" charset="0"/>
            </a:endParaRPr>
          </a:p>
          <a:p>
            <a:endParaRPr lang="nl-NL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063852" y="38602"/>
            <a:ext cx="644412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2483768" y="532442"/>
            <a:ext cx="3538150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bezoeker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7B96AACD-052C-401C-9C84-3971127C07F6}"/>
              </a:ext>
            </a:extLst>
          </p:cNvPr>
          <p:cNvCxnSpPr>
            <a:cxnSpLocks/>
          </p:cNvCxnSpPr>
          <p:nvPr/>
        </p:nvCxnSpPr>
        <p:spPr>
          <a:xfrm>
            <a:off x="5006261" y="1296555"/>
            <a:ext cx="786350" cy="614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4">
            <a:extLst>
              <a:ext uri="{FF2B5EF4-FFF2-40B4-BE49-F238E27FC236}">
                <a16:creationId xmlns:a16="http://schemas.microsoft.com/office/drawing/2014/main" id="{63C6A0CC-011C-4AA0-93CC-43E5701288B6}"/>
              </a:ext>
            </a:extLst>
          </p:cNvPr>
          <p:cNvSpPr txBox="1"/>
          <p:nvPr/>
        </p:nvSpPr>
        <p:spPr>
          <a:xfrm>
            <a:off x="5800386" y="4082891"/>
            <a:ext cx="2994063" cy="67283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en-US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locatie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F1CD89-5618-481B-9335-DB4E4D402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70" y="4956037"/>
            <a:ext cx="1529097" cy="1021437"/>
          </a:xfrm>
          <a:prstGeom prst="rect">
            <a:avLst/>
          </a:prstGeom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522807CA-FADC-126B-43B4-692C3AAEB27F}"/>
              </a:ext>
            </a:extLst>
          </p:cNvPr>
          <p:cNvSpPr txBox="1"/>
          <p:nvPr/>
        </p:nvSpPr>
        <p:spPr>
          <a:xfrm>
            <a:off x="156240" y="4051967"/>
            <a:ext cx="2615495" cy="274959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10C4C9F9-29A6-E839-6FA7-297965B19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171678"/>
            <a:ext cx="2719525" cy="269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het geld dat je moet betalen om ergens binnen te komen, de toegangsprijs</a:t>
            </a:r>
          </a:p>
          <a:p>
            <a:endParaRPr lang="nl-NL" sz="2800" dirty="0">
              <a:latin typeface="Century Gothic" panose="020B0502020202020204" pitchFamily="34" charset="0"/>
            </a:endParaRPr>
          </a:p>
          <a:p>
            <a:endParaRPr lang="nl-NL" sz="2800" dirty="0">
              <a:latin typeface="Century Gothic" panose="020B0502020202020204" pitchFamily="34" charset="0"/>
            </a:endParaRPr>
          </a:p>
        </p:txBody>
      </p:sp>
      <p:pic>
        <p:nvPicPr>
          <p:cNvPr id="19" name="Afbeelding 18" descr="Afbeelding met tekst, Lettertype, ontwerp&#10;&#10;Automatisch gegenereerde beschrijving">
            <a:extLst>
              <a:ext uri="{FF2B5EF4-FFF2-40B4-BE49-F238E27FC236}">
                <a16:creationId xmlns:a16="http://schemas.microsoft.com/office/drawing/2014/main" id="{AC1A9FE9-FC49-5DFC-66D3-2E79928E03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b="8653"/>
          <a:stretch/>
        </p:blipFill>
        <p:spPr>
          <a:xfrm>
            <a:off x="3081616" y="4787066"/>
            <a:ext cx="1531151" cy="1286060"/>
          </a:xfrm>
          <a:prstGeom prst="rect">
            <a:avLst/>
          </a:prstGeom>
        </p:spPr>
      </p:pic>
      <p:pic>
        <p:nvPicPr>
          <p:cNvPr id="8" name="Tijdelijke aanduiding voor inhoud 4" descr="Afbeelding met hemel, buitenshuis, gebouw, Metropool&#10;&#10;Automatisch gegenereerde beschrijving">
            <a:extLst>
              <a:ext uri="{FF2B5EF4-FFF2-40B4-BE49-F238E27FC236}">
                <a16:creationId xmlns:a16="http://schemas.microsoft.com/office/drawing/2014/main" id="{E7C0ABBC-ACEA-00B7-B093-B0F0D9679A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4" y="1473364"/>
            <a:ext cx="1486219" cy="2224879"/>
          </a:xfrm>
          <a:prstGeom prst="rect">
            <a:avLst/>
          </a:prstGeom>
        </p:spPr>
      </p:pic>
      <p:pic>
        <p:nvPicPr>
          <p:cNvPr id="11" name="Afbeelding 10" descr="Afbeelding met persoon, kleding, Menselijk gezicht, Modeaccessoire&#10;&#10;Automatisch gegenereerde beschrijving">
            <a:extLst>
              <a:ext uri="{FF2B5EF4-FFF2-40B4-BE49-F238E27FC236}">
                <a16:creationId xmlns:a16="http://schemas.microsoft.com/office/drawing/2014/main" id="{E648C7FE-196D-7686-D469-BCBE46227B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51" y="521909"/>
            <a:ext cx="1524000" cy="98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5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347864" y="1767412"/>
            <a:ext cx="5040560" cy="95910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398135" y="1687223"/>
            <a:ext cx="4789797" cy="8789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souvenir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572000" y="945889"/>
            <a:ext cx="1274018" cy="803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7884368" y="3649083"/>
            <a:ext cx="559883" cy="1667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3656082" y="5305285"/>
            <a:ext cx="500999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516227" y="5323511"/>
            <a:ext cx="514984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3600" dirty="0" err="1">
                <a:latin typeface="Century Gothic" panose="020B0502020202020204" pitchFamily="34" charset="0"/>
                <a:ea typeface="Calibri"/>
                <a:cs typeface="Times New Roman"/>
              </a:rPr>
              <a:t>souvenirswinkeltje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339356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33265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emotie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00714" y="3717032"/>
            <a:ext cx="311915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98587" y="3717032"/>
            <a:ext cx="3317640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miniatuur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347864" y="2726518"/>
            <a:ext cx="5040560" cy="90433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347864" y="2700836"/>
            <a:ext cx="5157908" cy="82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voorwerp dat je aan iets of iemand herinnert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nacht, wolkenkrabber, gebouw, licht&#10;&#10;Automatisch gegenereerde beschrijving">
            <a:extLst>
              <a:ext uri="{FF2B5EF4-FFF2-40B4-BE49-F238E27FC236}">
                <a16:creationId xmlns:a16="http://schemas.microsoft.com/office/drawing/2014/main" id="{7554CA92-CBB1-6387-C8FF-44F2DAAA3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5" y="1790820"/>
            <a:ext cx="2545400" cy="1685055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3764E471-3209-583C-022B-A50D670A81F8}"/>
              </a:ext>
            </a:extLst>
          </p:cNvPr>
          <p:cNvSpPr txBox="1"/>
          <p:nvPr/>
        </p:nvSpPr>
        <p:spPr>
          <a:xfrm>
            <a:off x="288032" y="4293096"/>
            <a:ext cx="3800016" cy="47368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kstvak 2">
            <a:extLst>
              <a:ext uri="{FF2B5EF4-FFF2-40B4-BE49-F238E27FC236}">
                <a16:creationId xmlns:a16="http://schemas.microsoft.com/office/drawing/2014/main" id="{C5DA9BE9-68C1-D3F5-B95E-4493A6E96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00" y="4253527"/>
            <a:ext cx="4061380" cy="82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 kleinere versie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4" name="Afbeelding 23" descr="Afbeelding met persoon, Menselijk gezicht, glimlach, nek&#10;&#10;Automatisch gegenereerde beschrijving">
            <a:extLst>
              <a:ext uri="{FF2B5EF4-FFF2-40B4-BE49-F238E27FC236}">
                <a16:creationId xmlns:a16="http://schemas.microsoft.com/office/drawing/2014/main" id="{D7E39951-9669-34B0-5C14-CA2FE68D0F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15" y="283147"/>
            <a:ext cx="1466039" cy="1466039"/>
          </a:xfrm>
          <a:prstGeom prst="rect">
            <a:avLst/>
          </a:prstGeom>
        </p:spPr>
      </p:pic>
      <p:pic>
        <p:nvPicPr>
          <p:cNvPr id="26" name="Afbeelding 25" descr="Afbeelding met scène, persoon, winkel, Detailhandel&#10;&#10;Automatisch gegenereerde beschrijving">
            <a:extLst>
              <a:ext uri="{FF2B5EF4-FFF2-40B4-BE49-F238E27FC236}">
                <a16:creationId xmlns:a16="http://schemas.microsoft.com/office/drawing/2014/main" id="{888D1F52-318F-7DEF-6A8D-DF2DE57E64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32" y="3831513"/>
            <a:ext cx="2057115" cy="13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hemel, buitenshuis, gebouw, Metropool&#10;&#10;Automatisch gegenereerde beschrijving">
            <a:extLst>
              <a:ext uri="{FF2B5EF4-FFF2-40B4-BE49-F238E27FC236}">
                <a16:creationId xmlns:a16="http://schemas.microsoft.com/office/drawing/2014/main" id="{A3BA2CB9-3347-19CA-2C3A-42F943303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202"/>
            <a:ext cx="4536504" cy="6791174"/>
          </a:xfr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3EADA981-4190-86E7-1FF5-56DC72D9AFB2}"/>
              </a:ext>
            </a:extLst>
          </p:cNvPr>
          <p:cNvCxnSpPr>
            <a:cxnSpLocks/>
          </p:cNvCxnSpPr>
          <p:nvPr/>
        </p:nvCxnSpPr>
        <p:spPr>
          <a:xfrm flipV="1">
            <a:off x="6948264" y="260648"/>
            <a:ext cx="0" cy="57606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F21B24FC-B7C8-687F-457A-80C1DE915D1F}"/>
              </a:ext>
            </a:extLst>
          </p:cNvPr>
          <p:cNvSpPr txBox="1"/>
          <p:nvPr/>
        </p:nvSpPr>
        <p:spPr>
          <a:xfrm>
            <a:off x="7164288" y="260648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828 meter hoog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24E6560-04F6-9CC9-BEE2-22590953AC3A}"/>
              </a:ext>
            </a:extLst>
          </p:cNvPr>
          <p:cNvSpPr txBox="1"/>
          <p:nvPr/>
        </p:nvSpPr>
        <p:spPr>
          <a:xfrm>
            <a:off x="7164288" y="1484784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160 verdiepingen</a:t>
            </a:r>
          </a:p>
        </p:txBody>
      </p:sp>
    </p:spTree>
    <p:extLst>
      <p:ext uri="{BB962C8B-B14F-4D97-AF65-F5344CB8AC3E}">
        <p14:creationId xmlns:p14="http://schemas.microsoft.com/office/powerpoint/2010/main" val="299205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aanleggen</a:t>
            </a:r>
          </a:p>
        </p:txBody>
      </p:sp>
      <p:pic>
        <p:nvPicPr>
          <p:cNvPr id="4" name="Afbeelding 3" descr="Afbeelding met kleding, persoon, Menselijk gezicht, spiegel&#10;&#10;Automatisch gegenereerde beschrijving">
            <a:extLst>
              <a:ext uri="{FF2B5EF4-FFF2-40B4-BE49-F238E27FC236}">
                <a16:creationId xmlns:a16="http://schemas.microsoft.com/office/drawing/2014/main" id="{7751E916-5C80-D478-95B9-CECCA11A5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249207" cy="48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riskeren</a:t>
            </a:r>
          </a:p>
        </p:txBody>
      </p:sp>
      <p:pic>
        <p:nvPicPr>
          <p:cNvPr id="3" name="Afbeelding 2" descr="Afbeelding met standbeeld&#10;&#10;Automatisch gegenereerde beschrijving">
            <a:extLst>
              <a:ext uri="{FF2B5EF4-FFF2-40B4-BE49-F238E27FC236}">
                <a16:creationId xmlns:a16="http://schemas.microsoft.com/office/drawing/2014/main" id="{5EB9C699-77A9-690A-9CCD-117C1C3EA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" b="10427"/>
          <a:stretch/>
        </p:blipFill>
        <p:spPr>
          <a:xfrm>
            <a:off x="890620" y="1412776"/>
            <a:ext cx="825338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voorkomen</a:t>
            </a:r>
          </a:p>
        </p:txBody>
      </p:sp>
      <p:pic>
        <p:nvPicPr>
          <p:cNvPr id="2" name="Afbeelding 1" descr="Afbeelding met standbeeld&#10;&#10;Automatisch gegenereerde beschrijving">
            <a:extLst>
              <a:ext uri="{FF2B5EF4-FFF2-40B4-BE49-F238E27FC236}">
                <a16:creationId xmlns:a16="http://schemas.microsoft.com/office/drawing/2014/main" id="{0812DC01-F9E2-8932-D86A-19E9410E9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" b="10427"/>
          <a:stretch/>
        </p:blipFill>
        <p:spPr>
          <a:xfrm>
            <a:off x="3229326" y="1446157"/>
            <a:ext cx="4126689" cy="2592287"/>
          </a:xfrm>
          <a:prstGeom prst="rect">
            <a:avLst/>
          </a:prstGeom>
        </p:spPr>
      </p:pic>
      <p:pic>
        <p:nvPicPr>
          <p:cNvPr id="4" name="Afbeelding 3" descr="Afbeelding met Menselijk gezicht, persoon, kleding, Modeaccessoire&#10;&#10;Automatisch gegenereerde beschrijving">
            <a:extLst>
              <a:ext uri="{FF2B5EF4-FFF2-40B4-BE49-F238E27FC236}">
                <a16:creationId xmlns:a16="http://schemas.microsoft.com/office/drawing/2014/main" id="{3BB67E39-08D3-D42D-14F7-F3456A713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95190"/>
            <a:ext cx="3915843" cy="2592288"/>
          </a:xfrm>
          <a:prstGeom prst="rect">
            <a:avLst/>
          </a:prstGeom>
        </p:spPr>
      </p:pic>
      <p:pic>
        <p:nvPicPr>
          <p:cNvPr id="7" name="Afbeelding 6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1D6230D4-2E22-5A0E-7E97-C719C3D96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35" y="4653136"/>
            <a:ext cx="2745933" cy="1933136"/>
          </a:xfrm>
          <a:prstGeom prst="rect">
            <a:avLst/>
          </a:prstGeom>
        </p:spPr>
      </p:pic>
      <p:pic>
        <p:nvPicPr>
          <p:cNvPr id="9" name="Afbeelding 8" descr="Afbeelding met gebouw, muur, overdekt, Huisdeur&#10;&#10;Automatisch gegenereerde beschrijving">
            <a:extLst>
              <a:ext uri="{FF2B5EF4-FFF2-40B4-BE49-F238E27FC236}">
                <a16:creationId xmlns:a16="http://schemas.microsoft.com/office/drawing/2014/main" id="{890C5749-EE25-EE4A-8F61-EAC7625D31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9" r="17719"/>
          <a:stretch/>
        </p:blipFill>
        <p:spPr>
          <a:xfrm>
            <a:off x="7164288" y="3834701"/>
            <a:ext cx="1440160" cy="16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attractie</a:t>
            </a:r>
          </a:p>
        </p:txBody>
      </p:sp>
      <p:pic>
        <p:nvPicPr>
          <p:cNvPr id="3" name="Tijdelijke aanduiding voor inhoud 4" descr="Afbeelding met hemel, buitenshuis, gebouw, Metropool&#10;&#10;Automatisch gegenereerde beschrijving">
            <a:extLst>
              <a:ext uri="{FF2B5EF4-FFF2-40B4-BE49-F238E27FC236}">
                <a16:creationId xmlns:a16="http://schemas.microsoft.com/office/drawing/2014/main" id="{9A6DA38A-D0C1-0CAA-B1CD-A05D47DD7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3384376" cy="50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entree</a:t>
            </a:r>
          </a:p>
        </p:txBody>
      </p:sp>
      <p:pic>
        <p:nvPicPr>
          <p:cNvPr id="3" name="Afbeelding 2" descr="Afbeelding met tekst, Lettertype, ontwerp&#10;&#10;Automatisch gegenereerde beschrijving">
            <a:extLst>
              <a:ext uri="{FF2B5EF4-FFF2-40B4-BE49-F238E27FC236}">
                <a16:creationId xmlns:a16="http://schemas.microsoft.com/office/drawing/2014/main" id="{2762246A-F57F-0D9F-53E8-E7A4B7196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51571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souvenir</a:t>
            </a:r>
          </a:p>
        </p:txBody>
      </p:sp>
      <p:pic>
        <p:nvPicPr>
          <p:cNvPr id="7" name="Afbeelding 6" descr="Afbeelding met nacht, wolkenkrabber, gebouw, licht&#10;&#10;Automatisch gegenereerde beschrijving">
            <a:extLst>
              <a:ext uri="{FF2B5EF4-FFF2-40B4-BE49-F238E27FC236}">
                <a16:creationId xmlns:a16="http://schemas.microsoft.com/office/drawing/2014/main" id="{DB6AA97D-6B1A-FE74-A49F-1D809B7D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06560"/>
            <a:ext cx="7920880" cy="52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955</Words>
  <Application>Microsoft Office PowerPoint</Application>
  <PresentationFormat>Diavoorstelling (4:3)</PresentationFormat>
  <Paragraphs>248</Paragraphs>
  <Slides>23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487</cp:revision>
  <dcterms:created xsi:type="dcterms:W3CDTF">2021-06-08T06:13:59Z</dcterms:created>
  <dcterms:modified xsi:type="dcterms:W3CDTF">2024-04-23T08:52:10Z</dcterms:modified>
</cp:coreProperties>
</file>