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8" r:id="rId4"/>
    <p:sldId id="1462" r:id="rId5"/>
    <p:sldId id="1486" r:id="rId6"/>
    <p:sldId id="1481" r:id="rId7"/>
    <p:sldId id="1483" r:id="rId8"/>
    <p:sldId id="1482" r:id="rId9"/>
    <p:sldId id="1479" r:id="rId10"/>
    <p:sldId id="1460" r:id="rId11"/>
    <p:sldId id="1488" r:id="rId12"/>
    <p:sldId id="1487" r:id="rId13"/>
    <p:sldId id="934" r:id="rId14"/>
    <p:sldId id="1515" r:id="rId15"/>
    <p:sldId id="1512" r:id="rId16"/>
    <p:sldId id="1501" r:id="rId17"/>
    <p:sldId id="1470" r:id="rId18"/>
    <p:sldId id="1511" r:id="rId19"/>
    <p:sldId id="1499" r:id="rId20"/>
    <p:sldId id="263" r:id="rId21"/>
    <p:sldId id="1514" r:id="rId22"/>
    <p:sldId id="1518" r:id="rId23"/>
    <p:sldId id="1517"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62"/>
            <p14:sldId id="1486"/>
            <p14:sldId id="1481"/>
            <p14:sldId id="1483"/>
            <p14:sldId id="1482"/>
            <p14:sldId id="1479"/>
            <p14:sldId id="1460"/>
            <p14:sldId id="1488"/>
            <p14:sldId id="1487"/>
            <p14:sldId id="934"/>
            <p14:sldId id="1515"/>
            <p14:sldId id="1512"/>
            <p14:sldId id="1501"/>
            <p14:sldId id="1470"/>
            <p14:sldId id="1511"/>
            <p14:sldId id="1499"/>
            <p14:sldId id="263"/>
            <p14:sldId id="1514"/>
            <p14:sldId id="1518"/>
            <p14:sldId id="15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7085" autoAdjust="0"/>
  </p:normalViewPr>
  <p:slideViewPr>
    <p:cSldViewPr>
      <p:cViewPr varScale="1">
        <p:scale>
          <a:sx n="57" d="100"/>
          <a:sy n="57" d="100"/>
        </p:scale>
        <p:origin x="188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majestueus: </a:t>
            </a:r>
            <a:r>
              <a:rPr lang="nl-NL" sz="1200" kern="1200" dirty="0">
                <a:solidFill>
                  <a:schemeClr val="tx1"/>
                </a:solidFill>
                <a:effectLst/>
                <a:latin typeface="+mn-lt"/>
                <a:ea typeface="+mn-ea"/>
                <a:cs typeface="+mn-cs"/>
              </a:rPr>
              <a:t>deftig, statig</a:t>
            </a:r>
          </a:p>
          <a:p>
            <a:pPr fontAlgn="t"/>
            <a:r>
              <a:rPr lang="nl-NL" sz="1200" b="1" kern="1200" dirty="0">
                <a:solidFill>
                  <a:schemeClr val="tx1"/>
                </a:solidFill>
                <a:effectLst/>
                <a:latin typeface="+mn-lt"/>
                <a:ea typeface="+mn-ea"/>
                <a:cs typeface="+mn-cs"/>
              </a:rPr>
              <a:t>verkassen: </a:t>
            </a:r>
            <a:r>
              <a:rPr lang="nl-NL" sz="1200" kern="1200" dirty="0">
                <a:solidFill>
                  <a:schemeClr val="tx1"/>
                </a:solidFill>
                <a:effectLst/>
                <a:latin typeface="+mn-lt"/>
                <a:ea typeface="+mn-ea"/>
                <a:cs typeface="+mn-cs"/>
              </a:rPr>
              <a:t>verhuizen</a:t>
            </a:r>
          </a:p>
          <a:p>
            <a:pPr fontAlgn="t"/>
            <a:r>
              <a:rPr lang="nl-NL" sz="1200" b="1" kern="1200" dirty="0">
                <a:solidFill>
                  <a:schemeClr val="tx1"/>
                </a:solidFill>
                <a:effectLst/>
                <a:latin typeface="+mn-lt"/>
                <a:ea typeface="+mn-ea"/>
                <a:cs typeface="+mn-cs"/>
              </a:rPr>
              <a:t>vermoedelijk: </a:t>
            </a:r>
            <a:r>
              <a:rPr lang="nl-NL" sz="1200" kern="1200" dirty="0">
                <a:solidFill>
                  <a:schemeClr val="tx1"/>
                </a:solidFill>
                <a:effectLst/>
                <a:latin typeface="+mn-lt"/>
                <a:ea typeface="+mn-ea"/>
                <a:cs typeface="+mn-cs"/>
              </a:rPr>
              <a:t>waarschijnlijk, misschien</a:t>
            </a:r>
          </a:p>
          <a:p>
            <a:pPr fontAlgn="t"/>
            <a:r>
              <a:rPr lang="nl-NL" sz="1200" b="1" kern="1200" dirty="0">
                <a:solidFill>
                  <a:schemeClr val="tx1"/>
                </a:solidFill>
                <a:effectLst/>
                <a:latin typeface="+mn-lt"/>
                <a:ea typeface="+mn-ea"/>
                <a:cs typeface="+mn-cs"/>
              </a:rPr>
              <a:t>zich ontfermen over: </a:t>
            </a:r>
            <a:r>
              <a:rPr lang="nl-NL" sz="1200" kern="1200" dirty="0">
                <a:solidFill>
                  <a:schemeClr val="tx1"/>
                </a:solidFill>
                <a:effectLst/>
                <a:latin typeface="+mn-lt"/>
                <a:ea typeface="+mn-ea"/>
                <a:cs typeface="+mn-cs"/>
              </a:rPr>
              <a:t>op een beschermende manier zorgen voor</a:t>
            </a:r>
          </a:p>
          <a:p>
            <a:pPr fontAlgn="t"/>
            <a:r>
              <a:rPr lang="nl-NL" sz="1200" b="1" kern="1200" dirty="0">
                <a:solidFill>
                  <a:schemeClr val="tx1"/>
                </a:solidFill>
                <a:effectLst/>
                <a:latin typeface="+mn-lt"/>
                <a:ea typeface="+mn-ea"/>
                <a:cs typeface="+mn-cs"/>
              </a:rPr>
              <a:t>de particulier: </a:t>
            </a:r>
            <a:r>
              <a:rPr lang="nl-NL" sz="1200" kern="1200" dirty="0">
                <a:solidFill>
                  <a:schemeClr val="tx1"/>
                </a:solidFill>
                <a:effectLst/>
                <a:latin typeface="+mn-lt"/>
                <a:ea typeface="+mn-ea"/>
                <a:cs typeface="+mn-cs"/>
              </a:rPr>
              <a:t>iemand die iets als privépersoon doet, en niet voor bijvoorbeeld een bedrijf of de regering</a:t>
            </a:r>
          </a:p>
          <a:p>
            <a:pPr fontAlgn="t"/>
            <a:r>
              <a:rPr lang="nl-NL" sz="1200" b="1" kern="1200" dirty="0">
                <a:solidFill>
                  <a:schemeClr val="tx1"/>
                </a:solidFill>
                <a:effectLst/>
                <a:latin typeface="+mn-lt"/>
                <a:ea typeface="+mn-ea"/>
                <a:cs typeface="+mn-cs"/>
              </a:rPr>
              <a:t>beschikken over: </a:t>
            </a:r>
            <a:r>
              <a:rPr lang="nl-NL" sz="1200" kern="1200" dirty="0">
                <a:solidFill>
                  <a:schemeClr val="tx1"/>
                </a:solidFill>
                <a:effectLst/>
                <a:latin typeface="+mn-lt"/>
                <a:ea typeface="+mn-ea"/>
                <a:cs typeface="+mn-cs"/>
              </a:rPr>
              <a:t>hebben, bezitten</a:t>
            </a:r>
          </a:p>
          <a:p>
            <a:pPr fontAlgn="t"/>
            <a:r>
              <a:rPr lang="nl-NL" sz="1200" b="1" kern="1200" dirty="0">
                <a:solidFill>
                  <a:schemeClr val="tx1"/>
                </a:solidFill>
                <a:effectLst/>
                <a:latin typeface="+mn-lt"/>
                <a:ea typeface="+mn-ea"/>
                <a:cs typeface="+mn-cs"/>
              </a:rPr>
              <a:t>hecht: </a:t>
            </a:r>
            <a:r>
              <a:rPr lang="nl-NL" sz="1200" kern="1200" dirty="0">
                <a:solidFill>
                  <a:schemeClr val="tx1"/>
                </a:solidFill>
                <a:effectLst/>
                <a:latin typeface="+mn-lt"/>
                <a:ea typeface="+mn-ea"/>
                <a:cs typeface="+mn-cs"/>
              </a:rPr>
              <a:t>goed bevriend</a:t>
            </a:r>
          </a:p>
          <a:p>
            <a:pPr fontAlgn="t"/>
            <a:r>
              <a:rPr lang="nl-NL" sz="1200" b="1" kern="1200" dirty="0">
                <a:solidFill>
                  <a:schemeClr val="tx1"/>
                </a:solidFill>
                <a:effectLst/>
                <a:latin typeface="+mn-lt"/>
                <a:ea typeface="+mn-ea"/>
                <a:cs typeface="+mn-cs"/>
              </a:rPr>
              <a:t>de simulator: </a:t>
            </a:r>
            <a:r>
              <a:rPr lang="nl-NL" sz="1200" kern="1200" dirty="0">
                <a:solidFill>
                  <a:schemeClr val="tx1"/>
                </a:solidFill>
                <a:effectLst/>
                <a:latin typeface="+mn-lt"/>
                <a:ea typeface="+mn-ea"/>
                <a:cs typeface="+mn-cs"/>
              </a:rPr>
              <a:t>het toestel dat iets nabootst</a:t>
            </a:r>
          </a:p>
          <a:p>
            <a:pPr fontAlgn="t"/>
            <a:r>
              <a:rPr lang="nl-NL" sz="1200" b="1" kern="1200" dirty="0">
                <a:solidFill>
                  <a:schemeClr val="tx1"/>
                </a:solidFill>
                <a:effectLst/>
                <a:latin typeface="+mn-lt"/>
                <a:ea typeface="+mn-ea"/>
                <a:cs typeface="+mn-cs"/>
              </a:rPr>
              <a:t>in conflict komen met: </a:t>
            </a:r>
            <a:r>
              <a:rPr lang="nl-NL" sz="1200" kern="1200" dirty="0">
                <a:solidFill>
                  <a:schemeClr val="tx1"/>
                </a:solidFill>
                <a:effectLst/>
                <a:latin typeface="+mn-lt"/>
                <a:ea typeface="+mn-ea"/>
                <a:cs typeface="+mn-cs"/>
              </a:rPr>
              <a:t>ruzie of strijd krijgen met</a:t>
            </a:r>
          </a:p>
          <a:p>
            <a:pPr fontAlgn="t"/>
            <a:r>
              <a:rPr lang="nl-NL" sz="1200" b="1" kern="1200" dirty="0">
                <a:solidFill>
                  <a:schemeClr val="tx1"/>
                </a:solidFill>
                <a:effectLst/>
                <a:latin typeface="+mn-lt"/>
                <a:ea typeface="+mn-ea"/>
                <a:cs typeface="+mn-cs"/>
              </a:rPr>
              <a:t>het territorium: </a:t>
            </a:r>
            <a:r>
              <a:rPr lang="nl-NL" sz="1200" kern="1200" dirty="0">
                <a:solidFill>
                  <a:schemeClr val="tx1"/>
                </a:solidFill>
                <a:effectLst/>
                <a:latin typeface="+mn-lt"/>
                <a:ea typeface="+mn-ea"/>
                <a:cs typeface="+mn-cs"/>
              </a:rPr>
              <a:t>het eigen gebied dat dieren of mensen verdedigen tegen anderen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6510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s.nl/video/2513264-giftige-cobra-die-ontsnapte-na-maand-gevond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De cobra is weer terecht!! Gisteren hoorde ik het op de radio. Wisten jullie dat deze slang, een echte cobra, uit een huis in Lelystad was ontsnapt? Hij woonde daar bij een </a:t>
            </a:r>
            <a:r>
              <a:rPr lang="nl-NL" sz="2000" b="1" u="sng" dirty="0">
                <a:ea typeface="Times New Roman" panose="02020603050405020304" pitchFamily="18" charset="0"/>
                <a:cs typeface="Arial" panose="020B0604020202020204" pitchFamily="34" charset="0"/>
              </a:rPr>
              <a:t>particulier</a:t>
            </a:r>
            <a:r>
              <a:rPr lang="nl-NL" sz="2000" dirty="0">
                <a:ea typeface="Times New Roman" panose="02020603050405020304" pitchFamily="18" charset="0"/>
                <a:cs typeface="Arial" panose="020B0604020202020204" pitchFamily="34" charset="0"/>
              </a:rPr>
              <a:t>. Dat </a:t>
            </a:r>
            <a:r>
              <a:rPr lang="nl-NL" sz="2000" b="1" dirty="0">
                <a:ea typeface="Times New Roman" panose="02020603050405020304" pitchFamily="18" charset="0"/>
                <a:cs typeface="Arial" panose="020B0604020202020204" pitchFamily="34" charset="0"/>
              </a:rPr>
              <a:t>is </a:t>
            </a:r>
            <a:r>
              <a:rPr lang="nl-NL" sz="2000" b="1" i="1" kern="1200" dirty="0">
                <a:solidFill>
                  <a:schemeClr val="tx1"/>
                </a:solidFill>
                <a:effectLst/>
                <a:latin typeface="+mn-lt"/>
                <a:ea typeface="+mn-ea"/>
                <a:cs typeface="+mn-cs"/>
              </a:rPr>
              <a:t>iemand die iets als privépersoon doet, en niet voor bijvoorbeeld een bedrijf of de regering</a:t>
            </a:r>
            <a:r>
              <a:rPr lang="nl-NL" sz="2000" kern="1200" dirty="0">
                <a:solidFill>
                  <a:schemeClr val="tx1"/>
                </a:solidFill>
                <a:effectLst/>
                <a:latin typeface="+mn-lt"/>
                <a:ea typeface="+mn-ea"/>
                <a:cs typeface="+mn-cs"/>
              </a:rPr>
              <a:t>. </a:t>
            </a:r>
            <a:r>
              <a:rPr lang="nl-NL" sz="2000" dirty="0">
                <a:ea typeface="Times New Roman" panose="02020603050405020304" pitchFamily="18" charset="0"/>
                <a:cs typeface="Arial" panose="020B0604020202020204" pitchFamily="34" charset="0"/>
              </a:rPr>
              <a:t>En </a:t>
            </a:r>
            <a:r>
              <a:rPr lang="nl-NL" sz="2000" b="1" u="sng" dirty="0">
                <a:ea typeface="Times New Roman" panose="02020603050405020304" pitchFamily="18" charset="0"/>
                <a:cs typeface="Arial" panose="020B0604020202020204" pitchFamily="34" charset="0"/>
              </a:rPr>
              <a:t>vermoedelijk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waarschijnlijk</a:t>
            </a:r>
            <a:r>
              <a:rPr lang="nl-NL" sz="2000" dirty="0">
                <a:ea typeface="Times New Roman" panose="02020603050405020304" pitchFamily="18" charset="0"/>
                <a:cs typeface="Arial" panose="020B0604020202020204" pitchFamily="34" charset="0"/>
              </a:rPr>
              <a:t>, had zijn zoontje het hok niet goed dicht gedaan. En toen was de cobra zoek! </a:t>
            </a:r>
            <a:r>
              <a:rPr lang="nl-NL" sz="2000" dirty="0">
                <a:effectLst/>
                <a:ea typeface="Times New Roman" panose="02020603050405020304" pitchFamily="18" charset="0"/>
                <a:cs typeface="Arial" panose="020B0604020202020204" pitchFamily="34" charset="0"/>
              </a:rPr>
              <a:t>Hij is een maand </a:t>
            </a:r>
            <a:r>
              <a:rPr lang="nl-NL" sz="2000" dirty="0">
                <a:ea typeface="Times New Roman" panose="02020603050405020304" pitchFamily="18" charset="0"/>
                <a:cs typeface="Arial" panose="020B0604020202020204" pitchFamily="34" charset="0"/>
              </a:rPr>
              <a:t>zoek geweest. Ze hadden geen idee waar de cobra heen was </a:t>
            </a:r>
            <a:r>
              <a:rPr lang="nl-NL" sz="2000" b="1" u="sng" dirty="0">
                <a:ea typeface="Times New Roman" panose="02020603050405020304" pitchFamily="18" charset="0"/>
                <a:cs typeface="Arial" panose="020B0604020202020204" pitchFamily="34" charset="0"/>
              </a:rPr>
              <a:t>verkast</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verhuisd</a:t>
            </a:r>
            <a:r>
              <a:rPr lang="nl-NL" sz="2000" dirty="0">
                <a:ea typeface="Times New Roman" panose="02020603050405020304" pitchFamily="18" charset="0"/>
                <a:cs typeface="Arial" panose="020B0604020202020204" pitchFamily="34" charset="0"/>
              </a:rPr>
              <a:t>. Ik zou wel willen zien waar hij allemaal naartoe is gegaan. Het zou tof zijn als je dat met </a:t>
            </a:r>
            <a:r>
              <a:rPr lang="nl-NL" sz="2000" b="1" u="sng" dirty="0">
                <a:ea typeface="Times New Roman" panose="02020603050405020304" pitchFamily="18" charset="0"/>
                <a:cs typeface="Arial" panose="020B0604020202020204" pitchFamily="34" charset="0"/>
              </a:rPr>
              <a:t>een simulator</a:t>
            </a:r>
            <a:r>
              <a:rPr lang="nl-NL" sz="2000" dirty="0">
                <a:ea typeface="Times New Roman" panose="02020603050405020304" pitchFamily="18" charset="0"/>
                <a:cs typeface="Arial" panose="020B0604020202020204" pitchFamily="34" charset="0"/>
              </a:rPr>
              <a:t> kon zien. Een simulator is </a:t>
            </a:r>
            <a:r>
              <a:rPr lang="nl-NL" sz="2000" b="1" i="1" kern="1200" dirty="0">
                <a:solidFill>
                  <a:schemeClr val="tx1"/>
                </a:solidFill>
                <a:effectLst/>
                <a:latin typeface="+mn-lt"/>
                <a:ea typeface="+mn-ea"/>
                <a:cs typeface="+mn-cs"/>
              </a:rPr>
              <a:t>een toestel dat iets nabootst</a:t>
            </a:r>
            <a:r>
              <a:rPr lang="nl-NL" sz="2000" kern="1200" dirty="0">
                <a:solidFill>
                  <a:schemeClr val="tx1"/>
                </a:solidFill>
                <a:effectLst/>
                <a:latin typeface="+mn-lt"/>
                <a:ea typeface="+mn-ea"/>
                <a:cs typeface="+mn-cs"/>
              </a:rPr>
              <a:t>.</a:t>
            </a:r>
            <a:r>
              <a:rPr lang="nl-NL" sz="2000" dirty="0">
                <a:ea typeface="Times New Roman" panose="02020603050405020304" pitchFamily="18" charset="0"/>
                <a:cs typeface="Arial" panose="020B0604020202020204" pitchFamily="34" charset="0"/>
              </a:rPr>
              <a:t> De mensen in Lelystad vonden het wel erg spannend dat er een slang vrij rondkroop. Je wilt zo’n cobra niet tegenkomen als je met je hondje buiten wandelt. Je moet niet zomaar in het </a:t>
            </a:r>
            <a:r>
              <a:rPr lang="nl-NL" sz="2000" b="1" u="sng" dirty="0">
                <a:ea typeface="Times New Roman" panose="02020603050405020304" pitchFamily="18" charset="0"/>
                <a:cs typeface="Arial" panose="020B0604020202020204" pitchFamily="34" charset="0"/>
              </a:rPr>
              <a:t>territorium</a:t>
            </a:r>
            <a:r>
              <a:rPr lang="nl-NL" sz="2000" dirty="0">
                <a:ea typeface="Times New Roman" panose="02020603050405020304" pitchFamily="18" charset="0"/>
                <a:cs typeface="Arial" panose="020B0604020202020204" pitchFamily="34" charset="0"/>
              </a:rPr>
              <a:t> van een cobra komen. Dat is </a:t>
            </a:r>
            <a:r>
              <a:rPr lang="nl-NL" sz="2000" b="1" i="1" kern="1200" dirty="0">
                <a:solidFill>
                  <a:schemeClr val="tx1"/>
                </a:solidFill>
                <a:effectLst/>
                <a:latin typeface="+mn-lt"/>
                <a:ea typeface="+mn-ea"/>
                <a:cs typeface="+mn-cs"/>
              </a:rPr>
              <a:t>het eigen gebied dat dieren of mensen verdedigen tegen anderen</a:t>
            </a:r>
            <a:r>
              <a:rPr lang="nl-NL" sz="2000" kern="1200" dirty="0">
                <a:solidFill>
                  <a:schemeClr val="tx1"/>
                </a:solidFill>
                <a:effectLst/>
                <a:latin typeface="+mn-lt"/>
                <a:ea typeface="+mn-ea"/>
                <a:cs typeface="+mn-cs"/>
              </a:rPr>
              <a:t>. Want dan</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kun je in een conflict komen</a:t>
            </a:r>
            <a:r>
              <a:rPr lang="nl-NL" sz="2000" dirty="0">
                <a:ea typeface="Times New Roman" panose="02020603050405020304" pitchFamily="18" charset="0"/>
                <a:cs typeface="Arial" panose="020B0604020202020204" pitchFamily="34" charset="0"/>
              </a:rPr>
              <a:t>. Dan kun je </a:t>
            </a:r>
            <a:r>
              <a:rPr lang="nl-NL" sz="2000" b="1" i="1" kern="1200" dirty="0">
                <a:solidFill>
                  <a:schemeClr val="tx1"/>
                </a:solidFill>
                <a:effectLst/>
                <a:latin typeface="+mn-lt"/>
                <a:ea typeface="+mn-ea"/>
                <a:cs typeface="+mn-cs"/>
              </a:rPr>
              <a:t>ruzie of strijd krijgen</a:t>
            </a:r>
            <a:r>
              <a:rPr lang="nl-NL" sz="2000" kern="1200" dirty="0">
                <a:solidFill>
                  <a:schemeClr val="tx1"/>
                </a:solidFill>
                <a:effectLst/>
                <a:latin typeface="+mn-lt"/>
                <a:ea typeface="+mn-ea"/>
                <a:cs typeface="+mn-cs"/>
              </a:rPr>
              <a:t>. </a:t>
            </a:r>
            <a:r>
              <a:rPr lang="nl-NL" sz="2000" dirty="0">
                <a:ea typeface="Times New Roman" panose="02020603050405020304" pitchFamily="18" charset="0"/>
                <a:cs typeface="Arial" panose="020B0604020202020204" pitchFamily="34" charset="0"/>
              </a:rPr>
              <a:t>Cobra’s </a:t>
            </a:r>
            <a:r>
              <a:rPr lang="nl-NL" sz="2000" b="1" u="sng" dirty="0">
                <a:ea typeface="Times New Roman" panose="02020603050405020304" pitchFamily="18" charset="0"/>
                <a:cs typeface="Arial" panose="020B0604020202020204" pitchFamily="34" charset="0"/>
              </a:rPr>
              <a:t>beschikken over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hebben</a:t>
            </a:r>
            <a:r>
              <a:rPr lang="nl-NL" sz="2000" dirty="0">
                <a:ea typeface="Times New Roman" panose="02020603050405020304" pitchFamily="18" charset="0"/>
                <a:cs typeface="Arial" panose="020B0604020202020204" pitchFamily="34" charset="0"/>
              </a:rPr>
              <a:t> gif en scherpe tanden. Gisteren werd de cobra gevonden, bij de achterdeur van een huis. Hij werd gevangen in een plastic bak. Moet je zien hoe </a:t>
            </a:r>
            <a:r>
              <a:rPr lang="nl-NL" sz="2000" b="1" u="sng" dirty="0">
                <a:ea typeface="Times New Roman" panose="02020603050405020304" pitchFamily="18" charset="0"/>
                <a:cs typeface="Arial" panose="020B0604020202020204" pitchFamily="34" charset="0"/>
              </a:rPr>
              <a:t>majestueus</a:t>
            </a:r>
            <a:r>
              <a:rPr lang="nl-NL" sz="2000" dirty="0">
                <a:ea typeface="Times New Roman" panose="02020603050405020304" pitchFamily="18" charset="0"/>
                <a:cs typeface="Arial" panose="020B0604020202020204" pitchFamily="34" charset="0"/>
              </a:rPr>
              <a:t>, hoe </a:t>
            </a:r>
            <a:r>
              <a:rPr lang="nl-NL" sz="2000" b="1" i="1" dirty="0">
                <a:ea typeface="Times New Roman" panose="02020603050405020304" pitchFamily="18" charset="0"/>
                <a:cs typeface="Arial" panose="020B0604020202020204" pitchFamily="34" charset="0"/>
              </a:rPr>
              <a:t>deftig</a:t>
            </a:r>
            <a:r>
              <a:rPr lang="nl-NL" sz="2000" dirty="0">
                <a:ea typeface="Times New Roman" panose="02020603050405020304" pitchFamily="18" charset="0"/>
                <a:cs typeface="Arial" panose="020B0604020202020204" pitchFamily="34" charset="0"/>
              </a:rPr>
              <a:t> hij daar in zit! Ze hebben de cobra naar de dierenopvang gebracht. Het baasje had geen </a:t>
            </a:r>
            <a:r>
              <a:rPr lang="nl-NL" sz="2000" b="1" u="sng" dirty="0">
                <a:ea typeface="Times New Roman" panose="02020603050405020304" pitchFamily="18" charset="0"/>
                <a:cs typeface="Arial" panose="020B0604020202020204" pitchFamily="34" charset="0"/>
              </a:rPr>
              <a:t>hechte</a:t>
            </a:r>
            <a:r>
              <a:rPr lang="nl-NL" sz="2000" dirty="0">
                <a:ea typeface="Times New Roman" panose="02020603050405020304" pitchFamily="18" charset="0"/>
                <a:cs typeface="Arial" panose="020B0604020202020204" pitchFamily="34" charset="0"/>
              </a:rPr>
              <a:t> band met de slang. Hij was niet </a:t>
            </a:r>
            <a:r>
              <a:rPr lang="nl-NL" sz="2000" b="1" i="1" dirty="0">
                <a:ea typeface="Times New Roman" panose="02020603050405020304" pitchFamily="18" charset="0"/>
                <a:cs typeface="Arial" panose="020B0604020202020204" pitchFamily="34" charset="0"/>
              </a:rPr>
              <a:t>goed bevriend</a:t>
            </a:r>
            <a:r>
              <a:rPr lang="nl-NL" sz="2000" dirty="0">
                <a:ea typeface="Times New Roman" panose="02020603050405020304" pitchFamily="18" charset="0"/>
                <a:cs typeface="Arial" panose="020B0604020202020204" pitchFamily="34" charset="0"/>
              </a:rPr>
              <a:t> met de slang, zoals ik wel een hechte band heb met mijn hond. En hij besloot dat de dierenopvang </a:t>
            </a:r>
            <a:r>
              <a:rPr lang="nl-NL" sz="2000" b="1" u="sng" dirty="0">
                <a:ea typeface="Times New Roman" panose="02020603050405020304" pitchFamily="18" charset="0"/>
                <a:cs typeface="Arial" panose="020B0604020202020204" pitchFamily="34" charset="0"/>
              </a:rPr>
              <a:t>zich over het beestje mag ontfermen</a:t>
            </a:r>
            <a:r>
              <a:rPr lang="nl-NL" sz="2000" dirty="0">
                <a:ea typeface="Times New Roman" panose="02020603050405020304" pitchFamily="18" charset="0"/>
                <a:cs typeface="Arial" panose="020B0604020202020204" pitchFamily="34" charset="0"/>
              </a:rPr>
              <a:t>. Zich ontfermen betekent </a:t>
            </a:r>
            <a:r>
              <a:rPr lang="nl-NL" sz="2000" b="1" i="1" kern="1200" dirty="0">
                <a:solidFill>
                  <a:schemeClr val="tx1"/>
                </a:solidFill>
                <a:effectLst/>
                <a:latin typeface="+mn-lt"/>
                <a:ea typeface="+mn-ea"/>
                <a:cs typeface="+mn-cs"/>
              </a:rPr>
              <a:t>op een beschermende manier zorgen voor</a:t>
            </a:r>
            <a:r>
              <a:rPr lang="nl-NL" sz="2000" kern="1200" dirty="0">
                <a:solidFill>
                  <a:schemeClr val="tx1"/>
                </a:solidFill>
                <a:effectLst/>
                <a:latin typeface="+mn-lt"/>
                <a:ea typeface="+mn-ea"/>
                <a:cs typeface="+mn-cs"/>
              </a:rPr>
              <a:t>. Heeft een van julli</a:t>
            </a:r>
            <a:r>
              <a:rPr lang="nl-NL" sz="2000" dirty="0"/>
              <a:t>e een hechte band met zijn huisdier?</a:t>
            </a: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200" dirty="0">
                <a:hlinkClick r:id="rId3"/>
              </a:rPr>
              <a:t>Giftige cobra die ontsnapte na maand gevonden (nos.nl)</a:t>
            </a:r>
            <a:endParaRPr lang="nl-NL" sz="2000" dirty="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majestueus</a:t>
            </a:r>
          </a:p>
        </p:txBody>
      </p:sp>
      <p:pic>
        <p:nvPicPr>
          <p:cNvPr id="3" name="Afbeelding 2">
            <a:extLst>
              <a:ext uri="{FF2B5EF4-FFF2-40B4-BE49-F238E27FC236}">
                <a16:creationId xmlns:a16="http://schemas.microsoft.com/office/drawing/2014/main" id="{D9123525-9E86-FD78-C9AD-5A111EBF91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772816"/>
            <a:ext cx="7200800" cy="4184864"/>
          </a:xfrm>
          <a:prstGeom prst="rect">
            <a:avLst/>
          </a:prstGeom>
        </p:spPr>
      </p:pic>
      <p:sp>
        <p:nvSpPr>
          <p:cNvPr id="5" name="Tekstvak 4">
            <a:extLst>
              <a:ext uri="{FF2B5EF4-FFF2-40B4-BE49-F238E27FC236}">
                <a16:creationId xmlns:a16="http://schemas.microsoft.com/office/drawing/2014/main" id="{EC0FD07E-CD9C-95B4-F6E9-6A53F9F4036E}"/>
              </a:ext>
            </a:extLst>
          </p:cNvPr>
          <p:cNvSpPr txBox="1"/>
          <p:nvPr/>
        </p:nvSpPr>
        <p:spPr>
          <a:xfrm>
            <a:off x="3131840" y="5957680"/>
            <a:ext cx="5251006" cy="276999"/>
          </a:xfrm>
          <a:prstGeom prst="rect">
            <a:avLst/>
          </a:prstGeom>
          <a:noFill/>
        </p:spPr>
        <p:txBody>
          <a:bodyPr wrap="square">
            <a:spAutoFit/>
          </a:bodyPr>
          <a:lstStyle/>
          <a:p>
            <a:r>
              <a:rPr lang="nl-NL" sz="1200" dirty="0"/>
              <a:t>https://nos.nl/video/2513264-giftige-cobra-die-ontsnapte-na-maand-gevonden</a:t>
            </a:r>
          </a:p>
        </p:txBody>
      </p:sp>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hecht</a:t>
            </a:r>
          </a:p>
        </p:txBody>
      </p:sp>
      <p:pic>
        <p:nvPicPr>
          <p:cNvPr id="4" name="Afbeelding 3" descr="Afbeelding met hemel, persoon, gras, buitenshuis&#10;&#10;Automatisch gegenereerde beschrijving">
            <a:extLst>
              <a:ext uri="{FF2B5EF4-FFF2-40B4-BE49-F238E27FC236}">
                <a16:creationId xmlns:a16="http://schemas.microsoft.com/office/drawing/2014/main" id="{A42D10A4-C1DE-4564-09FC-5C254B9F6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469" y="1412776"/>
            <a:ext cx="7557061" cy="5040560"/>
          </a:xfrm>
          <a:prstGeom prst="rect">
            <a:avLst/>
          </a:prstGeom>
        </p:spPr>
      </p:pic>
    </p:spTree>
    <p:extLst>
      <p:ext uri="{BB962C8B-B14F-4D97-AF65-F5344CB8AC3E}">
        <p14:creationId xmlns:p14="http://schemas.microsoft.com/office/powerpoint/2010/main" val="55856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zich ontfermen over iemand</a:t>
            </a:r>
          </a:p>
        </p:txBody>
      </p:sp>
      <p:pic>
        <p:nvPicPr>
          <p:cNvPr id="3" name="Afbeelding 2" descr="Afbeelding met persoon, slang, reptiel, kleding&#10;&#10;Automatisch gegenereerde beschrijving">
            <a:extLst>
              <a:ext uri="{FF2B5EF4-FFF2-40B4-BE49-F238E27FC236}">
                <a16:creationId xmlns:a16="http://schemas.microsoft.com/office/drawing/2014/main" id="{492CB511-F38E-762B-910C-FD153660F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395" y="2393729"/>
            <a:ext cx="6387210" cy="4260268"/>
          </a:xfrm>
          <a:prstGeom prst="rect">
            <a:avLst/>
          </a:prstGeom>
        </p:spPr>
      </p:pic>
    </p:spTree>
    <p:extLst>
      <p:ext uri="{BB962C8B-B14F-4D97-AF65-F5344CB8AC3E}">
        <p14:creationId xmlns:p14="http://schemas.microsoft.com/office/powerpoint/2010/main" val="247793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majestueus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nederig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deftig, statig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endParaRPr lang="nl-NL" sz="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Moet je zien hoe </a:t>
            </a:r>
            <a:r>
              <a:rPr lang="nl-NL" sz="2400" i="1" u="sng" dirty="0">
                <a:solidFill>
                  <a:srgbClr val="387038"/>
                </a:solidFill>
                <a:latin typeface="Century Gothic" panose="020B0502020202020204" pitchFamily="34" charset="0"/>
                <a:ea typeface="Calibri"/>
                <a:cs typeface="Times New Roman"/>
              </a:rPr>
              <a:t>majestueus</a:t>
            </a:r>
            <a:r>
              <a:rPr lang="nl-NL" sz="2400" i="1" dirty="0">
                <a:solidFill>
                  <a:srgbClr val="387038"/>
                </a:solidFill>
                <a:latin typeface="Century Gothic" panose="020B0502020202020204" pitchFamily="34" charset="0"/>
                <a:ea typeface="Calibri"/>
                <a:cs typeface="Times New Roman"/>
              </a:rPr>
              <a:t> hij in de bak zit!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wie zich niet op de voorgrond plaatst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bedankt haar </a:t>
            </a:r>
            <a:r>
              <a:rPr lang="nl-NL" sz="2400" i="1" u="sng" dirty="0">
                <a:solidFill>
                  <a:srgbClr val="387038"/>
                </a:solidFill>
                <a:effectLst/>
                <a:latin typeface="Century Gothic" panose="020B0502020202020204" pitchFamily="34" charset="0"/>
                <a:ea typeface="Calibri"/>
                <a:cs typeface="Times New Roman"/>
              </a:rPr>
              <a:t>nederig</a:t>
            </a:r>
            <a:r>
              <a:rPr lang="nl-NL" sz="2400" i="1" dirty="0">
                <a:solidFill>
                  <a:srgbClr val="387038"/>
                </a:solidFill>
                <a:effectLst/>
                <a:latin typeface="Century Gothic" panose="020B0502020202020204" pitchFamily="34" charset="0"/>
                <a:ea typeface="Calibri"/>
                <a:cs typeface="Times New Roman"/>
              </a:rPr>
              <a:t>.</a:t>
            </a:r>
            <a:endParaRPr lang="nl-NL" sz="24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81DFEF7-2BAB-A75F-9DE1-072C76C3B6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2636912"/>
            <a:ext cx="3717076" cy="2160240"/>
          </a:xfrm>
          <a:prstGeom prst="rect">
            <a:avLst/>
          </a:prstGeom>
        </p:spPr>
      </p:pic>
      <p:pic>
        <p:nvPicPr>
          <p:cNvPr id="9" name="Afbeelding 8" descr="Afbeelding met kleding, tekening, clipart, illustratie&#10;&#10;Automatisch gegenereerde beschrijving">
            <a:extLst>
              <a:ext uri="{FF2B5EF4-FFF2-40B4-BE49-F238E27FC236}">
                <a16:creationId xmlns:a16="http://schemas.microsoft.com/office/drawing/2014/main" id="{25C16CAD-A05D-9765-37E3-CDE974113D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40661" y="2877439"/>
            <a:ext cx="2564904" cy="2225041"/>
          </a:xfrm>
          <a:prstGeom prst="rect">
            <a:avLst/>
          </a:prstGeom>
        </p:spPr>
      </p:pic>
    </p:spTree>
    <p:extLst>
      <p:ext uri="{BB962C8B-B14F-4D97-AF65-F5344CB8AC3E}">
        <p14:creationId xmlns:p14="http://schemas.microsoft.com/office/powerpoint/2010/main" val="315534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95741" y="361558"/>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beschikken over</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hebben, bezitten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Slangen </a:t>
            </a:r>
            <a:r>
              <a:rPr lang="nl-NL" sz="2400" i="1" u="sng" dirty="0">
                <a:solidFill>
                  <a:srgbClr val="387038"/>
                </a:solidFill>
                <a:latin typeface="Century Gothic" panose="020B0502020202020204" pitchFamily="34" charset="0"/>
                <a:ea typeface="Calibri"/>
                <a:cs typeface="Times New Roman"/>
              </a:rPr>
              <a:t>beschikken over</a:t>
            </a:r>
            <a:r>
              <a:rPr lang="nl-NL" sz="2400" i="1" dirty="0">
                <a:solidFill>
                  <a:srgbClr val="387038"/>
                </a:solidFill>
                <a:latin typeface="Century Gothic" panose="020B0502020202020204" pitchFamily="34" charset="0"/>
                <a:ea typeface="Calibri"/>
                <a:cs typeface="Times New Roman"/>
              </a:rPr>
              <a:t> gif en scherpe tanden.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bevrijden van (opruimen)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6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Zij </a:t>
            </a:r>
            <a:r>
              <a:rPr lang="nl-NL" sz="2400" i="1" u="sng" dirty="0">
                <a:solidFill>
                  <a:srgbClr val="387038"/>
                </a:solidFill>
                <a:effectLst/>
                <a:latin typeface="Century Gothic" panose="020B0502020202020204" pitchFamily="34" charset="0"/>
                <a:ea typeface="Calibri"/>
                <a:cs typeface="Times New Roman"/>
              </a:rPr>
              <a:t>ontdoet zich van</a:t>
            </a:r>
            <a:r>
              <a:rPr lang="nl-NL" sz="2400" i="1" dirty="0">
                <a:solidFill>
                  <a:srgbClr val="387038"/>
                </a:solidFill>
                <a:effectLst/>
                <a:latin typeface="Century Gothic" panose="020B0502020202020204" pitchFamily="34" charset="0"/>
                <a:ea typeface="Calibri"/>
                <a:cs typeface="Times New Roman"/>
              </a:rPr>
              <a:t> kleren die ze niet meer draagt.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4DD1F1A0-3CB9-7689-33E6-A62FA5B3F1A9}"/>
              </a:ext>
            </a:extLst>
          </p:cNvPr>
          <p:cNvSpPr txBox="1">
            <a:spLocks noChangeArrowheads="1"/>
          </p:cNvSpPr>
          <p:nvPr/>
        </p:nvSpPr>
        <p:spPr bwMode="auto">
          <a:xfrm>
            <a:off x="4788025" y="357412"/>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zich ontdoen van</a:t>
            </a:r>
            <a:endParaRPr lang="nl-NL" sz="4800" dirty="0">
              <a:effectLst/>
              <a:latin typeface="Century Gothic" panose="020B0502020202020204" pitchFamily="34" charset="0"/>
              <a:ea typeface="Calibri"/>
              <a:cs typeface="Times New Roman"/>
            </a:endParaRPr>
          </a:p>
        </p:txBody>
      </p:sp>
      <p:pic>
        <p:nvPicPr>
          <p:cNvPr id="5" name="Afbeelding 4" descr="Afbeelding met Vlees, overdekt&#10;&#10;Automatisch gegenereerde beschrijving">
            <a:extLst>
              <a:ext uri="{FF2B5EF4-FFF2-40B4-BE49-F238E27FC236}">
                <a16:creationId xmlns:a16="http://schemas.microsoft.com/office/drawing/2014/main" id="{577F9751-E295-F15B-0C0E-85FD1F51F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0" y="2420888"/>
            <a:ext cx="2678634" cy="2448272"/>
          </a:xfrm>
          <a:prstGeom prst="rect">
            <a:avLst/>
          </a:prstGeom>
        </p:spPr>
      </p:pic>
      <p:pic>
        <p:nvPicPr>
          <p:cNvPr id="8" name="Afbeelding 7" descr="Afbeelding met overdekt, muur, persoon, bed&#10;&#10;Automatisch gegenereerde beschrijving">
            <a:extLst>
              <a:ext uri="{FF2B5EF4-FFF2-40B4-BE49-F238E27FC236}">
                <a16:creationId xmlns:a16="http://schemas.microsoft.com/office/drawing/2014/main" id="{51376A9A-E8BC-FA1A-6681-738B0351A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076" y="2708920"/>
            <a:ext cx="3473076" cy="2320015"/>
          </a:xfrm>
          <a:prstGeom prst="rect">
            <a:avLst/>
          </a:prstGeom>
        </p:spPr>
      </p:pic>
    </p:spTree>
    <p:extLst>
      <p:ext uri="{BB962C8B-B14F-4D97-AF65-F5344CB8AC3E}">
        <p14:creationId xmlns:p14="http://schemas.microsoft.com/office/powerpoint/2010/main" val="400396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188640"/>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zich ontfermen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6225" y="1613598"/>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op een beschermende manier zorgen voor</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r>
              <a:rPr lang="nl-NL" sz="24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Bij de dierenopvang </a:t>
            </a:r>
            <a:r>
              <a:rPr lang="nl-NL" sz="2400" i="1" u="sng" dirty="0">
                <a:solidFill>
                  <a:srgbClr val="387038"/>
                </a:solidFill>
                <a:latin typeface="Century Gothic" panose="020B0502020202020204" pitchFamily="34" charset="0"/>
                <a:ea typeface="Calibri"/>
                <a:cs typeface="Times New Roman"/>
              </a:rPr>
              <a:t>ontfermen</a:t>
            </a:r>
            <a:r>
              <a:rPr lang="nl-NL" sz="2400" i="1" dirty="0">
                <a:solidFill>
                  <a:srgbClr val="387038"/>
                </a:solidFill>
                <a:latin typeface="Century Gothic" panose="020B0502020202020204" pitchFamily="34" charset="0"/>
                <a:ea typeface="Calibri"/>
                <a:cs typeface="Times New Roman"/>
              </a:rPr>
              <a:t> ze </a:t>
            </a:r>
            <a:r>
              <a:rPr lang="nl-NL" sz="2400" i="1" u="sng" dirty="0">
                <a:solidFill>
                  <a:srgbClr val="387038"/>
                </a:solidFill>
                <a:latin typeface="Century Gothic" panose="020B0502020202020204" pitchFamily="34" charset="0"/>
                <a:ea typeface="Calibri"/>
                <a:cs typeface="Times New Roman"/>
              </a:rPr>
              <a:t>zich over</a:t>
            </a:r>
            <a:r>
              <a:rPr lang="nl-NL" sz="2400" i="1" dirty="0">
                <a:solidFill>
                  <a:srgbClr val="387038"/>
                </a:solidFill>
                <a:latin typeface="Century Gothic" panose="020B0502020202020204" pitchFamily="34" charset="0"/>
                <a:ea typeface="Calibri"/>
                <a:cs typeface="Times New Roman"/>
              </a:rPr>
              <a:t> de slang.</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je er niet mee bemoeien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houdt zich afzijdig van</a:t>
            </a:r>
            <a:r>
              <a:rPr lang="nl-NL" sz="2400" i="1" dirty="0">
                <a:solidFill>
                  <a:srgbClr val="387038"/>
                </a:solidFill>
                <a:effectLst/>
                <a:latin typeface="Century Gothic" panose="020B0502020202020204" pitchFamily="34" charset="0"/>
                <a:ea typeface="Calibri"/>
                <a:cs typeface="Times New Roman"/>
              </a:rPr>
              <a:t> de discussie.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FB4CA1E7-A44F-6893-4950-C618D7F18AA2}"/>
              </a:ext>
            </a:extLst>
          </p:cNvPr>
          <p:cNvSpPr txBox="1">
            <a:spLocks noChangeArrowheads="1"/>
          </p:cNvSpPr>
          <p:nvPr/>
        </p:nvSpPr>
        <p:spPr bwMode="auto">
          <a:xfrm>
            <a:off x="107504" y="712474"/>
            <a:ext cx="4563616" cy="7723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over iemand</a:t>
            </a:r>
            <a:endParaRPr lang="nl-NL" sz="44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F34CC34B-2CE1-6913-EF50-D9C7B0365A8E}"/>
              </a:ext>
            </a:extLst>
          </p:cNvPr>
          <p:cNvSpPr txBox="1">
            <a:spLocks noChangeArrowheads="1"/>
          </p:cNvSpPr>
          <p:nvPr/>
        </p:nvSpPr>
        <p:spPr bwMode="auto">
          <a:xfrm>
            <a:off x="4584577" y="377767"/>
            <a:ext cx="4563616" cy="570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dirty="0">
                <a:solidFill>
                  <a:srgbClr val="387038"/>
                </a:solidFill>
                <a:latin typeface="Century Gothic" panose="020B0502020202020204" pitchFamily="34" charset="0"/>
                <a:ea typeface="Calibri"/>
                <a:cs typeface="Times New Roman"/>
              </a:rPr>
              <a:t>zich afzijdig houden van</a:t>
            </a:r>
            <a:endParaRPr lang="nl-NL" sz="4400" dirty="0">
              <a:effectLst/>
              <a:latin typeface="Century Gothic" panose="020B0502020202020204" pitchFamily="34" charset="0"/>
              <a:ea typeface="Calibri"/>
              <a:cs typeface="Times New Roman"/>
            </a:endParaRPr>
          </a:p>
        </p:txBody>
      </p:sp>
      <p:pic>
        <p:nvPicPr>
          <p:cNvPr id="5" name="Afbeelding 4" descr="Afbeelding met persoon, slang, reptiel, kleding&#10;&#10;Automatisch gegenereerde beschrijving">
            <a:extLst>
              <a:ext uri="{FF2B5EF4-FFF2-40B4-BE49-F238E27FC236}">
                <a16:creationId xmlns:a16="http://schemas.microsoft.com/office/drawing/2014/main" id="{EADEE37A-79D3-9E8E-8D91-D38DE2A42C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584" y="2924944"/>
            <a:ext cx="3024336" cy="2017231"/>
          </a:xfrm>
          <a:prstGeom prst="rect">
            <a:avLst/>
          </a:prstGeom>
        </p:spPr>
      </p:pic>
      <p:pic>
        <p:nvPicPr>
          <p:cNvPr id="8" name="Afbeelding 7" descr="Afbeelding met persoon, kleding, muur, Menselijk gezicht&#10;&#10;Automatisch gegenereerde beschrijving">
            <a:extLst>
              <a:ext uri="{FF2B5EF4-FFF2-40B4-BE49-F238E27FC236}">
                <a16:creationId xmlns:a16="http://schemas.microsoft.com/office/drawing/2014/main" id="{E6BE05D8-E4F3-CEF0-5948-D5BA055E1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843" y="2780928"/>
            <a:ext cx="3419873" cy="2284475"/>
          </a:xfrm>
          <a:prstGeom prst="rect">
            <a:avLst/>
          </a:prstGeom>
        </p:spPr>
      </p:pic>
    </p:spTree>
    <p:extLst>
      <p:ext uri="{BB962C8B-B14F-4D97-AF65-F5344CB8AC3E}">
        <p14:creationId xmlns:p14="http://schemas.microsoft.com/office/powerpoint/2010/main" val="270565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effectLst/>
                <a:latin typeface="Century Gothic" panose="020B0502020202020204" pitchFamily="34" charset="0"/>
                <a:ea typeface="Calibri"/>
                <a:cs typeface="Times New Roman"/>
              </a:rPr>
              <a:t>vermoedelijk</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solidFill>
                  <a:srgbClr val="387038"/>
                </a:solidFill>
                <a:effectLst/>
                <a:latin typeface="Century Gothic" panose="020B0502020202020204" pitchFamily="34" charset="0"/>
                <a:ea typeface="Calibri"/>
                <a:cs typeface="Times New Roman"/>
              </a:rPr>
              <a:t>met zekerheid</a:t>
            </a:r>
            <a:endParaRPr lang="nl-NL" sz="4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waarschijnlijk, misschien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10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Vermoedelijk</a:t>
            </a:r>
            <a:r>
              <a:rPr lang="nl-NL" sz="2400" i="1" dirty="0">
                <a:solidFill>
                  <a:srgbClr val="387038"/>
                </a:solidFill>
                <a:latin typeface="Century Gothic" panose="020B0502020202020204" pitchFamily="34" charset="0"/>
                <a:ea typeface="Calibri"/>
                <a:cs typeface="Times New Roman"/>
              </a:rPr>
              <a:t> had zijn zoon het terrarium niet goed dichtgedaan.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twijfel</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000" i="1" dirty="0">
              <a:solidFill>
                <a:srgbClr val="387038"/>
              </a:solidFill>
              <a:effectLst/>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Ze konden </a:t>
            </a:r>
            <a:r>
              <a:rPr lang="nl-NL" sz="2400" i="1" u="sng" dirty="0">
                <a:solidFill>
                  <a:srgbClr val="387038"/>
                </a:solidFill>
                <a:latin typeface="Century Gothic" panose="020B0502020202020204" pitchFamily="34" charset="0"/>
                <a:ea typeface="Calibri"/>
                <a:cs typeface="Times New Roman"/>
              </a:rPr>
              <a:t>met zekerheid </a:t>
            </a:r>
            <a:r>
              <a:rPr lang="nl-NL" sz="2400" i="1" dirty="0">
                <a:solidFill>
                  <a:srgbClr val="387038"/>
                </a:solidFill>
                <a:latin typeface="Century Gothic" panose="020B0502020202020204" pitchFamily="34" charset="0"/>
                <a:ea typeface="Calibri"/>
                <a:cs typeface="Times New Roman"/>
              </a:rPr>
              <a:t>zeggen dat het terrarium leeg was.</a:t>
            </a:r>
            <a:endParaRPr lang="nl-NL" sz="2400" dirty="0">
              <a:effectLst/>
              <a:latin typeface="Century Gothic" panose="020B0502020202020204" pitchFamily="34" charset="0"/>
              <a:ea typeface="Calibri"/>
              <a:cs typeface="Times New Roman"/>
            </a:endParaRPr>
          </a:p>
        </p:txBody>
      </p:sp>
      <p:pic>
        <p:nvPicPr>
          <p:cNvPr id="2" name="Afbeelding 1" descr="Afbeelding met persoon, kleding, Menselijk gezicht, kamerplant&#10;&#10;Automatisch gegenereerde beschrijving">
            <a:extLst>
              <a:ext uri="{FF2B5EF4-FFF2-40B4-BE49-F238E27FC236}">
                <a16:creationId xmlns:a16="http://schemas.microsoft.com/office/drawing/2014/main" id="{1EE243B3-17C9-7910-29B7-07B94DF418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576" y="2701120"/>
            <a:ext cx="3329198" cy="2220575"/>
          </a:xfrm>
          <a:prstGeom prst="rect">
            <a:avLst/>
          </a:prstGeom>
        </p:spPr>
      </p:pic>
      <p:pic>
        <p:nvPicPr>
          <p:cNvPr id="3" name="Afbeelding 2" descr="Afbeelding met plant, aquarium, overdekt&#10;&#10;Automatisch gegenereerde beschrijving">
            <a:extLst>
              <a:ext uri="{FF2B5EF4-FFF2-40B4-BE49-F238E27FC236}">
                <a16:creationId xmlns:a16="http://schemas.microsoft.com/office/drawing/2014/main" id="{60F3EEB1-B484-F44A-1AE1-776A8D06A4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44108" y="2564904"/>
            <a:ext cx="2592288" cy="2279560"/>
          </a:xfrm>
          <a:prstGeom prst="rect">
            <a:avLst/>
          </a:prstGeom>
        </p:spPr>
      </p:pic>
    </p:spTree>
    <p:extLst>
      <p:ext uri="{BB962C8B-B14F-4D97-AF65-F5344CB8AC3E}">
        <p14:creationId xmlns:p14="http://schemas.microsoft.com/office/powerpoint/2010/main" val="271809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838" y="312737"/>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6000" b="1" dirty="0">
                <a:solidFill>
                  <a:srgbClr val="387038"/>
                </a:solidFill>
                <a:latin typeface="Century Gothic" panose="020B0502020202020204" pitchFamily="34" charset="0"/>
                <a:ea typeface="Calibri"/>
                <a:cs typeface="Times New Roman"/>
              </a:rPr>
              <a:t>de particulier</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99988" y="33733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het bedrijf</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iets als privépersoon doet, en niet voor bijvoorbeeld een bedrijf of de regering</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cobra woonde bij </a:t>
            </a:r>
            <a:r>
              <a:rPr lang="nl-NL" sz="2400" i="1" u="sng" dirty="0">
                <a:solidFill>
                  <a:srgbClr val="387038"/>
                </a:solidFill>
                <a:latin typeface="Century Gothic" panose="020B0502020202020204" pitchFamily="34" charset="0"/>
                <a:ea typeface="Calibri"/>
                <a:cs typeface="Times New Roman"/>
              </a:rPr>
              <a:t>een particulier</a:t>
            </a:r>
            <a:r>
              <a:rPr lang="nl-NL" sz="2400" i="1" dirty="0">
                <a:solidFill>
                  <a:srgbClr val="387038"/>
                </a:solidFill>
                <a:latin typeface="Century Gothic" panose="020B0502020202020204" pitchFamily="34" charset="0"/>
                <a:ea typeface="Calibri"/>
                <a:cs typeface="Times New Roman"/>
              </a:rPr>
              <a:t>.</a:t>
            </a:r>
            <a:r>
              <a:rPr lang="nl-NL" sz="1000" dirty="0">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590020"/>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plaats waar men iets maakt of doet om geld te verdienen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Ik werk voor een groot </a:t>
            </a:r>
            <a:r>
              <a:rPr lang="nl-NL" sz="2400" i="1" u="sng" dirty="0">
                <a:solidFill>
                  <a:srgbClr val="387038"/>
                </a:solidFill>
                <a:latin typeface="Century Gothic" panose="020B0502020202020204" pitchFamily="34" charset="0"/>
                <a:ea typeface="Calibri"/>
                <a:cs typeface="Times New Roman"/>
              </a:rPr>
              <a:t>bedrijf</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5BE73448-65FF-4319-AA12-6A61BC5242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4368" y="3203744"/>
            <a:ext cx="3995576" cy="1382469"/>
          </a:xfrm>
          <a:prstGeom prst="rect">
            <a:avLst/>
          </a:prstGeom>
        </p:spPr>
      </p:pic>
      <p:pic>
        <p:nvPicPr>
          <p:cNvPr id="8" name="Afbeelding 7" descr="Afbeelding met persoon, aquarium, person, Menselijk gezicht&#10;&#10;Automatisch gegenereerde beschrijving">
            <a:extLst>
              <a:ext uri="{FF2B5EF4-FFF2-40B4-BE49-F238E27FC236}">
                <a16:creationId xmlns:a16="http://schemas.microsoft.com/office/drawing/2014/main" id="{2EADC4AB-C47C-65C6-96CC-80BED4D620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7408" y="3662399"/>
            <a:ext cx="2342580" cy="1562500"/>
          </a:xfrm>
          <a:prstGeom prst="rect">
            <a:avLst/>
          </a:prstGeom>
        </p:spPr>
      </p:pic>
    </p:spTree>
    <p:extLst>
      <p:ext uri="{BB962C8B-B14F-4D97-AF65-F5344CB8AC3E}">
        <p14:creationId xmlns:p14="http://schemas.microsoft.com/office/powerpoint/2010/main" val="80762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hecht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68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oppervlakkig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bevriend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heb een </a:t>
            </a:r>
            <a:r>
              <a:rPr lang="nl-NL" sz="2400" i="1" u="sng" dirty="0">
                <a:solidFill>
                  <a:srgbClr val="387038"/>
                </a:solidFill>
                <a:latin typeface="Century Gothic" panose="020B0502020202020204" pitchFamily="34" charset="0"/>
                <a:ea typeface="Calibri"/>
                <a:cs typeface="Times New Roman"/>
              </a:rPr>
              <a:t>hechte</a:t>
            </a:r>
            <a:r>
              <a:rPr lang="nl-NL" sz="2400" i="1" dirty="0">
                <a:solidFill>
                  <a:srgbClr val="387038"/>
                </a:solidFill>
                <a:latin typeface="Century Gothic" panose="020B0502020202020204" pitchFamily="34" charset="0"/>
                <a:ea typeface="Calibri"/>
                <a:cs typeface="Times New Roman"/>
              </a:rPr>
              <a:t> band met mijn hond.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aan de bovenkant of buitenkant blijft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eigenaar had een </a:t>
            </a:r>
            <a:r>
              <a:rPr lang="nl-NL" sz="2400" i="1" u="sng" dirty="0">
                <a:solidFill>
                  <a:srgbClr val="387038"/>
                </a:solidFill>
                <a:effectLst/>
                <a:latin typeface="Century Gothic" panose="020B0502020202020204" pitchFamily="34" charset="0"/>
                <a:ea typeface="Calibri"/>
                <a:cs typeface="Times New Roman"/>
              </a:rPr>
              <a:t>oppervlakkige</a:t>
            </a:r>
            <a:r>
              <a:rPr lang="nl-NL" sz="2400" i="1" dirty="0">
                <a:solidFill>
                  <a:srgbClr val="387038"/>
                </a:solidFill>
                <a:effectLst/>
                <a:latin typeface="Century Gothic" panose="020B0502020202020204" pitchFamily="34" charset="0"/>
                <a:ea typeface="Calibri"/>
                <a:cs typeface="Times New Roman"/>
              </a:rPr>
              <a:t> relatie met zijn slang.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hemel, persoon, gras, buitenshuis&#10;&#10;Automatisch gegenereerde beschrijving">
            <a:extLst>
              <a:ext uri="{FF2B5EF4-FFF2-40B4-BE49-F238E27FC236}">
                <a16:creationId xmlns:a16="http://schemas.microsoft.com/office/drawing/2014/main" id="{B1466C4B-7285-5A03-EF1B-A912C307F8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43" y="2564904"/>
            <a:ext cx="3454656" cy="2304256"/>
          </a:xfrm>
          <a:prstGeom prst="rect">
            <a:avLst/>
          </a:prstGeom>
        </p:spPr>
      </p:pic>
      <p:pic>
        <p:nvPicPr>
          <p:cNvPr id="9" name="Afbeelding 8" descr="Afbeelding met persoon, aquarium, person, Menselijk gezicht&#10;&#10;Automatisch gegenereerde beschrijving">
            <a:extLst>
              <a:ext uri="{FF2B5EF4-FFF2-40B4-BE49-F238E27FC236}">
                <a16:creationId xmlns:a16="http://schemas.microsoft.com/office/drawing/2014/main" id="{EF484AF5-42BB-FEAF-6D20-9762057956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096" y="3212976"/>
            <a:ext cx="2677497" cy="1785890"/>
          </a:xfrm>
          <a:prstGeom prst="rect">
            <a:avLst/>
          </a:prstGeom>
        </p:spPr>
      </p:pic>
    </p:spTree>
    <p:extLst>
      <p:ext uri="{BB962C8B-B14F-4D97-AF65-F5344CB8AC3E}">
        <p14:creationId xmlns:p14="http://schemas.microsoft.com/office/powerpoint/2010/main" val="54242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18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in conflict komen met</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vermijden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ruzie of strijd krijgen met</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Als je in het territorium van de slang komt, kun je met hem </a:t>
            </a:r>
            <a:r>
              <a:rPr lang="nl-NL" sz="2400" i="1" u="sng" dirty="0">
                <a:solidFill>
                  <a:srgbClr val="387038"/>
                </a:solidFill>
                <a:latin typeface="Century Gothic" panose="020B0502020202020204" pitchFamily="34" charset="0"/>
                <a:ea typeface="Calibri"/>
                <a:cs typeface="Times New Roman"/>
              </a:rPr>
              <a:t>in conflict komen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het niet gebeurt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Door zich er niet mee te bemoeien </a:t>
            </a:r>
            <a:r>
              <a:rPr lang="nl-NL" sz="2400" i="1" u="sng" dirty="0">
                <a:solidFill>
                  <a:srgbClr val="387038"/>
                </a:solidFill>
                <a:effectLst/>
                <a:latin typeface="Century Gothic" panose="020B0502020202020204" pitchFamily="34" charset="0"/>
                <a:ea typeface="Calibri"/>
                <a:cs typeface="Times New Roman"/>
              </a:rPr>
              <a:t>vermijdt</a:t>
            </a:r>
            <a:r>
              <a:rPr lang="nl-NL" sz="2400" i="1" dirty="0">
                <a:solidFill>
                  <a:srgbClr val="387038"/>
                </a:solidFill>
                <a:effectLst/>
                <a:latin typeface="Century Gothic" panose="020B0502020202020204" pitchFamily="34" charset="0"/>
                <a:ea typeface="Calibri"/>
                <a:cs typeface="Times New Roman"/>
              </a:rPr>
              <a:t> hij een conflict.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gras, buitenshuis, zoogdier, Landdier&#10;&#10;Automatisch gegenereerde beschrijving">
            <a:extLst>
              <a:ext uri="{FF2B5EF4-FFF2-40B4-BE49-F238E27FC236}">
                <a16:creationId xmlns:a16="http://schemas.microsoft.com/office/drawing/2014/main" id="{EA75F9FC-F2F2-9ABE-3AB1-C22189A72F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2708920"/>
            <a:ext cx="2952328" cy="1969202"/>
          </a:xfrm>
          <a:prstGeom prst="rect">
            <a:avLst/>
          </a:prstGeom>
        </p:spPr>
      </p:pic>
      <p:pic>
        <p:nvPicPr>
          <p:cNvPr id="3" name="Afbeelding 2" descr="Afbeelding met persoon, kleding, muur, Menselijk gezicht&#10;&#10;Automatisch gegenereerde beschrijving">
            <a:extLst>
              <a:ext uri="{FF2B5EF4-FFF2-40B4-BE49-F238E27FC236}">
                <a16:creationId xmlns:a16="http://schemas.microsoft.com/office/drawing/2014/main" id="{A827BAC0-6BE9-FE0D-FF8A-5E87FD64E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3307" y="2708920"/>
            <a:ext cx="3233892" cy="216024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7704" y="476672"/>
            <a:ext cx="419337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07704" y="404664"/>
            <a:ext cx="432048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simulator</a:t>
            </a:r>
          </a:p>
        </p:txBody>
      </p:sp>
      <p:sp>
        <p:nvSpPr>
          <p:cNvPr id="7" name="Text Box 14"/>
          <p:cNvSpPr txBox="1"/>
          <p:nvPr/>
        </p:nvSpPr>
        <p:spPr>
          <a:xfrm>
            <a:off x="416822" y="3710229"/>
            <a:ext cx="2787026"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9114" y="3629793"/>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vlucht-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710228"/>
            <a:ext cx="2444750"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6101079" y="3710228"/>
            <a:ext cx="2611399"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64746" y="3462704"/>
            <a:ext cx="118364" cy="248765"/>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toestel dat iets nabootst</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C7B745C8-4E53-291C-2ED8-3C792A5762DB}"/>
              </a:ext>
            </a:extLst>
          </p:cNvPr>
          <p:cNvSpPr txBox="1">
            <a:spLocks noChangeArrowheads="1"/>
          </p:cNvSpPr>
          <p:nvPr/>
        </p:nvSpPr>
        <p:spPr bwMode="auto">
          <a:xfrm>
            <a:off x="395536" y="3989833"/>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simulator</a:t>
            </a:r>
            <a:endParaRPr lang="nl-NL" sz="3600" b="1"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EB2B8337-80C0-E033-4C12-B93528AE3DB8}"/>
              </a:ext>
            </a:extLst>
          </p:cNvPr>
          <p:cNvSpPr txBox="1">
            <a:spLocks noChangeArrowheads="1"/>
          </p:cNvSpPr>
          <p:nvPr/>
        </p:nvSpPr>
        <p:spPr bwMode="auto">
          <a:xfrm>
            <a:off x="5929942" y="3979523"/>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simulator</a:t>
            </a:r>
            <a:endParaRPr lang="nl-NL" sz="36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C3B3266E-D8E8-4B13-6A02-B4D0F27B5C8B}"/>
              </a:ext>
            </a:extLst>
          </p:cNvPr>
          <p:cNvSpPr txBox="1">
            <a:spLocks noChangeArrowheads="1"/>
          </p:cNvSpPr>
          <p:nvPr/>
        </p:nvSpPr>
        <p:spPr bwMode="auto">
          <a:xfrm>
            <a:off x="3247148" y="4008920"/>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simulator</a:t>
            </a:r>
            <a:endParaRPr lang="nl-NL" sz="3600" b="1"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F753A831-5C8D-FDF2-F04B-232F3BFD7B23}"/>
              </a:ext>
            </a:extLst>
          </p:cNvPr>
          <p:cNvSpPr txBox="1">
            <a:spLocks noChangeArrowheads="1"/>
          </p:cNvSpPr>
          <p:nvPr/>
        </p:nvSpPr>
        <p:spPr bwMode="auto">
          <a:xfrm>
            <a:off x="3309563" y="3618474"/>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race-</a:t>
            </a:r>
            <a:endParaRPr lang="nl-NL" sz="3600" b="1"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A351A235-6909-8C6B-A742-D3B2FA02960A}"/>
              </a:ext>
            </a:extLst>
          </p:cNvPr>
          <p:cNvSpPr txBox="1">
            <a:spLocks noChangeArrowheads="1"/>
          </p:cNvSpPr>
          <p:nvPr/>
        </p:nvSpPr>
        <p:spPr bwMode="auto">
          <a:xfrm>
            <a:off x="5920153" y="3611414"/>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dieren-</a:t>
            </a:r>
            <a:endParaRPr lang="nl-NL" sz="3600" b="1" dirty="0">
              <a:effectLst/>
              <a:latin typeface="Century Gothic" panose="020B0502020202020204" pitchFamily="34" charset="0"/>
              <a:ea typeface="Calibri"/>
              <a:cs typeface="Times New Roman"/>
            </a:endParaRPr>
          </a:p>
        </p:txBody>
      </p:sp>
      <p:pic>
        <p:nvPicPr>
          <p:cNvPr id="20" name="Afbeelding 19" descr="Afbeelding met vliegtuig, voertuig, Vliegtuigcabine, auto&#10;&#10;Automatisch gegenereerde beschrijving">
            <a:extLst>
              <a:ext uri="{FF2B5EF4-FFF2-40B4-BE49-F238E27FC236}">
                <a16:creationId xmlns:a16="http://schemas.microsoft.com/office/drawing/2014/main" id="{9B95585A-FA02-59D4-B261-E3E741A85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78" y="4582743"/>
            <a:ext cx="2135438" cy="1413660"/>
          </a:xfrm>
          <a:prstGeom prst="rect">
            <a:avLst/>
          </a:prstGeom>
        </p:spPr>
      </p:pic>
      <p:pic>
        <p:nvPicPr>
          <p:cNvPr id="22" name="Afbeelding 21" descr="Afbeelding met voertuig, Landvoertuig, Auto-onderdeel, transport&#10;&#10;Automatisch gegenereerde beschrijving">
            <a:extLst>
              <a:ext uri="{FF2B5EF4-FFF2-40B4-BE49-F238E27FC236}">
                <a16:creationId xmlns:a16="http://schemas.microsoft.com/office/drawing/2014/main" id="{2C14BB9B-C239-93D5-C4BD-51D935455D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5803" y="4582743"/>
            <a:ext cx="2116257" cy="1413660"/>
          </a:xfrm>
          <a:prstGeom prst="rect">
            <a:avLst/>
          </a:prstGeom>
        </p:spPr>
      </p:pic>
      <p:pic>
        <p:nvPicPr>
          <p:cNvPr id="12" name="Afbeelding 11" descr="Afbeelding met Tekenfilm, clipart, Animatie, zoogdier&#10;&#10;Automatisch gegenereerde beschrijving">
            <a:extLst>
              <a:ext uri="{FF2B5EF4-FFF2-40B4-BE49-F238E27FC236}">
                <a16:creationId xmlns:a16="http://schemas.microsoft.com/office/drawing/2014/main" id="{C3166E63-7B22-68E9-4393-EF90D5AA8A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7966" y="4660985"/>
            <a:ext cx="2330435" cy="1312921"/>
          </a:xfrm>
          <a:prstGeom prst="rect">
            <a:avLst/>
          </a:prstGeom>
        </p:spPr>
      </p:pic>
    </p:spTree>
    <p:extLst>
      <p:ext uri="{BB962C8B-B14F-4D97-AF65-F5344CB8AC3E}">
        <p14:creationId xmlns:p14="http://schemas.microsoft.com/office/powerpoint/2010/main" val="349998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02244"/>
            <a:ext cx="2808311" cy="9799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09288" y="436244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b="1" dirty="0">
                <a:latin typeface="Century Gothic" panose="020B0502020202020204" pitchFamily="34" charset="0"/>
                <a:ea typeface="Calibri"/>
                <a:cs typeface="Times New Roman"/>
              </a:rPr>
              <a:t>het terrarium</a:t>
            </a:r>
            <a:endParaRPr lang="nl-NL" sz="1000" b="1" dirty="0">
              <a:effectLst/>
              <a:latin typeface="Century Gothic" panose="020B0502020202020204" pitchFamily="34" charset="0"/>
              <a:ea typeface="Calibri"/>
              <a:cs typeface="Times New Roman"/>
            </a:endParaRPr>
          </a:p>
        </p:txBody>
      </p:sp>
      <p:sp>
        <p:nvSpPr>
          <p:cNvPr id="9" name="Text Box 14"/>
          <p:cNvSpPr txBox="1"/>
          <p:nvPr/>
        </p:nvSpPr>
        <p:spPr>
          <a:xfrm>
            <a:off x="2976729" y="394684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verkassen</a:t>
            </a:r>
            <a:endParaRPr lang="nl-NL" sz="1050" b="1" dirty="0">
              <a:effectLst/>
              <a:latin typeface="Century Gothic" panose="020B0502020202020204" pitchFamily="34" charset="0"/>
              <a:ea typeface="Calibri"/>
              <a:cs typeface="Times New Roman"/>
            </a:endParaRPr>
          </a:p>
        </p:txBody>
      </p:sp>
      <p:sp>
        <p:nvSpPr>
          <p:cNvPr id="10" name="Text Box 14"/>
          <p:cNvSpPr txBox="1"/>
          <p:nvPr/>
        </p:nvSpPr>
        <p:spPr>
          <a:xfrm>
            <a:off x="5868143" y="341325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de tuin</a:t>
            </a:r>
            <a:endParaRPr lang="nl-NL" sz="1050" b="1" dirty="0">
              <a:effectLst/>
              <a:latin typeface="Century Gothic" panose="020B0502020202020204" pitchFamily="34" charset="0"/>
              <a:ea typeface="Calibri"/>
              <a:cs typeface="Times New Roman"/>
            </a:endParaRPr>
          </a:p>
        </p:txBody>
      </p:sp>
      <p:sp>
        <p:nvSpPr>
          <p:cNvPr id="11" name="Text Box 14"/>
          <p:cNvSpPr txBox="1"/>
          <p:nvPr/>
        </p:nvSpPr>
        <p:spPr>
          <a:xfrm>
            <a:off x="415810" y="437295"/>
            <a:ext cx="608884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De slang was van het terrarium naar de tuin in de buurt </a:t>
            </a:r>
            <a:r>
              <a:rPr lang="nl-NL" sz="2400" i="1" u="sng" dirty="0">
                <a:solidFill>
                  <a:srgbClr val="387038"/>
                </a:solidFill>
                <a:effectLst/>
                <a:latin typeface="Century Gothic" panose="020B0502020202020204" pitchFamily="34" charset="0"/>
                <a:ea typeface="Calibri"/>
                <a:cs typeface="Times New Roman"/>
              </a:rPr>
              <a:t>verkast</a:t>
            </a:r>
            <a:r>
              <a:rPr lang="nl-NL" sz="2400" i="1" dirty="0">
                <a:solidFill>
                  <a:srgbClr val="387038"/>
                </a:solidFill>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4948278"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5184577" cy="2041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glazen bak voor reptielen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4" y="483397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592288"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verhuizen</a:t>
            </a:r>
            <a:endParaRPr lang="nl-NL" sz="1100" dirty="0">
              <a:effectLst/>
              <a:latin typeface="Century Gothic" panose="020B0502020202020204" pitchFamily="34" charset="0"/>
              <a:ea typeface="Calibri"/>
              <a:cs typeface="Times New Roman"/>
            </a:endParaRPr>
          </a:p>
        </p:txBody>
      </p:sp>
      <p:pic>
        <p:nvPicPr>
          <p:cNvPr id="2" name="Afbeelding 1" descr="Afbeelding met plant, aquarium, overdekt&#10;&#10;Automatisch gegenereerde beschrijving">
            <a:extLst>
              <a:ext uri="{FF2B5EF4-FFF2-40B4-BE49-F238E27FC236}">
                <a16:creationId xmlns:a16="http://schemas.microsoft.com/office/drawing/2014/main" id="{6474AF4B-E912-C549-9E4B-0ADEE40D77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319" y="2105970"/>
            <a:ext cx="2164741" cy="2130546"/>
          </a:xfrm>
          <a:prstGeom prst="rect">
            <a:avLst/>
          </a:prstGeom>
        </p:spPr>
      </p:pic>
      <p:pic>
        <p:nvPicPr>
          <p:cNvPr id="3" name="Afbeelding 2" descr="Afbeelding met zoogdier, slang, buitenshuis, reptiel&#10;&#10;Automatisch gegenereerde beschrijving">
            <a:extLst>
              <a:ext uri="{FF2B5EF4-FFF2-40B4-BE49-F238E27FC236}">
                <a16:creationId xmlns:a16="http://schemas.microsoft.com/office/drawing/2014/main" id="{5E4AE285-9D5E-8A9C-CDC9-B0B5501495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2942" y="1462944"/>
            <a:ext cx="2261638" cy="1877168"/>
          </a:xfrm>
          <a:prstGeom prst="rect">
            <a:avLst/>
          </a:prstGeom>
        </p:spPr>
      </p:pic>
      <p:pic>
        <p:nvPicPr>
          <p:cNvPr id="18" name="Afbeelding 17" descr="Afbeelding met schets&#10;&#10;Automatisch gegenereerde beschrijving">
            <a:extLst>
              <a:ext uri="{FF2B5EF4-FFF2-40B4-BE49-F238E27FC236}">
                <a16:creationId xmlns:a16="http://schemas.microsoft.com/office/drawing/2014/main" id="{90168066-C6A0-B1C0-B5C4-794D1965B00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368637">
            <a:off x="3425474" y="2399903"/>
            <a:ext cx="2195067" cy="1022498"/>
          </a:xfrm>
          <a:prstGeom prst="rect">
            <a:avLst/>
          </a:prstGeom>
        </p:spPr>
      </p:pic>
    </p:spTree>
    <p:extLst>
      <p:ext uri="{BB962C8B-B14F-4D97-AF65-F5344CB8AC3E}">
        <p14:creationId xmlns:p14="http://schemas.microsoft.com/office/powerpoint/2010/main" val="150401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81632" y="244255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37616" y="2358481"/>
            <a:ext cx="46085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a:t>
            </a:r>
            <a:r>
              <a:rPr lang="nl-NL" sz="4800" b="1" dirty="0">
                <a:effectLst/>
                <a:latin typeface="Century Gothic" panose="020B0502020202020204" pitchFamily="34" charset="0"/>
                <a:ea typeface="Calibri"/>
                <a:cs typeface="Times New Roman"/>
              </a:rPr>
              <a:t>et territorium</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798078" y="4137021"/>
            <a:ext cx="1163888" cy="1036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220072" y="1200488"/>
            <a:ext cx="720080" cy="1242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2" idx="0"/>
          </p:cNvCxnSpPr>
          <p:nvPr/>
        </p:nvCxnSpPr>
        <p:spPr>
          <a:xfrm>
            <a:off x="5408503" y="3212976"/>
            <a:ext cx="1366961" cy="1514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83728" y="4739059"/>
            <a:ext cx="3849462" cy="6755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678845" y="4727087"/>
            <a:ext cx="41932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bescherming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71082" y="593955"/>
            <a:ext cx="250923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811680" y="558927"/>
            <a:ext cx="2628033" cy="3970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grens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30922" y="5178066"/>
            <a:ext cx="292667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3343496" y="3171247"/>
            <a:ext cx="5358816" cy="11218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350810" y="3210222"/>
            <a:ext cx="5521273" cy="91513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eigen gebied dat dieren of mensen verdedigen tegen anderen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7D61456-3383-4C4D-37F5-78534A960F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136" y="425674"/>
            <a:ext cx="2958480" cy="1985112"/>
          </a:xfrm>
          <a:prstGeom prst="rect">
            <a:avLst/>
          </a:prstGeom>
        </p:spPr>
      </p:pic>
      <p:sp>
        <p:nvSpPr>
          <p:cNvPr id="6" name="Text Box 14">
            <a:extLst>
              <a:ext uri="{FF2B5EF4-FFF2-40B4-BE49-F238E27FC236}">
                <a16:creationId xmlns:a16="http://schemas.microsoft.com/office/drawing/2014/main" id="{D4C4FC8B-A829-37F3-724F-614DDAEAC99F}"/>
              </a:ext>
            </a:extLst>
          </p:cNvPr>
          <p:cNvSpPr txBox="1"/>
          <p:nvPr/>
        </p:nvSpPr>
        <p:spPr>
          <a:xfrm>
            <a:off x="699115" y="5135449"/>
            <a:ext cx="2958480" cy="51294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verdedigen</a:t>
            </a:r>
            <a:endParaRPr lang="nl-NL" sz="1050" dirty="0">
              <a:effectLst/>
              <a:latin typeface="Century Gothic" panose="020B0502020202020204" pitchFamily="34" charset="0"/>
              <a:ea typeface="Calibri"/>
              <a:cs typeface="Times New Roman"/>
            </a:endParaRPr>
          </a:p>
        </p:txBody>
      </p:sp>
      <p:pic>
        <p:nvPicPr>
          <p:cNvPr id="20" name="Afbeelding 19" descr="Afbeelding met gras, buitenshuis, zoogdier, Landdier&#10;&#10;Automatisch gegenereerde beschrijving">
            <a:extLst>
              <a:ext uri="{FF2B5EF4-FFF2-40B4-BE49-F238E27FC236}">
                <a16:creationId xmlns:a16="http://schemas.microsoft.com/office/drawing/2014/main" id="{F0670C4F-D816-A544-8605-C10D662E96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274" y="3459057"/>
            <a:ext cx="2416997" cy="1612137"/>
          </a:xfrm>
          <a:prstGeom prst="rect">
            <a:avLst/>
          </a:prstGeom>
        </p:spPr>
      </p:pic>
      <p:pic>
        <p:nvPicPr>
          <p:cNvPr id="24" name="Afbeelding 23" descr="Afbeelding met hemel, buitenshuis, Draadomheining, wolk&#10;&#10;Automatisch gegenereerde beschrijving">
            <a:extLst>
              <a:ext uri="{FF2B5EF4-FFF2-40B4-BE49-F238E27FC236}">
                <a16:creationId xmlns:a16="http://schemas.microsoft.com/office/drawing/2014/main" id="{92233C7E-18A0-7A7C-C658-BBD8208A2A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04479" y="1322715"/>
            <a:ext cx="1810468" cy="1209393"/>
          </a:xfrm>
          <a:prstGeom prst="rect">
            <a:avLst/>
          </a:prstGeom>
        </p:spPr>
      </p:pic>
    </p:spTree>
    <p:extLst>
      <p:ext uri="{BB962C8B-B14F-4D97-AF65-F5344CB8AC3E}">
        <p14:creationId xmlns:p14="http://schemas.microsoft.com/office/powerpoint/2010/main" val="21365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particulier</a:t>
            </a:r>
          </a:p>
        </p:txBody>
      </p:sp>
      <p:pic>
        <p:nvPicPr>
          <p:cNvPr id="7" name="Afbeelding 6" descr="Afbeelding met persoon, aquarium, person, Menselijk gezicht&#10;&#10;Automatisch gegenereerde beschrijving">
            <a:extLst>
              <a:ext uri="{FF2B5EF4-FFF2-40B4-BE49-F238E27FC236}">
                <a16:creationId xmlns:a16="http://schemas.microsoft.com/office/drawing/2014/main" id="{38A2B438-3FD6-32E0-64F6-D5BC3A1C4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612" y="1628800"/>
            <a:ext cx="6984776" cy="465884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vermoedelijk</a:t>
            </a:r>
          </a:p>
        </p:txBody>
      </p:sp>
      <p:pic>
        <p:nvPicPr>
          <p:cNvPr id="7" name="Afbeelding 6" descr="Afbeelding met persoon, kleding, Menselijk gezicht, kamerplant&#10;&#10;Automatisch gegenereerde beschrijving">
            <a:extLst>
              <a:ext uri="{FF2B5EF4-FFF2-40B4-BE49-F238E27FC236}">
                <a16:creationId xmlns:a16="http://schemas.microsoft.com/office/drawing/2014/main" id="{CD7BC5DB-A717-FD8C-BBCB-DC41D40C9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427" y="1556792"/>
            <a:ext cx="7341145" cy="4896544"/>
          </a:xfrm>
          <a:prstGeom prst="rect">
            <a:avLst/>
          </a:prstGeom>
        </p:spPr>
      </p:pic>
    </p:spTree>
    <p:extLst>
      <p:ext uri="{BB962C8B-B14F-4D97-AF65-F5344CB8AC3E}">
        <p14:creationId xmlns:p14="http://schemas.microsoft.com/office/powerpoint/2010/main" val="305370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verkassen</a:t>
            </a:r>
          </a:p>
        </p:txBody>
      </p:sp>
      <p:pic>
        <p:nvPicPr>
          <p:cNvPr id="4" name="Afbeelding 3" descr="Afbeelding met zoogdier, slang, buitenshuis, reptiel&#10;&#10;Automatisch gegenereerde beschrijving">
            <a:extLst>
              <a:ext uri="{FF2B5EF4-FFF2-40B4-BE49-F238E27FC236}">
                <a16:creationId xmlns:a16="http://schemas.microsoft.com/office/drawing/2014/main" id="{03B34BBC-39A6-AC7E-8CC2-3543C58D28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3999" y="2348880"/>
            <a:ext cx="3562982" cy="2957288"/>
          </a:xfrm>
          <a:prstGeom prst="rect">
            <a:avLst/>
          </a:prstGeom>
        </p:spPr>
      </p:pic>
      <p:pic>
        <p:nvPicPr>
          <p:cNvPr id="7" name="Afbeelding 6" descr="Afbeelding met plant, aquarium, overdekt&#10;&#10;Automatisch gegenereerde beschrijving">
            <a:extLst>
              <a:ext uri="{FF2B5EF4-FFF2-40B4-BE49-F238E27FC236}">
                <a16:creationId xmlns:a16="http://schemas.microsoft.com/office/drawing/2014/main" id="{7CCC4D5E-6B53-B0DF-F287-43382A2A29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019" y="2180480"/>
            <a:ext cx="3346958" cy="3294088"/>
          </a:xfrm>
          <a:prstGeom prst="rect">
            <a:avLst/>
          </a:prstGeom>
        </p:spPr>
      </p:pic>
      <p:pic>
        <p:nvPicPr>
          <p:cNvPr id="9" name="Afbeelding 8" descr="Afbeelding met schets&#10;&#10;Automatisch gegenereerde beschrijving">
            <a:extLst>
              <a:ext uri="{FF2B5EF4-FFF2-40B4-BE49-F238E27FC236}">
                <a16:creationId xmlns:a16="http://schemas.microsoft.com/office/drawing/2014/main" id="{170463D5-A4CB-60D8-8305-CEAB0ED04A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76" t="10416" r="9928" b="10416"/>
          <a:stretch/>
        </p:blipFill>
        <p:spPr>
          <a:xfrm>
            <a:off x="3580164" y="3284984"/>
            <a:ext cx="1639908" cy="763896"/>
          </a:xfrm>
          <a:prstGeom prst="rect">
            <a:avLst/>
          </a:prstGeom>
        </p:spPr>
      </p:pic>
    </p:spTree>
    <p:extLst>
      <p:ext uri="{BB962C8B-B14F-4D97-AF65-F5344CB8AC3E}">
        <p14:creationId xmlns:p14="http://schemas.microsoft.com/office/powerpoint/2010/main" val="15938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simulator</a:t>
            </a:r>
          </a:p>
        </p:txBody>
      </p:sp>
      <p:pic>
        <p:nvPicPr>
          <p:cNvPr id="4" name="Afbeelding 3" descr="Afbeelding met Tekenfilm, clipart, Animatie, zoogdier&#10;&#10;Automatisch gegenereerde beschrijving">
            <a:extLst>
              <a:ext uri="{FF2B5EF4-FFF2-40B4-BE49-F238E27FC236}">
                <a16:creationId xmlns:a16="http://schemas.microsoft.com/office/drawing/2014/main" id="{837C2517-A851-C3D0-A199-42BD6EA57C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323" y="1772816"/>
            <a:ext cx="7767354" cy="437597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territorium</a:t>
            </a:r>
          </a:p>
        </p:txBody>
      </p:sp>
      <p:pic>
        <p:nvPicPr>
          <p:cNvPr id="10" name="Afbeelding 9" descr="Afbeelding met buitenshuis, wolk, hemel, veld&#10;&#10;Automatisch gegenereerde beschrijving">
            <a:extLst>
              <a:ext uri="{FF2B5EF4-FFF2-40B4-BE49-F238E27FC236}">
                <a16:creationId xmlns:a16="http://schemas.microsoft.com/office/drawing/2014/main" id="{BCA72945-5A79-C37C-C052-63143CB14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207" y="1340768"/>
            <a:ext cx="7817456" cy="5214243"/>
          </a:xfrm>
          <a:prstGeom prst="rect">
            <a:avLst/>
          </a:prstGeom>
        </p:spPr>
      </p:pic>
      <p:pic>
        <p:nvPicPr>
          <p:cNvPr id="5" name="Afbeelding 4" descr="Afbeelding met zwart, duisternis&#10;&#10;Automatisch gegenereerde beschrijving">
            <a:extLst>
              <a:ext uri="{FF2B5EF4-FFF2-40B4-BE49-F238E27FC236}">
                <a16:creationId xmlns:a16="http://schemas.microsoft.com/office/drawing/2014/main" id="{A9B04048-F2A8-C647-C7C0-E9B97D9CA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07" y="2991540"/>
            <a:ext cx="6022492" cy="3678096"/>
          </a:xfrm>
          <a:prstGeom prst="rect">
            <a:avLst/>
          </a:prstGeom>
        </p:spPr>
      </p:pic>
      <p:pic>
        <p:nvPicPr>
          <p:cNvPr id="12" name="Afbeelding 11" descr="Afbeelding met zoogdier, reptiel, slang, Geschubd reptiel&#10;&#10;Automatisch gegenereerde beschrijving">
            <a:extLst>
              <a:ext uri="{FF2B5EF4-FFF2-40B4-BE49-F238E27FC236}">
                <a16:creationId xmlns:a16="http://schemas.microsoft.com/office/drawing/2014/main" id="{2B95552F-4CB0-1F52-4D37-8EBD1F5B8D3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4717152"/>
            <a:ext cx="576064" cy="44241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in conflict komen met</a:t>
            </a:r>
          </a:p>
        </p:txBody>
      </p:sp>
      <p:pic>
        <p:nvPicPr>
          <p:cNvPr id="3" name="Afbeelding 2" descr="Afbeelding met gras, buitenshuis, zoogdier, Landdier&#10;&#10;Automatisch gegenereerde beschrijving">
            <a:extLst>
              <a:ext uri="{FF2B5EF4-FFF2-40B4-BE49-F238E27FC236}">
                <a16:creationId xmlns:a16="http://schemas.microsoft.com/office/drawing/2014/main" id="{BBC1B1FD-EE58-CD04-D08A-8979298E2E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923" y="2334138"/>
            <a:ext cx="6274153" cy="418486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beschikken over</a:t>
            </a:r>
          </a:p>
        </p:txBody>
      </p:sp>
      <p:pic>
        <p:nvPicPr>
          <p:cNvPr id="3" name="Afbeelding 2" descr="Afbeelding met Vlees, overdekt&#10;&#10;Automatisch gegenereerde beschrijving">
            <a:extLst>
              <a:ext uri="{FF2B5EF4-FFF2-40B4-BE49-F238E27FC236}">
                <a16:creationId xmlns:a16="http://schemas.microsoft.com/office/drawing/2014/main" id="{28DFC6BD-C394-F028-7C06-8ACF08120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941" y="1844824"/>
            <a:ext cx="4754118" cy="4345264"/>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935</Words>
  <Application>Microsoft Office PowerPoint</Application>
  <PresentationFormat>Diavoorstelling (4:3)</PresentationFormat>
  <Paragraphs>299</Paragraphs>
  <Slides>23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514</cp:revision>
  <dcterms:created xsi:type="dcterms:W3CDTF">2021-06-08T06:13:59Z</dcterms:created>
  <dcterms:modified xsi:type="dcterms:W3CDTF">2024-03-19T10:10:04Z</dcterms:modified>
</cp:coreProperties>
</file>