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60" r:id="rId4"/>
    <p:sldId id="1475" r:id="rId5"/>
    <p:sldId id="1476" r:id="rId6"/>
    <p:sldId id="1477" r:id="rId7"/>
    <p:sldId id="1478" r:id="rId8"/>
    <p:sldId id="1479" r:id="rId9"/>
    <p:sldId id="1480" r:id="rId10"/>
    <p:sldId id="1524" r:id="rId11"/>
    <p:sldId id="1482" r:id="rId12"/>
    <p:sldId id="1483" r:id="rId13"/>
    <p:sldId id="934" r:id="rId14"/>
    <p:sldId id="1518" r:id="rId15"/>
    <p:sldId id="263" r:id="rId16"/>
    <p:sldId id="1520" r:id="rId17"/>
    <p:sldId id="1521" r:id="rId18"/>
    <p:sldId id="1523" r:id="rId19"/>
    <p:sldId id="1522" r:id="rId20"/>
    <p:sldId id="1500" r:id="rId21"/>
    <p:sldId id="1517" r:id="rId22"/>
    <p:sldId id="1525"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79"/>
            <p14:sldId id="1480"/>
            <p14:sldId id="1524"/>
            <p14:sldId id="1482"/>
            <p14:sldId id="1483"/>
            <p14:sldId id="934"/>
            <p14:sldId id="1518"/>
            <p14:sldId id="263"/>
            <p14:sldId id="1520"/>
            <p14:sldId id="1521"/>
            <p14:sldId id="1523"/>
            <p14:sldId id="1522"/>
            <p14:sldId id="1500"/>
            <p14:sldId id="1517"/>
            <p14:sldId id="152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095" autoAdjust="0"/>
  </p:normalViewPr>
  <p:slideViewPr>
    <p:cSldViewPr>
      <p:cViewPr varScale="1">
        <p:scale>
          <a:sx n="81" d="100"/>
          <a:sy n="81" d="100"/>
        </p:scale>
        <p:origin x="118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12-3-2024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12-3-2024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industrie: </a:t>
            </a:r>
            <a:r>
              <a:rPr kumimoji="0" lang="nl-NL" altLang="nl-NL" sz="1000" b="0" i="0" u="none" strike="noStrike" cap="none" normalizeH="0" baseline="0" dirty="0">
                <a:ln>
                  <a:noFill/>
                </a:ln>
                <a:solidFill>
                  <a:srgbClr val="4F4F4F"/>
                </a:solidFill>
                <a:effectLst/>
                <a:latin typeface="Verdana" panose="020B0604030504040204" pitchFamily="34" charset="0"/>
              </a:rPr>
              <a:t>de bedrijven die producten maken van grondstoffen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uitblinken: </a:t>
            </a:r>
            <a:r>
              <a:rPr kumimoji="0" lang="nl-NL" altLang="nl-NL" sz="1000" b="0" i="0" u="none" strike="noStrike" cap="none" normalizeH="0" baseline="0" dirty="0">
                <a:ln>
                  <a:noFill/>
                </a:ln>
                <a:solidFill>
                  <a:srgbClr val="4F4F4F"/>
                </a:solidFill>
                <a:effectLst/>
                <a:latin typeface="Verdana" panose="020B0604030504040204" pitchFamily="34" charset="0"/>
              </a:rPr>
              <a:t>ergens heel erg goed in zijn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stimuleren: </a:t>
            </a:r>
            <a:r>
              <a:rPr kumimoji="0" lang="nl-NL" altLang="nl-NL" sz="1000" b="0" i="0" u="none" strike="noStrike" cap="none" normalizeH="0" baseline="0" dirty="0">
                <a:ln>
                  <a:noFill/>
                </a:ln>
                <a:solidFill>
                  <a:srgbClr val="4F4F4F"/>
                </a:solidFill>
                <a:effectLst/>
                <a:latin typeface="Verdana" panose="020B0604030504040204" pitchFamily="34" charset="0"/>
              </a:rPr>
              <a:t>aanmoedigen, prikkelen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realistisch: </a:t>
            </a:r>
            <a:r>
              <a:rPr kumimoji="0" lang="nl-NL" altLang="nl-NL" sz="1000" b="0" i="0" u="none" strike="noStrike" cap="none" normalizeH="0" baseline="0" dirty="0">
                <a:ln>
                  <a:noFill/>
                </a:ln>
                <a:solidFill>
                  <a:srgbClr val="4F4F4F"/>
                </a:solidFill>
                <a:effectLst/>
                <a:latin typeface="Verdana" panose="020B0604030504040204" pitchFamily="34" charset="0"/>
              </a:rPr>
              <a:t>lijkend op hoe iets in het echt is</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factor: </a:t>
            </a:r>
            <a:r>
              <a:rPr kumimoji="0" lang="nl-NL" altLang="nl-NL" sz="1000" b="0" i="0" u="none" strike="noStrike" cap="none" normalizeH="0" baseline="0" dirty="0">
                <a:ln>
                  <a:noFill/>
                </a:ln>
                <a:solidFill>
                  <a:srgbClr val="4F4F4F"/>
                </a:solidFill>
                <a:effectLst/>
                <a:latin typeface="Verdana" panose="020B0604030504040204" pitchFamily="34" charset="0"/>
              </a:rPr>
              <a:t>een onderdeel dat invloed heeft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indien: </a:t>
            </a:r>
            <a:r>
              <a:rPr kumimoji="0" lang="nl-NL" altLang="nl-NL" sz="1000" b="0" i="0" u="none" strike="noStrike" cap="none" normalizeH="0" baseline="0" dirty="0">
                <a:ln>
                  <a:noFill/>
                </a:ln>
                <a:solidFill>
                  <a:srgbClr val="4F4F4F"/>
                </a:solidFill>
                <a:effectLst/>
                <a:latin typeface="Verdana" panose="020B0604030504040204" pitchFamily="34" charset="0"/>
              </a:rPr>
              <a:t>als, wanneer</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efficiënt: </a:t>
            </a:r>
            <a:r>
              <a:rPr kumimoji="0" lang="nl-NL" altLang="nl-NL" sz="1000" b="0" i="0" u="none" strike="noStrike" cap="none" normalizeH="0" baseline="0" dirty="0">
                <a:ln>
                  <a:noFill/>
                </a:ln>
                <a:solidFill>
                  <a:srgbClr val="4F4F4F"/>
                </a:solidFill>
                <a:effectLst/>
                <a:latin typeface="Verdana" panose="020B0604030504040204" pitchFamily="34" charset="0"/>
              </a:rPr>
              <a:t>snel en met zoveel mogelijk resultaat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in sommige opzichten: </a:t>
            </a:r>
            <a:r>
              <a:rPr kumimoji="0" lang="nl-NL" altLang="nl-NL" sz="1000" b="0" i="0" u="none" strike="noStrike" cap="none" normalizeH="0" baseline="0" dirty="0">
                <a:ln>
                  <a:noFill/>
                </a:ln>
                <a:solidFill>
                  <a:srgbClr val="4F4F4F"/>
                </a:solidFill>
                <a:effectLst/>
                <a:latin typeface="Verdana" panose="020B0604030504040204" pitchFamily="34" charset="0"/>
              </a:rPr>
              <a:t>van een aantal kanten bekeken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intuïtie: </a:t>
            </a:r>
            <a:r>
              <a:rPr kumimoji="0" lang="nl-NL" altLang="nl-NL" sz="1000" b="0" i="0" u="none" strike="noStrike" cap="none" normalizeH="0" baseline="0" dirty="0">
                <a:ln>
                  <a:noFill/>
                </a:ln>
                <a:solidFill>
                  <a:srgbClr val="4F4F4F"/>
                </a:solidFill>
                <a:effectLst/>
                <a:latin typeface="Verdana" panose="020B0604030504040204" pitchFamily="34" charset="0"/>
              </a:rPr>
              <a:t>het gevoel dat je over iets of iemand hebt, zonder dat je weet waarom</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geavanceerd: </a:t>
            </a:r>
            <a:r>
              <a:rPr kumimoji="0" lang="nl-NL" altLang="nl-NL" sz="1000" b="0" i="0" u="none" strike="noStrike" cap="none" normalizeH="0" baseline="0" dirty="0">
                <a:ln>
                  <a:noFill/>
                </a:ln>
                <a:solidFill>
                  <a:srgbClr val="4F4F4F"/>
                </a:solidFill>
                <a:effectLst/>
                <a:latin typeface="Verdana" panose="020B0604030504040204" pitchFamily="34" charset="0"/>
              </a:rPr>
              <a:t>ver ontwikkeld, modern</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272518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12-3-2024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Voor de les van vandaag wilde ik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gebruiken. Dat leek me nou eens handig. De computer die een verhaaltje maakt waarin de moeilijke woorden van deze week uit worden gelegd.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is een </a:t>
            </a:r>
            <a:r>
              <a:rPr lang="nl-NL" sz="2000" b="1" u="sng" dirty="0">
                <a:ea typeface="Times New Roman" panose="02020603050405020304" pitchFamily="18" charset="0"/>
                <a:cs typeface="Arial" panose="020B0604020202020204" pitchFamily="34" charset="0"/>
              </a:rPr>
              <a:t>geavanceerde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ver ontwikkelde</a:t>
            </a:r>
            <a:r>
              <a:rPr lang="nl-NL" sz="2000" dirty="0">
                <a:ea typeface="Times New Roman" panose="02020603050405020304" pitchFamily="18" charset="0"/>
                <a:cs typeface="Arial" panose="020B0604020202020204" pitchFamily="34" charset="0"/>
              </a:rPr>
              <a:t> app die </a:t>
            </a:r>
            <a:r>
              <a:rPr lang="nl-NL" sz="2000" b="1" u="sng" dirty="0">
                <a:ea typeface="Times New Roman" panose="02020603050405020304" pitchFamily="18" charset="0"/>
                <a:cs typeface="Arial" panose="020B0604020202020204" pitchFamily="34" charset="0"/>
              </a:rPr>
              <a:t>uitblinkt </a:t>
            </a:r>
            <a:r>
              <a:rPr lang="nl-NL" sz="2000" dirty="0">
                <a:ea typeface="Times New Roman" panose="02020603050405020304" pitchFamily="18" charset="0"/>
                <a:cs typeface="Arial" panose="020B0604020202020204" pitchFamily="34" charset="0"/>
              </a:rPr>
              <a:t>in teksten maken. Uitblinken betekent </a:t>
            </a:r>
            <a:r>
              <a:rPr lang="nl-NL" sz="2000" b="1" i="1" dirty="0">
                <a:ea typeface="Times New Roman" panose="02020603050405020304" pitchFamily="18" charset="0"/>
                <a:cs typeface="Arial" panose="020B0604020202020204" pitchFamily="34" charset="0"/>
              </a:rPr>
              <a:t>ergens heel erg goed in zijn</a:t>
            </a:r>
            <a:r>
              <a:rPr lang="nl-NL" sz="2000" dirty="0">
                <a:ea typeface="Times New Roman" panose="02020603050405020304" pitchFamily="18" charset="0"/>
                <a:cs typeface="Arial" panose="020B0604020202020204" pitchFamily="34" charset="0"/>
              </a:rPr>
              <a:t>. Dus ik opende de app en vroeg hem een verhaaltje te maken.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maakte heel snel en </a:t>
            </a:r>
            <a:r>
              <a:rPr lang="nl-NL" sz="2000" b="1" u="sng" dirty="0">
                <a:ea typeface="Times New Roman" panose="02020603050405020304" pitchFamily="18" charset="0"/>
                <a:cs typeface="Arial" panose="020B0604020202020204" pitchFamily="34" charset="0"/>
              </a:rPr>
              <a:t>efficiënt</a:t>
            </a:r>
            <a:r>
              <a:rPr lang="nl-NL" sz="2000" dirty="0">
                <a:ea typeface="Times New Roman" panose="02020603050405020304" pitchFamily="18" charset="0"/>
                <a:cs typeface="Arial" panose="020B0604020202020204" pitchFamily="34" charset="0"/>
              </a:rPr>
              <a:t> een verhaaltje voor me. Efficiënt betekent </a:t>
            </a:r>
            <a:r>
              <a:rPr lang="nl-NL" sz="2000" b="1" i="1" dirty="0">
                <a:ea typeface="Times New Roman" panose="02020603050405020304" pitchFamily="18" charset="0"/>
                <a:cs typeface="Arial" panose="020B0604020202020204" pitchFamily="34" charset="0"/>
              </a:rPr>
              <a:t>snel en met zoveel mogelijk resultaat</a:t>
            </a:r>
            <a:r>
              <a:rPr lang="nl-NL" sz="2000" dirty="0">
                <a:ea typeface="Times New Roman" panose="02020603050405020304" pitchFamily="18" charset="0"/>
                <a:cs typeface="Arial" panose="020B0604020202020204" pitchFamily="34" charset="0"/>
              </a:rPr>
              <a:t>. Maar het verhaaltje sloeg nergens op! Ik </a:t>
            </a:r>
            <a:r>
              <a:rPr lang="nl-NL" sz="2000" b="1" u="sng" dirty="0">
                <a:ea typeface="Times New Roman" panose="02020603050405020304" pitchFamily="18" charset="0"/>
                <a:cs typeface="Arial" panose="020B0604020202020204" pitchFamily="34" charset="0"/>
              </a:rPr>
              <a:t>stimuleerde</a:t>
            </a:r>
            <a:r>
              <a:rPr lang="nl-NL" sz="2000" dirty="0">
                <a:ea typeface="Times New Roman" panose="02020603050405020304" pitchFamily="18" charset="0"/>
                <a:cs typeface="Arial" panose="020B0604020202020204" pitchFamily="34" charset="0"/>
              </a:rPr>
              <a:t>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ik </a:t>
            </a:r>
            <a:r>
              <a:rPr lang="nl-NL" sz="2000" b="1" i="1" dirty="0">
                <a:ea typeface="Times New Roman" panose="02020603050405020304" pitchFamily="18" charset="0"/>
                <a:cs typeface="Arial" panose="020B0604020202020204" pitchFamily="34" charset="0"/>
              </a:rPr>
              <a:t>moedigde </a:t>
            </a:r>
            <a:r>
              <a:rPr lang="nl-NL" sz="2000" b="1" i="1" dirty="0" err="1">
                <a:ea typeface="Times New Roman" panose="02020603050405020304" pitchFamily="18" charset="0"/>
                <a:cs typeface="Arial" panose="020B0604020202020204" pitchFamily="34" charset="0"/>
              </a:rPr>
              <a:t>ChatGPT</a:t>
            </a:r>
            <a:r>
              <a:rPr lang="nl-NL" sz="2000" b="1" i="1" dirty="0">
                <a:ea typeface="Times New Roman" panose="02020603050405020304" pitchFamily="18" charset="0"/>
                <a:cs typeface="Arial" panose="020B0604020202020204" pitchFamily="34" charset="0"/>
              </a:rPr>
              <a:t> aan</a:t>
            </a:r>
            <a:r>
              <a:rPr lang="nl-NL" sz="2000" dirty="0">
                <a:ea typeface="Times New Roman" panose="02020603050405020304" pitchFamily="18" charset="0"/>
                <a:cs typeface="Arial" panose="020B0604020202020204" pitchFamily="34" charset="0"/>
              </a:rPr>
              <a:t>, om nóg meer verhaaltjes te bedenken, maar er zat niets goeds bij. Ik wilde graag een </a:t>
            </a:r>
            <a:r>
              <a:rPr lang="nl-NL" sz="2000" b="1" u="sng" dirty="0">
                <a:ea typeface="Times New Roman" panose="02020603050405020304" pitchFamily="18" charset="0"/>
                <a:cs typeface="Arial" panose="020B0604020202020204" pitchFamily="34" charset="0"/>
              </a:rPr>
              <a:t>realistisch</a:t>
            </a:r>
            <a:r>
              <a:rPr lang="nl-NL" sz="2000" dirty="0">
                <a:ea typeface="Times New Roman" panose="02020603050405020304" pitchFamily="18" charset="0"/>
                <a:cs typeface="Arial" panose="020B0604020202020204" pitchFamily="34" charset="0"/>
              </a:rPr>
              <a:t> verhaaltje; een verhaaltje </a:t>
            </a:r>
            <a:r>
              <a:rPr lang="nl-NL" sz="2000" b="1" i="1" dirty="0">
                <a:ea typeface="Times New Roman" panose="02020603050405020304" pitchFamily="18" charset="0"/>
                <a:cs typeface="Arial" panose="020B0604020202020204" pitchFamily="34" charset="0"/>
              </a:rPr>
              <a:t>dat lijkt op iets hoe het in het echt is</a:t>
            </a:r>
            <a:r>
              <a:rPr lang="nl-NL" sz="2000" dirty="0">
                <a:ea typeface="Times New Roman" panose="02020603050405020304" pitchFamily="18" charset="0"/>
                <a:cs typeface="Arial" panose="020B0604020202020204" pitchFamily="34" charset="0"/>
              </a:rPr>
              <a:t>. Maar mijn </a:t>
            </a:r>
            <a:r>
              <a:rPr lang="nl-NL" sz="2000" b="1" u="sng" dirty="0">
                <a:ea typeface="Times New Roman" panose="02020603050405020304" pitchFamily="18" charset="0"/>
                <a:cs typeface="Arial" panose="020B0604020202020204" pitchFamily="34" charset="0"/>
              </a:rPr>
              <a:t>intuïtie</a:t>
            </a:r>
            <a:r>
              <a:rPr lang="nl-NL" sz="2000" dirty="0">
                <a:ea typeface="Times New Roman" panose="02020603050405020304" pitchFamily="18" charset="0"/>
                <a:cs typeface="Arial" panose="020B0604020202020204" pitchFamily="34" charset="0"/>
              </a:rPr>
              <a:t> vertelde mij dat dat een te moeilijke opdracht voor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was. De intuïtie betekent </a:t>
            </a:r>
            <a:r>
              <a:rPr lang="nl-NL" sz="2000" b="1" i="1" dirty="0">
                <a:ea typeface="Times New Roman" panose="02020603050405020304" pitchFamily="18" charset="0"/>
                <a:cs typeface="Arial" panose="020B0604020202020204" pitchFamily="34" charset="0"/>
              </a:rPr>
              <a:t>het gevoel dat je over iets of iemand hebt, zonder dat je weet waarom</a:t>
            </a:r>
            <a:r>
              <a:rPr lang="nl-NL" sz="2000" dirty="0">
                <a:ea typeface="Times New Roman" panose="02020603050405020304" pitchFamily="18" charset="0"/>
                <a:cs typeface="Arial" panose="020B0604020202020204" pitchFamily="34" charset="0"/>
              </a:rPr>
              <a:t>.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verzon het ene rare verhaal na het andere. Een computer denkt toch anders dan ik. Dat is </a:t>
            </a:r>
            <a:r>
              <a:rPr lang="nl-NL" sz="2000" b="1" u="sng" dirty="0">
                <a:ea typeface="Times New Roman" panose="02020603050405020304" pitchFamily="18" charset="0"/>
                <a:cs typeface="Arial" panose="020B0604020202020204" pitchFamily="34" charset="0"/>
              </a:rPr>
              <a:t>een factor</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onderdeel dat invloed heeft</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waar je het mee te doen hebt. </a:t>
            </a:r>
            <a:r>
              <a:rPr lang="nl-NL" sz="2000" b="1" u="sng" dirty="0">
                <a:ea typeface="Times New Roman" panose="02020603050405020304" pitchFamily="18" charset="0"/>
                <a:cs typeface="Arial" panose="020B0604020202020204" pitchFamily="34" charset="0"/>
              </a:rPr>
              <a:t>In sommige opzichten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van een aantal kanten bekeken</a:t>
            </a:r>
            <a:r>
              <a:rPr lang="nl-NL" sz="2000" dirty="0">
                <a:ea typeface="Times New Roman" panose="02020603050405020304" pitchFamily="18" charset="0"/>
                <a:cs typeface="Arial" panose="020B0604020202020204" pitchFamily="34" charset="0"/>
              </a:rPr>
              <a:t>, is een computer, en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beter en sneller dan ik. Bijvoorbeeld als ik wil weten wat het verschil is tussen een iPad en een tablet. Dan geeft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binnen een seconde een antwoord. En </a:t>
            </a:r>
            <a:r>
              <a:rPr lang="nl-NL" sz="2000" b="1" u="sng" dirty="0">
                <a:ea typeface="Times New Roman" panose="02020603050405020304" pitchFamily="18" charset="0"/>
                <a:cs typeface="Arial" panose="020B0604020202020204" pitchFamily="34" charset="0"/>
              </a:rPr>
              <a:t>indien</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als</a:t>
            </a:r>
            <a:r>
              <a:rPr lang="nl-NL" sz="2000" dirty="0">
                <a:ea typeface="Times New Roman" panose="02020603050405020304" pitchFamily="18" charset="0"/>
                <a:cs typeface="Arial" panose="020B0604020202020204" pitchFamily="34" charset="0"/>
              </a:rPr>
              <a:t> ik nog meer wil weten, geeft hij nog meer informatie. </a:t>
            </a:r>
          </a:p>
          <a:p>
            <a:pPr marL="0" lvl="0" indent="0">
              <a:spcBef>
                <a:spcPts val="200"/>
              </a:spcBef>
              <a:spcAft>
                <a:spcPts val="200"/>
              </a:spcAft>
              <a:buNone/>
            </a:pPr>
            <a:r>
              <a:rPr lang="nl-NL" sz="2000" b="1" u="sng" dirty="0">
                <a:ea typeface="Times New Roman" panose="02020603050405020304" pitchFamily="18" charset="0"/>
                <a:cs typeface="Arial" panose="020B0604020202020204" pitchFamily="34" charset="0"/>
              </a:rPr>
              <a:t>De industrie</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de bedrijven die producten maken van grondstoffen</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heeft ook veel voordeel van apps zoals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Daarmee kunnen ze hun producten nog beter en sneller maken. Heb jij </a:t>
            </a:r>
            <a:r>
              <a:rPr lang="nl-NL" sz="2000" dirty="0" err="1">
                <a:ea typeface="Times New Roman" panose="02020603050405020304" pitchFamily="18" charset="0"/>
                <a:cs typeface="Arial" panose="020B0604020202020204" pitchFamily="34" charset="0"/>
              </a:rPr>
              <a:t>ChatGPT</a:t>
            </a:r>
            <a:r>
              <a:rPr lang="nl-NL" sz="2000" dirty="0">
                <a:ea typeface="Times New Roman" panose="02020603050405020304" pitchFamily="18" charset="0"/>
                <a:cs typeface="Arial" panose="020B0604020202020204" pitchFamily="34" charset="0"/>
              </a:rPr>
              <a:t> als eens gebruikt?</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in sommige opzichten</a:t>
            </a:r>
          </a:p>
        </p:txBody>
      </p:sp>
      <p:pic>
        <p:nvPicPr>
          <p:cNvPr id="5" name="Afbeelding 4" descr="Afbeelding met schets&#10;&#10;Automatisch gegenereerde beschrijving">
            <a:extLst>
              <a:ext uri="{FF2B5EF4-FFF2-40B4-BE49-F238E27FC236}">
                <a16:creationId xmlns:a16="http://schemas.microsoft.com/office/drawing/2014/main" id="{1A449319-02EA-2A9D-0E2C-74AB7C568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23863"/>
            <a:ext cx="9144000" cy="2261866"/>
          </a:xfrm>
          <a:prstGeom prst="rect">
            <a:avLst/>
          </a:prstGeom>
        </p:spPr>
      </p:pic>
      <p:pic>
        <p:nvPicPr>
          <p:cNvPr id="3" name="Afbeelding 2" descr="Afbeelding met blauw, schaal&#10;&#10;Beschrijving automatisch gegenereerd met gemiddelde betrouwbaarheid">
            <a:extLst>
              <a:ext uri="{FF2B5EF4-FFF2-40B4-BE49-F238E27FC236}">
                <a16:creationId xmlns:a16="http://schemas.microsoft.com/office/drawing/2014/main" id="{4A8A2620-378B-BF58-8904-BDA9F27952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1429"/>
          <a:stretch/>
        </p:blipFill>
        <p:spPr>
          <a:xfrm>
            <a:off x="2915816" y="2492896"/>
            <a:ext cx="3888432" cy="2391007"/>
          </a:xfrm>
          <a:prstGeom prst="rect">
            <a:avLst/>
          </a:prstGeom>
        </p:spPr>
      </p:pic>
    </p:spTree>
    <p:extLst>
      <p:ext uri="{BB962C8B-B14F-4D97-AF65-F5344CB8AC3E}">
        <p14:creationId xmlns:p14="http://schemas.microsoft.com/office/powerpoint/2010/main" val="143456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indien</a:t>
            </a:r>
          </a:p>
        </p:txBody>
      </p:sp>
      <p:pic>
        <p:nvPicPr>
          <p:cNvPr id="3" name="Afbeelding 2" descr="Afbeelding met persoon, Menselijk gezicht, computer, overdekt&#10;&#10;Automatisch gegenereerde beschrijving">
            <a:extLst>
              <a:ext uri="{FF2B5EF4-FFF2-40B4-BE49-F238E27FC236}">
                <a16:creationId xmlns:a16="http://schemas.microsoft.com/office/drawing/2014/main" id="{20640A7D-8B98-4320-87E2-295DFB13C8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060848"/>
            <a:ext cx="4722325" cy="3721192"/>
          </a:xfrm>
          <a:prstGeom prst="rect">
            <a:avLst/>
          </a:prstGeom>
        </p:spPr>
      </p:pic>
      <p:pic>
        <p:nvPicPr>
          <p:cNvPr id="4" name="Afbeelding 3" descr="Afbeelding met elektronica, notitieblok, computer, computer&#10;&#10;Automatisch gegenereerde beschrijving">
            <a:extLst>
              <a:ext uri="{FF2B5EF4-FFF2-40B4-BE49-F238E27FC236}">
                <a16:creationId xmlns:a16="http://schemas.microsoft.com/office/drawing/2014/main" id="{805A0704-4832-46F8-8687-039979D816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8238" y="2824951"/>
            <a:ext cx="3172234" cy="2236425"/>
          </a:xfrm>
          <a:prstGeom prst="rect">
            <a:avLst/>
          </a:prstGeom>
        </p:spPr>
      </p:pic>
      <p:sp>
        <p:nvSpPr>
          <p:cNvPr id="5" name="Tekstvak 4">
            <a:extLst>
              <a:ext uri="{FF2B5EF4-FFF2-40B4-BE49-F238E27FC236}">
                <a16:creationId xmlns:a16="http://schemas.microsoft.com/office/drawing/2014/main" id="{B6841A9C-2E94-167B-8E7B-610D9F6064FB}"/>
              </a:ext>
            </a:extLst>
          </p:cNvPr>
          <p:cNvSpPr txBox="1"/>
          <p:nvPr/>
        </p:nvSpPr>
        <p:spPr>
          <a:xfrm>
            <a:off x="6406263" y="3284984"/>
            <a:ext cx="1656184" cy="1015663"/>
          </a:xfrm>
          <a:prstGeom prst="rect">
            <a:avLst/>
          </a:prstGeom>
          <a:noFill/>
        </p:spPr>
        <p:txBody>
          <a:bodyPr wrap="square" rtlCol="0">
            <a:spAutoFit/>
          </a:bodyPr>
          <a:lstStyle/>
          <a:p>
            <a:r>
              <a:rPr lang="nl-NL" sz="600" dirty="0"/>
              <a:t>Dit is een faketekst. Alles wat hier staat is slechts om een indruk te geven van het grafische effect van tekst op deze plek. Wat u hier leest is een voorbeeldtekst. Deze wordt later vervangen door de uiteindelijke tekst, die nu nog niet bekend is. De faketekst is dus een tekst die eigenlijk nergens over gaat. Het grappige is, dat mensen deze toch vaak lezen. Zelfs als men weet dat het om een faketekst gaat, lezen ze toch door.</a:t>
            </a:r>
          </a:p>
        </p:txBody>
      </p:sp>
      <p:sp>
        <p:nvSpPr>
          <p:cNvPr id="7" name="Pijl: rechts 6">
            <a:extLst>
              <a:ext uri="{FF2B5EF4-FFF2-40B4-BE49-F238E27FC236}">
                <a16:creationId xmlns:a16="http://schemas.microsoft.com/office/drawing/2014/main" id="{73D55D16-D5EA-EF12-4BDD-76E3595B443E}"/>
              </a:ext>
            </a:extLst>
          </p:cNvPr>
          <p:cNvSpPr/>
          <p:nvPr/>
        </p:nvSpPr>
        <p:spPr>
          <a:xfrm>
            <a:off x="4211960" y="3465003"/>
            <a:ext cx="1656184" cy="655623"/>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industrie</a:t>
            </a:r>
          </a:p>
        </p:txBody>
      </p:sp>
      <p:pic>
        <p:nvPicPr>
          <p:cNvPr id="2" name="Afbeelding 1" descr="Afbeelding met tekst, schermopname, ontwerp&#10;&#10;Automatisch gegenereerde beschrijving">
            <a:extLst>
              <a:ext uri="{FF2B5EF4-FFF2-40B4-BE49-F238E27FC236}">
                <a16:creationId xmlns:a16="http://schemas.microsoft.com/office/drawing/2014/main" id="{88079BD0-49A8-3254-0832-5A4497AFF7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132856"/>
            <a:ext cx="9144000" cy="3196721"/>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uitblinken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e</a:t>
            </a:r>
            <a:r>
              <a:rPr lang="nl-NL" sz="5400" b="1" dirty="0">
                <a:solidFill>
                  <a:srgbClr val="387038"/>
                </a:solidFill>
                <a:effectLst/>
                <a:latin typeface="Century Gothic" panose="020B0502020202020204" pitchFamily="34" charset="0"/>
                <a:ea typeface="Calibri"/>
                <a:cs typeface="Times New Roman"/>
              </a:rPr>
              <a:t>r niks van bakken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ergens heel erg goed in zijn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err="1">
                <a:solidFill>
                  <a:srgbClr val="387038"/>
                </a:solidFill>
                <a:latin typeface="Century Gothic" panose="020B0502020202020204" pitchFamily="34" charset="0"/>
                <a:ea typeface="Calibri"/>
                <a:cs typeface="Times New Roman"/>
              </a:rPr>
              <a:t>ChatGPT</a:t>
            </a:r>
            <a:r>
              <a:rPr lang="nl-NL" sz="2400" i="1" dirty="0">
                <a:solidFill>
                  <a:srgbClr val="387038"/>
                </a:solidFill>
                <a:latin typeface="Century Gothic" panose="020B0502020202020204" pitchFamily="34" charset="0"/>
                <a:ea typeface="Calibri"/>
                <a:cs typeface="Times New Roman"/>
              </a:rPr>
              <a:t> </a:t>
            </a:r>
            <a:r>
              <a:rPr lang="nl-NL" sz="2400" i="1" u="sng" dirty="0">
                <a:solidFill>
                  <a:srgbClr val="387038"/>
                </a:solidFill>
                <a:latin typeface="Century Gothic" panose="020B0502020202020204" pitchFamily="34" charset="0"/>
                <a:ea typeface="Calibri"/>
                <a:cs typeface="Times New Roman"/>
              </a:rPr>
              <a:t>blinkt uit</a:t>
            </a:r>
            <a:r>
              <a:rPr lang="nl-NL" sz="2400" i="1" dirty="0">
                <a:solidFill>
                  <a:srgbClr val="387038"/>
                </a:solidFill>
                <a:latin typeface="Century Gothic" panose="020B0502020202020204" pitchFamily="34" charset="0"/>
                <a:ea typeface="Calibri"/>
                <a:cs typeface="Times New Roman"/>
              </a:rPr>
              <a:t> in het maken van teksten.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totaal niet kunnen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Zelf </a:t>
            </a:r>
            <a:r>
              <a:rPr lang="nl-NL" sz="2400" i="1" u="sng" dirty="0">
                <a:solidFill>
                  <a:srgbClr val="387038"/>
                </a:solidFill>
                <a:effectLst/>
                <a:latin typeface="Century Gothic" panose="020B0502020202020204" pitchFamily="34" charset="0"/>
                <a:ea typeface="Calibri"/>
                <a:cs typeface="Times New Roman"/>
              </a:rPr>
              <a:t>bak ik er</a:t>
            </a:r>
            <a:r>
              <a:rPr lang="nl-NL" sz="2400" i="1" dirty="0">
                <a:solidFill>
                  <a:srgbClr val="387038"/>
                </a:solidFill>
                <a:effectLst/>
                <a:latin typeface="Century Gothic" panose="020B0502020202020204" pitchFamily="34" charset="0"/>
                <a:ea typeface="Calibri"/>
                <a:cs typeface="Times New Roman"/>
              </a:rPr>
              <a:t> soms </a:t>
            </a:r>
            <a:r>
              <a:rPr lang="nl-NL" sz="2400" i="1" u="sng" dirty="0">
                <a:solidFill>
                  <a:srgbClr val="387038"/>
                </a:solidFill>
                <a:effectLst/>
                <a:latin typeface="Century Gothic" panose="020B0502020202020204" pitchFamily="34" charset="0"/>
                <a:ea typeface="Calibri"/>
                <a:cs typeface="Times New Roman"/>
              </a:rPr>
              <a:t>niks van</a:t>
            </a:r>
            <a:r>
              <a:rPr lang="nl-NL" sz="2400" i="1" dirty="0">
                <a:solidFill>
                  <a:srgbClr val="387038"/>
                </a:solidFill>
                <a:effectLst/>
                <a:latin typeface="Century Gothic" panose="020B0502020202020204" pitchFamily="34" charset="0"/>
                <a:ea typeface="Calibri"/>
                <a:cs typeface="Times New Roman"/>
              </a:rPr>
              <a:t> en begin 10x opnieuw.</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pak, hand&#10;&#10;Automatisch gegenereerde beschrijving">
            <a:extLst>
              <a:ext uri="{FF2B5EF4-FFF2-40B4-BE49-F238E27FC236}">
                <a16:creationId xmlns:a16="http://schemas.microsoft.com/office/drawing/2014/main" id="{871ACB87-8FEC-4CC1-2DC0-70BA912588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546" y="2780928"/>
            <a:ext cx="3820926" cy="1990702"/>
          </a:xfrm>
          <a:prstGeom prst="rect">
            <a:avLst/>
          </a:prstGeom>
        </p:spPr>
      </p:pic>
      <p:pic>
        <p:nvPicPr>
          <p:cNvPr id="4" name="Afbeelding 3" descr="Afbeelding met overdekt, persoon, tafel, snijden&#10;&#10;Automatisch gegenereerde beschrijving">
            <a:extLst>
              <a:ext uri="{FF2B5EF4-FFF2-40B4-BE49-F238E27FC236}">
                <a16:creationId xmlns:a16="http://schemas.microsoft.com/office/drawing/2014/main" id="{39EE7F88-8C0E-99B6-AFB3-E540D81FF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2765928"/>
            <a:ext cx="3398458" cy="2270170"/>
          </a:xfrm>
          <a:prstGeom prst="rect">
            <a:avLst/>
          </a:prstGeom>
        </p:spPr>
      </p:pic>
    </p:spTree>
    <p:extLst>
      <p:ext uri="{BB962C8B-B14F-4D97-AF65-F5344CB8AC3E}">
        <p14:creationId xmlns:p14="http://schemas.microsoft.com/office/powerpoint/2010/main" val="222767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realistisch</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onrealistisch</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lijkend op hoe iets in het echt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Ik wilde graag een </a:t>
            </a:r>
            <a:r>
              <a:rPr lang="nl-NL" sz="2400" i="1" u="sng" dirty="0">
                <a:solidFill>
                  <a:srgbClr val="387038"/>
                </a:solidFill>
                <a:latin typeface="Century Gothic" panose="020B0502020202020204" pitchFamily="34" charset="0"/>
                <a:ea typeface="Calibri"/>
                <a:cs typeface="Times New Roman"/>
              </a:rPr>
              <a:t>realistisch</a:t>
            </a:r>
            <a:r>
              <a:rPr lang="nl-NL" sz="2400" i="1" dirty="0">
                <a:solidFill>
                  <a:srgbClr val="387038"/>
                </a:solidFill>
                <a:latin typeface="Century Gothic" panose="020B0502020202020204" pitchFamily="34" charset="0"/>
                <a:ea typeface="Calibri"/>
                <a:cs typeface="Times New Roman"/>
              </a:rPr>
              <a:t> verhaaltje.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lijkend op hoe iets in het echt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err="1">
                <a:solidFill>
                  <a:srgbClr val="387038"/>
                </a:solidFill>
                <a:effectLst/>
                <a:latin typeface="Century Gothic" panose="020B0502020202020204" pitchFamily="34" charset="0"/>
                <a:ea typeface="Calibri"/>
                <a:cs typeface="Times New Roman"/>
              </a:rPr>
              <a:t>ChatGPT</a:t>
            </a:r>
            <a:r>
              <a:rPr lang="nl-NL" sz="2400" i="1" dirty="0">
                <a:solidFill>
                  <a:srgbClr val="387038"/>
                </a:solidFill>
                <a:effectLst/>
                <a:latin typeface="Century Gothic" panose="020B0502020202020204" pitchFamily="34" charset="0"/>
                <a:ea typeface="Calibri"/>
                <a:cs typeface="Times New Roman"/>
              </a:rPr>
              <a:t> gaf me een heel </a:t>
            </a:r>
            <a:r>
              <a:rPr lang="nl-NL" sz="2400" i="1" u="sng" dirty="0">
                <a:solidFill>
                  <a:srgbClr val="387038"/>
                </a:solidFill>
                <a:effectLst/>
                <a:latin typeface="Century Gothic" panose="020B0502020202020204" pitchFamily="34" charset="0"/>
                <a:ea typeface="Calibri"/>
                <a:cs typeface="Times New Roman"/>
              </a:rPr>
              <a:t>onrealistisch</a:t>
            </a:r>
            <a:r>
              <a:rPr lang="nl-NL" sz="2400" i="1" dirty="0">
                <a:solidFill>
                  <a:srgbClr val="387038"/>
                </a:solidFill>
                <a:effectLst/>
                <a:latin typeface="Century Gothic" panose="020B0502020202020204" pitchFamily="34" charset="0"/>
                <a:ea typeface="Calibri"/>
                <a:cs typeface="Times New Roman"/>
              </a:rPr>
              <a:t> verhaal.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overdekt, interieurontwerp, muur, kussen&#10;&#10;Automatisch gegenereerde beschrijving">
            <a:extLst>
              <a:ext uri="{FF2B5EF4-FFF2-40B4-BE49-F238E27FC236}">
                <a16:creationId xmlns:a16="http://schemas.microsoft.com/office/drawing/2014/main" id="{674711D2-C318-682F-5827-58884DA8E5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568" y="2780928"/>
            <a:ext cx="3312368" cy="2252410"/>
          </a:xfrm>
          <a:prstGeom prst="rect">
            <a:avLst/>
          </a:prstGeom>
        </p:spPr>
      </p:pic>
      <p:pic>
        <p:nvPicPr>
          <p:cNvPr id="4" name="Afbeelding 3" descr="Afbeelding met pc-game, Actie/avontuur-game, Digitale composities, schermopname&#10;&#10;Automatisch gegenereerde beschrijving">
            <a:extLst>
              <a:ext uri="{FF2B5EF4-FFF2-40B4-BE49-F238E27FC236}">
                <a16:creationId xmlns:a16="http://schemas.microsoft.com/office/drawing/2014/main" id="{4E5293D0-70FF-8C25-E136-4F34AD640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799" y="2750910"/>
            <a:ext cx="3364908" cy="2288138"/>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efficiënt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inefficiënt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snel en met zoveel mogelijk resultaat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err="1">
                <a:solidFill>
                  <a:srgbClr val="387038"/>
                </a:solidFill>
                <a:latin typeface="Century Gothic" panose="020B0502020202020204" pitchFamily="34" charset="0"/>
                <a:ea typeface="Calibri"/>
                <a:cs typeface="Times New Roman"/>
              </a:rPr>
              <a:t>ChatGPT</a:t>
            </a:r>
            <a:r>
              <a:rPr lang="nl-NL" sz="2400" i="1" dirty="0">
                <a:solidFill>
                  <a:srgbClr val="387038"/>
                </a:solidFill>
                <a:latin typeface="Century Gothic" panose="020B0502020202020204" pitchFamily="34" charset="0"/>
                <a:ea typeface="Calibri"/>
                <a:cs typeface="Times New Roman"/>
              </a:rPr>
              <a:t> is meestal heel </a:t>
            </a:r>
            <a:r>
              <a:rPr lang="nl-NL" sz="2400" i="1" u="sng" dirty="0">
                <a:solidFill>
                  <a:srgbClr val="387038"/>
                </a:solidFill>
                <a:latin typeface="Century Gothic" panose="020B0502020202020204" pitchFamily="34" charset="0"/>
                <a:ea typeface="Calibri"/>
                <a:cs typeface="Times New Roman"/>
              </a:rPr>
              <a:t>efficiënt</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te veel moeite of inspanning kost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Zelf ben ik soms heel </a:t>
            </a:r>
            <a:r>
              <a:rPr lang="nl-NL" sz="2400" i="1" u="sng" dirty="0">
                <a:solidFill>
                  <a:srgbClr val="387038"/>
                </a:solidFill>
                <a:effectLst/>
                <a:latin typeface="Century Gothic" panose="020B0502020202020204" pitchFamily="34" charset="0"/>
                <a:ea typeface="Calibri"/>
                <a:cs typeface="Times New Roman"/>
              </a:rPr>
              <a:t>inefficiënt</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klok, muur, horloge&#10;&#10;Automatisch gegenereerde beschrijving">
            <a:extLst>
              <a:ext uri="{FF2B5EF4-FFF2-40B4-BE49-F238E27FC236}">
                <a16:creationId xmlns:a16="http://schemas.microsoft.com/office/drawing/2014/main" id="{A824F0A7-C8B0-B205-0658-BCAD7CFA9D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567" y="2780928"/>
            <a:ext cx="3346699" cy="2232248"/>
          </a:xfrm>
          <a:prstGeom prst="rect">
            <a:avLst/>
          </a:prstGeom>
        </p:spPr>
      </p:pic>
      <p:pic>
        <p:nvPicPr>
          <p:cNvPr id="4" name="Afbeelding 3" descr="Afbeelding met persoon, overdekt, muur, kleding&#10;&#10;Automatisch gegenereerde beschrijving">
            <a:extLst>
              <a:ext uri="{FF2B5EF4-FFF2-40B4-BE49-F238E27FC236}">
                <a16:creationId xmlns:a16="http://schemas.microsoft.com/office/drawing/2014/main" id="{93FBF984-2967-382F-A2BF-C6C581E84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9623" y="2772938"/>
            <a:ext cx="3353649" cy="2240238"/>
          </a:xfrm>
          <a:prstGeom prst="rect">
            <a:avLst/>
          </a:prstGeom>
        </p:spPr>
      </p:pic>
    </p:spTree>
    <p:extLst>
      <p:ext uri="{BB962C8B-B14F-4D97-AF65-F5344CB8AC3E}">
        <p14:creationId xmlns:p14="http://schemas.microsoft.com/office/powerpoint/2010/main" val="57607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stimuleren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1866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ontmoedigen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aanmoedigen, prikkelen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p>
          <a:p>
            <a:pPr>
              <a:lnSpc>
                <a:spcPct val="107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Ik </a:t>
            </a:r>
            <a:r>
              <a:rPr lang="nl-NL" sz="2400" i="1" u="sng" dirty="0">
                <a:solidFill>
                  <a:srgbClr val="387038"/>
                </a:solidFill>
                <a:latin typeface="Century Gothic" panose="020B0502020202020204" pitchFamily="34" charset="0"/>
                <a:ea typeface="Calibri"/>
                <a:cs typeface="Times New Roman"/>
              </a:rPr>
              <a:t>stimuleerde</a:t>
            </a:r>
            <a:r>
              <a:rPr lang="nl-NL" sz="2400" i="1" dirty="0">
                <a:solidFill>
                  <a:srgbClr val="387038"/>
                </a:solidFill>
                <a:latin typeface="Century Gothic" panose="020B0502020202020204" pitchFamily="34" charset="0"/>
                <a:ea typeface="Calibri"/>
                <a:cs typeface="Times New Roman"/>
              </a:rPr>
              <a:t> </a:t>
            </a:r>
            <a:r>
              <a:rPr lang="nl-NL" sz="2400" i="1" dirty="0" err="1">
                <a:solidFill>
                  <a:srgbClr val="387038"/>
                </a:solidFill>
                <a:latin typeface="Century Gothic" panose="020B0502020202020204" pitchFamily="34" charset="0"/>
                <a:ea typeface="Calibri"/>
                <a:cs typeface="Times New Roman"/>
              </a:rPr>
              <a:t>ChatGPT</a:t>
            </a:r>
            <a:r>
              <a:rPr lang="nl-NL" sz="2400" i="1" dirty="0">
                <a:solidFill>
                  <a:srgbClr val="387038"/>
                </a:solidFill>
                <a:latin typeface="Century Gothic" panose="020B0502020202020204" pitchFamily="34" charset="0"/>
                <a:ea typeface="Calibri"/>
                <a:cs typeface="Times New Roman"/>
              </a:rPr>
              <a:t> om nog meer verhaaltjes te bedenken.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iemand zijn durf om iets moeilijks te doen afnemen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Ik raakte wat </a:t>
            </a:r>
            <a:r>
              <a:rPr lang="nl-NL" sz="2400" i="1" u="sng" dirty="0">
                <a:solidFill>
                  <a:srgbClr val="387038"/>
                </a:solidFill>
                <a:effectLst/>
                <a:latin typeface="Century Gothic" panose="020B0502020202020204" pitchFamily="34" charset="0"/>
                <a:ea typeface="Calibri"/>
                <a:cs typeface="Times New Roman"/>
              </a:rPr>
              <a:t>ontmoedigd</a:t>
            </a:r>
            <a:r>
              <a:rPr lang="nl-NL" sz="2400" i="1" dirty="0">
                <a:solidFill>
                  <a:srgbClr val="387038"/>
                </a:solidFill>
                <a:effectLst/>
                <a:latin typeface="Century Gothic" panose="020B0502020202020204" pitchFamily="34" charset="0"/>
                <a:ea typeface="Calibri"/>
                <a:cs typeface="Times New Roman"/>
              </a:rPr>
              <a:t> toen ik zelf niks kon bedenken.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Menselijk gezicht, kleding, overdekt&#10;&#10;Automatisch gegenereerde beschrijving">
            <a:extLst>
              <a:ext uri="{FF2B5EF4-FFF2-40B4-BE49-F238E27FC236}">
                <a16:creationId xmlns:a16="http://schemas.microsoft.com/office/drawing/2014/main" id="{E0789F35-5D8F-28C9-C48E-57C0DF8A92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90" y="2780928"/>
            <a:ext cx="2921467" cy="2045027"/>
          </a:xfrm>
          <a:prstGeom prst="rect">
            <a:avLst/>
          </a:prstGeom>
        </p:spPr>
      </p:pic>
      <p:pic>
        <p:nvPicPr>
          <p:cNvPr id="3" name="Afbeelding 2" descr="Afbeelding met persoon, overdekt, computer, computer&#10;&#10;Automatisch gegenereerde beschrijving">
            <a:extLst>
              <a:ext uri="{FF2B5EF4-FFF2-40B4-BE49-F238E27FC236}">
                <a16:creationId xmlns:a16="http://schemas.microsoft.com/office/drawing/2014/main" id="{F127AC01-F450-2CE3-811C-759975E1FD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4953" y="3068960"/>
            <a:ext cx="2727447" cy="1884666"/>
          </a:xfrm>
          <a:prstGeom prst="rect">
            <a:avLst/>
          </a:prstGeom>
        </p:spPr>
      </p:pic>
    </p:spTree>
    <p:extLst>
      <p:ext uri="{BB962C8B-B14F-4D97-AF65-F5344CB8AC3E}">
        <p14:creationId xmlns:p14="http://schemas.microsoft.com/office/powerpoint/2010/main" val="419620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 intuïtie</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de analyse</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20" y="1628800"/>
            <a:ext cx="4176464" cy="453650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latin typeface="Century Gothic" panose="020B0502020202020204" pitchFamily="34" charset="0"/>
                <a:ea typeface="Calibri"/>
                <a:cs typeface="Times New Roman"/>
              </a:rPr>
              <a:t>= het gevoel dat je over iets of iemand hebt, zonder dat je weet waarom</a:t>
            </a:r>
          </a:p>
          <a:p>
            <a:pPr>
              <a:lnSpc>
                <a:spcPct val="90000"/>
              </a:lnSpc>
              <a:spcAft>
                <a:spcPts val="0"/>
              </a:spcAft>
            </a:pP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endParaRPr lang="nl-NL" sz="28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80000"/>
              </a:lnSpc>
              <a:spcAft>
                <a:spcPts val="0"/>
              </a:spcAft>
            </a:pPr>
            <a:r>
              <a:rPr lang="nl-NL" sz="2400" i="1" u="sng" dirty="0">
                <a:solidFill>
                  <a:srgbClr val="387038"/>
                </a:solidFill>
                <a:latin typeface="Century Gothic" panose="020B0502020202020204" pitchFamily="34" charset="0"/>
                <a:ea typeface="Calibri"/>
                <a:cs typeface="Times New Roman"/>
              </a:rPr>
              <a:t>Mijn intuïtie</a:t>
            </a:r>
            <a:r>
              <a:rPr lang="nl-NL" sz="2400" i="1" dirty="0">
                <a:solidFill>
                  <a:srgbClr val="387038"/>
                </a:solidFill>
                <a:latin typeface="Century Gothic" panose="020B0502020202020204" pitchFamily="34" charset="0"/>
                <a:ea typeface="Calibri"/>
                <a:cs typeface="Times New Roman"/>
              </a:rPr>
              <a:t> vertelde mij dat het een te moeilijke opdracht was.</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effectLst/>
                <a:latin typeface="Century Gothic" panose="020B0502020202020204" pitchFamily="34" charset="0"/>
                <a:ea typeface="Calibri"/>
                <a:cs typeface="Times New Roman"/>
              </a:rPr>
              <a:t>= onderzoek dat duidelijk maakt hoe iets in elkaar zit</a:t>
            </a: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p>
          <a:p>
            <a:pPr>
              <a:lnSpc>
                <a:spcPct val="90000"/>
              </a:lnSpc>
              <a:spcAft>
                <a:spcPts val="0"/>
              </a:spcAft>
            </a:pPr>
            <a:endParaRPr lang="nl-NL" sz="2800" dirty="0">
              <a:latin typeface="Century Gothic" panose="020B0502020202020204" pitchFamily="34" charset="0"/>
              <a:ea typeface="Calibri"/>
              <a:cs typeface="Times New Roman"/>
            </a:endParaRPr>
          </a:p>
          <a:p>
            <a:pPr>
              <a:lnSpc>
                <a:spcPct val="90000"/>
              </a:lnSpc>
              <a:spcAft>
                <a:spcPts val="0"/>
              </a:spcAft>
            </a:pPr>
            <a:endParaRPr lang="nl-NL" sz="1100" dirty="0">
              <a:effectLst/>
              <a:latin typeface="Century Gothic" panose="020B0502020202020204" pitchFamily="34" charset="0"/>
              <a:ea typeface="Calibri"/>
              <a:cs typeface="Times New Roman"/>
            </a:endParaRPr>
          </a:p>
          <a:p>
            <a:pPr>
              <a:lnSpc>
                <a:spcPct val="90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80000"/>
              </a:lnSpc>
              <a:spcAft>
                <a:spcPts val="0"/>
              </a:spcAft>
            </a:pPr>
            <a:r>
              <a:rPr lang="nl-NL" dirty="0">
                <a:effectLst/>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Uit </a:t>
            </a:r>
            <a:r>
              <a:rPr lang="nl-NL" sz="2400" i="1" u="sng" dirty="0">
                <a:solidFill>
                  <a:srgbClr val="387038"/>
                </a:solidFill>
                <a:effectLst/>
                <a:latin typeface="Century Gothic" panose="020B0502020202020204" pitchFamily="34" charset="0"/>
                <a:ea typeface="Calibri"/>
                <a:cs typeface="Times New Roman"/>
              </a:rPr>
              <a:t>de analyse</a:t>
            </a:r>
            <a:r>
              <a:rPr lang="nl-NL" sz="2400" i="1" dirty="0">
                <a:solidFill>
                  <a:srgbClr val="387038"/>
                </a:solidFill>
                <a:effectLst/>
                <a:latin typeface="Century Gothic" panose="020B0502020202020204" pitchFamily="34" charset="0"/>
                <a:ea typeface="Calibri"/>
                <a:cs typeface="Times New Roman"/>
              </a:rPr>
              <a:t> bleek dat </a:t>
            </a:r>
            <a:r>
              <a:rPr lang="nl-NL" sz="2400" i="1" dirty="0" err="1">
                <a:solidFill>
                  <a:srgbClr val="387038"/>
                </a:solidFill>
                <a:effectLst/>
                <a:latin typeface="Century Gothic" panose="020B0502020202020204" pitchFamily="34" charset="0"/>
                <a:ea typeface="Calibri"/>
                <a:cs typeface="Times New Roman"/>
              </a:rPr>
              <a:t>ChatGPT</a:t>
            </a:r>
            <a:r>
              <a:rPr lang="nl-NL" sz="2400" i="1" dirty="0">
                <a:solidFill>
                  <a:srgbClr val="387038"/>
                </a:solidFill>
                <a:effectLst/>
                <a:latin typeface="Century Gothic" panose="020B0502020202020204" pitchFamily="34" charset="0"/>
                <a:ea typeface="Calibri"/>
                <a:cs typeface="Times New Roman"/>
              </a:rPr>
              <a:t> steeds vaker gebruikt wordt.</a:t>
            </a:r>
            <a:endParaRPr lang="nl-NL" sz="24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90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5FD0285-29D2-310D-E9B1-C20AC94C5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2" y="3250617"/>
            <a:ext cx="2808312" cy="1951850"/>
          </a:xfrm>
          <a:prstGeom prst="rect">
            <a:avLst/>
          </a:prstGeom>
        </p:spPr>
      </p:pic>
      <p:pic>
        <p:nvPicPr>
          <p:cNvPr id="5" name="Afbeelding 4" descr="Afbeelding met computer, persoon, verbruiksartikelen voor kantoor, gadget&#10;&#10;Automatisch gegenereerde beschrijving">
            <a:extLst>
              <a:ext uri="{FF2B5EF4-FFF2-40B4-BE49-F238E27FC236}">
                <a16:creationId xmlns:a16="http://schemas.microsoft.com/office/drawing/2014/main" id="{48FD833D-6DD0-B51D-A172-5D4AB49E74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02400" y="3176180"/>
            <a:ext cx="2875705" cy="1920971"/>
          </a:xfrm>
          <a:prstGeom prst="rect">
            <a:avLst/>
          </a:prstGeom>
        </p:spPr>
      </p:pic>
    </p:spTree>
    <p:extLst>
      <p:ext uri="{BB962C8B-B14F-4D97-AF65-F5344CB8AC3E}">
        <p14:creationId xmlns:p14="http://schemas.microsoft.com/office/powerpoint/2010/main" val="289609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374250"/>
            <a:ext cx="2808311" cy="90791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892921"/>
            <a:ext cx="2808312" cy="8131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7865" y="4450213"/>
            <a:ext cx="3138805" cy="24788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het prototype</a:t>
            </a:r>
            <a:endParaRPr lang="nl-NL" sz="900" b="1" dirty="0">
              <a:effectLst/>
              <a:latin typeface="Century Gothic" panose="020B0502020202020204" pitchFamily="34" charset="0"/>
              <a:ea typeface="Calibri"/>
              <a:cs typeface="Times New Roman"/>
            </a:endParaRPr>
          </a:p>
        </p:txBody>
      </p:sp>
      <p:sp>
        <p:nvSpPr>
          <p:cNvPr id="9" name="Text Box 14"/>
          <p:cNvSpPr txBox="1"/>
          <p:nvPr/>
        </p:nvSpPr>
        <p:spPr>
          <a:xfrm>
            <a:off x="2991984" y="3966856"/>
            <a:ext cx="3138805" cy="55315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d</a:t>
            </a:r>
            <a:r>
              <a:rPr lang="nl-NL" sz="3200" b="1" dirty="0">
                <a:effectLst/>
                <a:latin typeface="Century Gothic" panose="020B0502020202020204" pitchFamily="34" charset="0"/>
                <a:ea typeface="Calibri"/>
                <a:cs typeface="Times New Roman"/>
              </a:rPr>
              <a:t>oor-ontwikkeld</a:t>
            </a:r>
            <a:endParaRPr lang="nl-NL" sz="800" b="1" dirty="0">
              <a:effectLst/>
              <a:latin typeface="Century Gothic" panose="020B0502020202020204" pitchFamily="34" charset="0"/>
              <a:ea typeface="Calibri"/>
              <a:cs typeface="Times New Roman"/>
            </a:endParaRPr>
          </a:p>
        </p:txBody>
      </p:sp>
      <p:sp>
        <p:nvSpPr>
          <p:cNvPr id="10" name="Text Box 14"/>
          <p:cNvSpPr txBox="1"/>
          <p:nvPr/>
        </p:nvSpPr>
        <p:spPr>
          <a:xfrm>
            <a:off x="5878279" y="349452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b="1" dirty="0">
                <a:effectLst/>
                <a:latin typeface="Century Gothic" panose="020B0502020202020204" pitchFamily="34" charset="0"/>
                <a:ea typeface="Calibri"/>
                <a:cs typeface="Times New Roman"/>
              </a:rPr>
              <a:t>geavanceerd</a:t>
            </a:r>
            <a:endParaRPr lang="nl-NL" sz="800" b="1" dirty="0">
              <a:effectLst/>
              <a:latin typeface="Century Gothic" panose="020B0502020202020204" pitchFamily="34" charset="0"/>
              <a:ea typeface="Calibri"/>
              <a:cs typeface="Times New Roman"/>
            </a:endParaRPr>
          </a:p>
        </p:txBody>
      </p:sp>
      <p:sp>
        <p:nvSpPr>
          <p:cNvPr id="11" name="Text Box 14"/>
          <p:cNvSpPr txBox="1"/>
          <p:nvPr/>
        </p:nvSpPr>
        <p:spPr>
          <a:xfrm>
            <a:off x="320728" y="412054"/>
            <a:ext cx="6915567"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200" i="1" dirty="0">
                <a:solidFill>
                  <a:srgbClr val="387038"/>
                </a:solidFill>
                <a:effectLst/>
                <a:latin typeface="Century Gothic" panose="020B0502020202020204" pitchFamily="34" charset="0"/>
                <a:ea typeface="Calibri"/>
                <a:cs typeface="Times New Roman"/>
              </a:rPr>
              <a:t>Het begon ooit als een prototype. Toen werd het doorontwikkeld. En nu is </a:t>
            </a:r>
            <a:r>
              <a:rPr lang="nl-NL" sz="2200" i="1" dirty="0" err="1">
                <a:solidFill>
                  <a:srgbClr val="387038"/>
                </a:solidFill>
                <a:effectLst/>
                <a:latin typeface="Century Gothic" panose="020B0502020202020204" pitchFamily="34" charset="0"/>
                <a:ea typeface="Calibri"/>
                <a:cs typeface="Times New Roman"/>
              </a:rPr>
              <a:t>ChatGPT</a:t>
            </a:r>
            <a:r>
              <a:rPr lang="nl-NL" sz="2200" i="1" dirty="0">
                <a:solidFill>
                  <a:srgbClr val="387038"/>
                </a:solidFill>
                <a:effectLst/>
                <a:latin typeface="Century Gothic" panose="020B0502020202020204" pitchFamily="34" charset="0"/>
                <a:ea typeface="Calibri"/>
                <a:cs typeface="Times New Roman"/>
              </a:rPr>
              <a:t> een </a:t>
            </a:r>
            <a:r>
              <a:rPr lang="nl-NL" sz="2200" i="1" u="sng" dirty="0">
                <a:solidFill>
                  <a:srgbClr val="387038"/>
                </a:solidFill>
                <a:effectLst/>
                <a:latin typeface="Century Gothic" panose="020B0502020202020204" pitchFamily="34" charset="0"/>
                <a:ea typeface="Calibri"/>
                <a:cs typeface="Times New Roman"/>
              </a:rPr>
              <a:t>geavanceerde</a:t>
            </a:r>
            <a:r>
              <a:rPr lang="nl-NL" sz="2200" i="1" dirty="0">
                <a:solidFill>
                  <a:srgbClr val="387038"/>
                </a:solidFill>
                <a:effectLst/>
                <a:latin typeface="Century Gothic" panose="020B0502020202020204" pitchFamily="34" charset="0"/>
                <a:ea typeface="Calibri"/>
                <a:cs typeface="Times New Roman"/>
              </a:rPr>
              <a:t> app. </a:t>
            </a:r>
            <a:endParaRPr lang="nl-NL" sz="22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932054"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3240361" cy="3266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eerste model</a:t>
            </a:r>
            <a:endParaRPr lang="nl-NL" sz="105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beter gemaakt</a:t>
            </a:r>
            <a:endParaRPr lang="nl-NL" sz="105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8077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5993733" y="4322014"/>
            <a:ext cx="2808311" cy="271935"/>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ver ontwikkeld, modern</a:t>
            </a:r>
          </a:p>
          <a:p>
            <a:pPr>
              <a:lnSpc>
                <a:spcPct val="90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descr="Afbeelding met kleding, tekst, schermopname, persoon&#10;&#10;Automatisch gegenereerde beschrijving">
            <a:extLst>
              <a:ext uri="{FF2B5EF4-FFF2-40B4-BE49-F238E27FC236}">
                <a16:creationId xmlns:a16="http://schemas.microsoft.com/office/drawing/2014/main" id="{06041E07-CA49-702F-B841-DE767DE7D3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3204" y="1910343"/>
            <a:ext cx="2671255" cy="1469190"/>
          </a:xfrm>
          <a:prstGeom prst="rect">
            <a:avLst/>
          </a:prstGeom>
        </p:spPr>
      </p:pic>
      <p:pic>
        <p:nvPicPr>
          <p:cNvPr id="18" name="Afbeelding 17" descr="Afbeelding met tekst, persoon, computer, verbruiksartikelen voor kantoor&#10;&#10;Automatisch gegenereerde beschrijving">
            <a:extLst>
              <a:ext uri="{FF2B5EF4-FFF2-40B4-BE49-F238E27FC236}">
                <a16:creationId xmlns:a16="http://schemas.microsoft.com/office/drawing/2014/main" id="{C0A8CFB0-37AB-D58A-A232-695CEEDCC9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729" y="2870818"/>
            <a:ext cx="2656961" cy="1429445"/>
          </a:xfrm>
          <a:prstGeom prst="rect">
            <a:avLst/>
          </a:prstGeom>
        </p:spPr>
      </p:pic>
      <p:pic>
        <p:nvPicPr>
          <p:cNvPr id="20" name="Afbeelding 19" descr="Afbeelding met tekst, persoon, kleding, person&#10;&#10;Automatisch gegenereerde beschrijving">
            <a:extLst>
              <a:ext uri="{FF2B5EF4-FFF2-40B4-BE49-F238E27FC236}">
                <a16:creationId xmlns:a16="http://schemas.microsoft.com/office/drawing/2014/main" id="{36C84BE0-7F2B-4B66-654B-7128E2BF1A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5721" y="2087338"/>
            <a:ext cx="2592287" cy="1731648"/>
          </a:xfrm>
          <a:prstGeom prst="rect">
            <a:avLst/>
          </a:prstGeom>
        </p:spPr>
      </p:pic>
    </p:spTree>
    <p:extLst>
      <p:ext uri="{BB962C8B-B14F-4D97-AF65-F5344CB8AC3E}">
        <p14:creationId xmlns:p14="http://schemas.microsoft.com/office/powerpoint/2010/main" val="216119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11 – 12 maart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089381" y="4005064"/>
            <a:ext cx="285077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de factor</a:t>
            </a:r>
            <a:endParaRPr lang="nl-NL" sz="1050" b="1" dirty="0">
              <a:effectLst/>
              <a:latin typeface="Century Gothic" panose="020B0502020202020204" pitchFamily="34" charset="0"/>
              <a:ea typeface="Calibri"/>
              <a:cs typeface="Times New Roman"/>
            </a:endParaRPr>
          </a:p>
        </p:txBody>
      </p:sp>
      <p:sp>
        <p:nvSpPr>
          <p:cNvPr id="9" name="Text Box 14"/>
          <p:cNvSpPr txBox="1"/>
          <p:nvPr/>
        </p:nvSpPr>
        <p:spPr>
          <a:xfrm>
            <a:off x="2966594" y="4005064"/>
            <a:ext cx="3138805" cy="52272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beïnvloeden</a:t>
            </a:r>
            <a:endParaRPr lang="nl-NL" sz="1050" b="1" dirty="0">
              <a:effectLst/>
              <a:latin typeface="Century Gothic" panose="020B0502020202020204" pitchFamily="34" charset="0"/>
              <a:ea typeface="Calibri"/>
              <a:cs typeface="Times New Roman"/>
            </a:endParaRPr>
          </a:p>
        </p:txBody>
      </p:sp>
      <p:sp>
        <p:nvSpPr>
          <p:cNvPr id="10" name="Text Box 14"/>
          <p:cNvSpPr txBox="1"/>
          <p:nvPr/>
        </p:nvSpPr>
        <p:spPr>
          <a:xfrm>
            <a:off x="5868143" y="3403027"/>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effectLst/>
                <a:latin typeface="Century Gothic" panose="020B0502020202020204" pitchFamily="34" charset="0"/>
                <a:ea typeface="Calibri"/>
                <a:cs typeface="Times New Roman"/>
              </a:rPr>
              <a:t>het effect</a:t>
            </a:r>
            <a:endParaRPr lang="nl-NL" sz="1050" b="1" dirty="0">
              <a:effectLst/>
              <a:latin typeface="Century Gothic" panose="020B0502020202020204" pitchFamily="34" charset="0"/>
              <a:ea typeface="Calibri"/>
              <a:cs typeface="Times New Roman"/>
            </a:endParaRPr>
          </a:p>
        </p:txBody>
      </p:sp>
      <p:sp>
        <p:nvSpPr>
          <p:cNvPr id="11" name="Text Box 14"/>
          <p:cNvSpPr txBox="1"/>
          <p:nvPr/>
        </p:nvSpPr>
        <p:spPr>
          <a:xfrm>
            <a:off x="450834" y="531289"/>
            <a:ext cx="649743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200" i="1" dirty="0">
                <a:solidFill>
                  <a:srgbClr val="387038"/>
                </a:solidFill>
                <a:effectLst/>
                <a:latin typeface="Century Gothic" panose="020B0502020202020204" pitchFamily="34" charset="0"/>
                <a:ea typeface="Calibri"/>
                <a:cs typeface="Times New Roman"/>
              </a:rPr>
              <a:t>Een computer denkt toch anders dan ik. Dat is </a:t>
            </a:r>
            <a:r>
              <a:rPr lang="nl-NL" sz="2200" i="1" u="sng" dirty="0">
                <a:solidFill>
                  <a:srgbClr val="387038"/>
                </a:solidFill>
                <a:effectLst/>
                <a:latin typeface="Century Gothic" panose="020B0502020202020204" pitchFamily="34" charset="0"/>
                <a:ea typeface="Calibri"/>
                <a:cs typeface="Times New Roman"/>
              </a:rPr>
              <a:t>een factor</a:t>
            </a:r>
            <a:r>
              <a:rPr lang="nl-NL" sz="2200" i="1" dirty="0">
                <a:solidFill>
                  <a:srgbClr val="387038"/>
                </a:solidFill>
                <a:effectLst/>
                <a:latin typeface="Century Gothic" panose="020B0502020202020204" pitchFamily="34" charset="0"/>
                <a:ea typeface="Calibri"/>
                <a:cs typeface="Times New Roman"/>
              </a:rPr>
              <a:t> waar je het mee te doen hebt en wat effect heeft op het resultaat.</a:t>
            </a:r>
            <a:endParaRPr lang="nl-NL" sz="22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3199812" cy="7248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6" y="5440480"/>
            <a:ext cx="3220086" cy="15582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onderdeel dat invloed heeft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3652135"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3744416" cy="3029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effect hebben op</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2" name="Pijl: rechts 1">
            <a:extLst>
              <a:ext uri="{FF2B5EF4-FFF2-40B4-BE49-F238E27FC236}">
                <a16:creationId xmlns:a16="http://schemas.microsoft.com/office/drawing/2014/main" id="{C65D0694-C504-41EE-AA34-F4707DF995D7}"/>
              </a:ext>
            </a:extLst>
          </p:cNvPr>
          <p:cNvSpPr/>
          <p:nvPr/>
        </p:nvSpPr>
        <p:spPr>
          <a:xfrm rot="20873286">
            <a:off x="3522471" y="2899485"/>
            <a:ext cx="2178625" cy="52272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dirty="0"/>
          </a:p>
        </p:txBody>
      </p:sp>
      <p:pic>
        <p:nvPicPr>
          <p:cNvPr id="16" name="Afbeelding 15">
            <a:extLst>
              <a:ext uri="{FF2B5EF4-FFF2-40B4-BE49-F238E27FC236}">
                <a16:creationId xmlns:a16="http://schemas.microsoft.com/office/drawing/2014/main" id="{6D1C5ADB-2BCC-9877-B980-D4BF75554C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409" y="3284843"/>
            <a:ext cx="2808312" cy="1269615"/>
          </a:xfrm>
          <a:prstGeom prst="rect">
            <a:avLst/>
          </a:prstGeom>
        </p:spPr>
      </p:pic>
      <p:pic>
        <p:nvPicPr>
          <p:cNvPr id="17" name="Afbeelding 16" descr="Afbeelding met elektronica, notitieblok, computer, computer&#10;&#10;Automatisch gegenereerde beschrijving">
            <a:extLst>
              <a:ext uri="{FF2B5EF4-FFF2-40B4-BE49-F238E27FC236}">
                <a16:creationId xmlns:a16="http://schemas.microsoft.com/office/drawing/2014/main" id="{445CDB7B-0F45-31E4-7280-E41CD96D2E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1618" y="1624623"/>
            <a:ext cx="2522559" cy="1778404"/>
          </a:xfrm>
          <a:prstGeom prst="rect">
            <a:avLst/>
          </a:prstGeom>
        </p:spPr>
      </p:pic>
      <p:sp>
        <p:nvSpPr>
          <p:cNvPr id="20" name="Tekstvak 19">
            <a:extLst>
              <a:ext uri="{FF2B5EF4-FFF2-40B4-BE49-F238E27FC236}">
                <a16:creationId xmlns:a16="http://schemas.microsoft.com/office/drawing/2014/main" id="{F0E1CB5C-E812-733C-305F-CB0BB7721354}"/>
              </a:ext>
            </a:extLst>
          </p:cNvPr>
          <p:cNvSpPr txBox="1"/>
          <p:nvPr/>
        </p:nvSpPr>
        <p:spPr>
          <a:xfrm>
            <a:off x="6789473" y="1925609"/>
            <a:ext cx="1296144" cy="938719"/>
          </a:xfrm>
          <a:prstGeom prst="rect">
            <a:avLst/>
          </a:prstGeom>
          <a:noFill/>
        </p:spPr>
        <p:txBody>
          <a:bodyPr wrap="square" rtlCol="0">
            <a:spAutoFit/>
          </a:bodyPr>
          <a:lstStyle/>
          <a:p>
            <a:r>
              <a:rPr lang="nl-NL" sz="500" dirty="0"/>
              <a:t>Dit is een faketekst. Alles wat hier staat is slechts om een indruk te geven van het grafische effect van tekst op deze plek. Wat u hier leest is een voorbeeldtekst. Deze wordt later vervangen door de uiteindelijke tekst, die nu nog niet bekend is. De faketekst is dus een tekst die eigenlijk nergens over gaat. Het grappige is, dat mensen deze toch vaak lezen. Zelfs als men weet dat het om een faketekst gaat, lezen ze toch door.</a:t>
            </a:r>
          </a:p>
        </p:txBody>
      </p:sp>
    </p:spTree>
    <p:extLst>
      <p:ext uri="{BB962C8B-B14F-4D97-AF65-F5344CB8AC3E}">
        <p14:creationId xmlns:p14="http://schemas.microsoft.com/office/powerpoint/2010/main" val="189941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87" y="63028"/>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7614" y="1974698"/>
            <a:ext cx="4390689"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547664" y="609461"/>
            <a:ext cx="4364545" cy="5762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233122" y="1848596"/>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de industrie</a:t>
            </a:r>
          </a:p>
        </p:txBody>
      </p:sp>
      <p:sp>
        <p:nvSpPr>
          <p:cNvPr id="15" name="Text Box 14"/>
          <p:cNvSpPr txBox="1"/>
          <p:nvPr/>
        </p:nvSpPr>
        <p:spPr>
          <a:xfrm>
            <a:off x="553728" y="5182156"/>
            <a:ext cx="3442208"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02634" y="5121751"/>
            <a:ext cx="3750801"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uitvinding</a:t>
            </a:r>
          </a:p>
        </p:txBody>
      </p:sp>
      <p:pic>
        <p:nvPicPr>
          <p:cNvPr id="32" name="Afbeelding 31"/>
          <p:cNvPicPr/>
          <p:nvPr/>
        </p:nvPicPr>
        <p:blipFill>
          <a:blip r:embed="rId4" cstate="email">
            <a:extLst>
              <a:ext uri="{28A0092B-C50C-407E-A947-70E740481C1C}">
                <a14:useLocalDpi xmlns:a14="http://schemas.microsoft.com/office/drawing/2010/main" val="0"/>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717088" y="2842881"/>
            <a:ext cx="1441817" cy="23392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912209" y="2833303"/>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3063852" y="2836042"/>
            <a:ext cx="5767285" cy="10271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109431" y="2825434"/>
            <a:ext cx="6191338" cy="1083862"/>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a:t>
            </a:r>
            <a:r>
              <a:rPr lang="nl-NL" sz="2800" b="0" i="0" dirty="0">
                <a:effectLst/>
                <a:latin typeface="Century Gothic" panose="020B0502020202020204" pitchFamily="34" charset="0"/>
              </a:rPr>
              <a:t>de bedrijven die producten maken van grondstoffen</a:t>
            </a:r>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611612" y="515624"/>
            <a:ext cx="4364545"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produceren</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79912" y="4327034"/>
            <a:ext cx="4194837"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3779913" y="4276971"/>
            <a:ext cx="4392488" cy="707886"/>
          </a:xfrm>
          <a:prstGeom prst="rect">
            <a:avLst/>
          </a:prstGeom>
          <a:noFill/>
        </p:spPr>
        <p:txBody>
          <a:bodyPr wrap="square" rtlCol="0">
            <a:spAutoFit/>
          </a:bodyPr>
          <a:lstStyle/>
          <a:p>
            <a:r>
              <a:rPr lang="nl-NL" sz="4000" dirty="0">
                <a:latin typeface="Century Gothic" panose="020B0502020202020204" pitchFamily="34" charset="0"/>
              </a:rPr>
              <a:t>de ontwikkeling</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3707904" y="1206043"/>
            <a:ext cx="1152128" cy="75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descr="Afbeelding met persoon, bril&#10;&#10;Automatisch gegenereerde beschrijving">
            <a:extLst>
              <a:ext uri="{FF2B5EF4-FFF2-40B4-BE49-F238E27FC236}">
                <a16:creationId xmlns:a16="http://schemas.microsoft.com/office/drawing/2014/main" id="{4F311B47-D7AA-4B92-BD75-70E1B473F65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84829" y="5084294"/>
            <a:ext cx="3081341" cy="1096958"/>
          </a:xfrm>
          <a:prstGeom prst="rect">
            <a:avLst/>
          </a:prstGeom>
        </p:spPr>
      </p:pic>
      <p:pic>
        <p:nvPicPr>
          <p:cNvPr id="2" name="Afbeelding 1" descr="Afbeelding met tekst, schermopname, ontwerp&#10;&#10;Automatisch gegenereerde beschrijving">
            <a:extLst>
              <a:ext uri="{FF2B5EF4-FFF2-40B4-BE49-F238E27FC236}">
                <a16:creationId xmlns:a16="http://schemas.microsoft.com/office/drawing/2014/main" id="{4FE2BB5E-46A2-837C-B0DB-105C451073C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8607" y="1866444"/>
            <a:ext cx="2563131" cy="896065"/>
          </a:xfrm>
          <a:prstGeom prst="rect">
            <a:avLst/>
          </a:prstGeom>
        </p:spPr>
      </p:pic>
      <p:pic>
        <p:nvPicPr>
          <p:cNvPr id="10" name="Afbeelding 9" descr="Afbeelding met persoon, buiten, person, rijden&#10;&#10;Automatisch gegenereerde beschrijving">
            <a:extLst>
              <a:ext uri="{FF2B5EF4-FFF2-40B4-BE49-F238E27FC236}">
                <a16:creationId xmlns:a16="http://schemas.microsoft.com/office/drawing/2014/main" id="{710CFF04-7C96-AC3D-8DBE-F76B8837EAB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34814" y="533132"/>
            <a:ext cx="2032925" cy="1357994"/>
          </a:xfrm>
          <a:prstGeom prst="rect">
            <a:avLst/>
          </a:prstGeom>
        </p:spPr>
      </p:pic>
      <p:pic>
        <p:nvPicPr>
          <p:cNvPr id="8" name="Afbeelding 7" descr="Afbeelding met clipart, geel, ontwerp&#10;&#10;Automatisch gegenereerde beschrijving">
            <a:extLst>
              <a:ext uri="{FF2B5EF4-FFF2-40B4-BE49-F238E27FC236}">
                <a16:creationId xmlns:a16="http://schemas.microsoft.com/office/drawing/2014/main" id="{BDB2B61A-8148-4E16-6555-B9D29A91DC8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33605" y="4454626"/>
            <a:ext cx="648072" cy="683770"/>
          </a:xfrm>
          <a:prstGeom prst="rect">
            <a:avLst/>
          </a:prstGeom>
        </p:spPr>
      </p:pic>
    </p:spTree>
    <p:extLst>
      <p:ext uri="{BB962C8B-B14F-4D97-AF65-F5344CB8AC3E}">
        <p14:creationId xmlns:p14="http://schemas.microsoft.com/office/powerpoint/2010/main" val="928409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19672" y="2504861"/>
            <a:ext cx="6768752"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619672" y="2420888"/>
            <a:ext cx="684076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in sommige opzichten</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3" y="1185648"/>
            <a:ext cx="1293495" cy="131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181982" y="4120931"/>
            <a:ext cx="316362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214479" y="4082291"/>
            <a:ext cx="316362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netwerk</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436793" y="568664"/>
            <a:ext cx="301316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86334" y="508013"/>
            <a:ext cx="316362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factoren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34894" y="4062528"/>
            <a:ext cx="293352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00780" y="4030763"/>
            <a:ext cx="2850096" cy="43636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snelheid</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222403" y="3212976"/>
            <a:ext cx="6238029" cy="5040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289488" y="3179747"/>
            <a:ext cx="6238029" cy="43712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een aantal kanten bekeken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030807F-3D29-E054-09A0-FD620FBDC4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487" y="886836"/>
            <a:ext cx="3471863" cy="1319213"/>
          </a:xfrm>
          <a:prstGeom prst="rect">
            <a:avLst/>
          </a:prstGeom>
        </p:spPr>
      </p:pic>
      <p:pic>
        <p:nvPicPr>
          <p:cNvPr id="4" name="Afbeelding 3" descr="Afbeelding met kleding, tekst, schermopname, persoon&#10;&#10;Automatisch gegenereerde beschrijving">
            <a:extLst>
              <a:ext uri="{FF2B5EF4-FFF2-40B4-BE49-F238E27FC236}">
                <a16:creationId xmlns:a16="http://schemas.microsoft.com/office/drawing/2014/main" id="{72F89ED6-D9B9-F5D5-6118-0213175BD3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8144" y="4757507"/>
            <a:ext cx="2163071" cy="1189689"/>
          </a:xfrm>
          <a:prstGeom prst="rect">
            <a:avLst/>
          </a:prstGeom>
        </p:spPr>
      </p:pic>
      <p:pic>
        <p:nvPicPr>
          <p:cNvPr id="19" name="Afbeelding 18" descr="Afbeelding met schets, clipart, tekening, symbool&#10;&#10;Automatisch gegenereerde beschrijving">
            <a:extLst>
              <a:ext uri="{FF2B5EF4-FFF2-40B4-BE49-F238E27FC236}">
                <a16:creationId xmlns:a16="http://schemas.microsoft.com/office/drawing/2014/main" id="{4E14B956-EEA4-A1B5-E108-CCB5F129328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36112" y="4757507"/>
            <a:ext cx="1306455" cy="1161293"/>
          </a:xfrm>
          <a:prstGeom prst="rect">
            <a:avLst/>
          </a:prstGeom>
        </p:spPr>
      </p:pic>
      <p:sp>
        <p:nvSpPr>
          <p:cNvPr id="20" name="Text Box 14">
            <a:extLst>
              <a:ext uri="{FF2B5EF4-FFF2-40B4-BE49-F238E27FC236}">
                <a16:creationId xmlns:a16="http://schemas.microsoft.com/office/drawing/2014/main" id="{EDEDF835-4BF7-1B4B-3264-EED2C77C4301}"/>
              </a:ext>
            </a:extLst>
          </p:cNvPr>
          <p:cNvSpPr txBox="1"/>
          <p:nvPr/>
        </p:nvSpPr>
        <p:spPr>
          <a:xfrm>
            <a:off x="4713813" y="1189053"/>
            <a:ext cx="4106659" cy="7972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874210B4-2FC2-7291-105B-2D1FCE397CC3}"/>
              </a:ext>
            </a:extLst>
          </p:cNvPr>
          <p:cNvSpPr txBox="1">
            <a:spLocks noChangeArrowheads="1"/>
          </p:cNvSpPr>
          <p:nvPr/>
        </p:nvSpPr>
        <p:spPr bwMode="auto">
          <a:xfrm>
            <a:off x="4840893" y="1246036"/>
            <a:ext cx="4106659" cy="178705"/>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onderdelen die invloed hebben</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730824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107504" y="-65392"/>
            <a:ext cx="9068624"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indien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als, wanneer</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Indien</a:t>
            </a:r>
            <a:r>
              <a:rPr lang="nl-NL" sz="2800" i="1" dirty="0">
                <a:solidFill>
                  <a:srgbClr val="387038"/>
                </a:solidFill>
                <a:latin typeface="Century Gothic" panose="020B0502020202020204" pitchFamily="34" charset="0"/>
                <a:cs typeface="Times New Roman"/>
              </a:rPr>
              <a:t> ik nog meer wil weten, geeft </a:t>
            </a:r>
            <a:r>
              <a:rPr lang="nl-NL" sz="2800" i="1" dirty="0" err="1">
                <a:solidFill>
                  <a:srgbClr val="387038"/>
                </a:solidFill>
                <a:latin typeface="Century Gothic" panose="020B0502020202020204" pitchFamily="34" charset="0"/>
                <a:cs typeface="Times New Roman"/>
              </a:rPr>
              <a:t>ChatGPT</a:t>
            </a:r>
            <a:r>
              <a:rPr lang="nl-NL" sz="2800" i="1" dirty="0">
                <a:solidFill>
                  <a:srgbClr val="387038"/>
                </a:solidFill>
                <a:latin typeface="Century Gothic" panose="020B0502020202020204" pitchFamily="34" charset="0"/>
                <a:cs typeface="Times New Roman"/>
              </a:rPr>
              <a:t> nog meer informatie. </a:t>
            </a:r>
          </a:p>
        </p:txBody>
      </p:sp>
      <p:pic>
        <p:nvPicPr>
          <p:cNvPr id="3" name="Afbeelding 2">
            <a:extLst>
              <a:ext uri="{FF2B5EF4-FFF2-40B4-BE49-F238E27FC236}">
                <a16:creationId xmlns:a16="http://schemas.microsoft.com/office/drawing/2014/main" id="{DC5AC213-6293-0FE5-DDE6-732672A735A6}"/>
              </a:ext>
            </a:extLst>
          </p:cNvPr>
          <p:cNvPicPr>
            <a:picLocks noChangeAspect="1"/>
          </p:cNvPicPr>
          <p:nvPr/>
        </p:nvPicPr>
        <p:blipFill>
          <a:blip r:embed="rId3"/>
          <a:stretch>
            <a:fillRect/>
          </a:stretch>
        </p:blipFill>
        <p:spPr>
          <a:xfrm>
            <a:off x="708747" y="1916832"/>
            <a:ext cx="7726505" cy="3557074"/>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geavanceerd</a:t>
            </a:r>
          </a:p>
        </p:txBody>
      </p:sp>
      <p:pic>
        <p:nvPicPr>
          <p:cNvPr id="3" name="Afbeelding 2" descr="Afbeelding met kleding, tekst, schermopname, persoon&#10;&#10;Automatisch gegenereerde beschrijving">
            <a:extLst>
              <a:ext uri="{FF2B5EF4-FFF2-40B4-BE49-F238E27FC236}">
                <a16:creationId xmlns:a16="http://schemas.microsoft.com/office/drawing/2014/main" id="{5620CF3E-5034-D795-A579-C3A6BBB2E7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447" y="1700808"/>
            <a:ext cx="8201105" cy="451060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uitblinken</a:t>
            </a:r>
          </a:p>
        </p:txBody>
      </p:sp>
      <p:pic>
        <p:nvPicPr>
          <p:cNvPr id="3" name="Afbeelding 2" descr="Afbeelding met persoon, pak, hand&#10;&#10;Automatisch gegenereerde beschrijving">
            <a:extLst>
              <a:ext uri="{FF2B5EF4-FFF2-40B4-BE49-F238E27FC236}">
                <a16:creationId xmlns:a16="http://schemas.microsoft.com/office/drawing/2014/main" id="{B4E7BD0C-455F-3B4D-8C79-0CFB412FA4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034" y="1700808"/>
            <a:ext cx="8361931" cy="435656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efficiënt</a:t>
            </a:r>
          </a:p>
        </p:txBody>
      </p:sp>
      <p:pic>
        <p:nvPicPr>
          <p:cNvPr id="3" name="Afbeelding 2" descr="Afbeelding met persoon, klok, muur, horloge&#10;&#10;Automatisch gegenereerde beschrijving">
            <a:extLst>
              <a:ext uri="{FF2B5EF4-FFF2-40B4-BE49-F238E27FC236}">
                <a16:creationId xmlns:a16="http://schemas.microsoft.com/office/drawing/2014/main" id="{E1FE6CF5-BB44-4D5B-5416-344E788690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755" y="1412776"/>
            <a:ext cx="7530489" cy="502283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stimuleren</a:t>
            </a:r>
          </a:p>
        </p:txBody>
      </p:sp>
      <p:pic>
        <p:nvPicPr>
          <p:cNvPr id="3" name="Afbeelding 2" descr="Afbeelding met persoon, Menselijk gezicht, kleding, overdekt&#10;&#10;Automatisch gegenereerde beschrijving">
            <a:extLst>
              <a:ext uri="{FF2B5EF4-FFF2-40B4-BE49-F238E27FC236}">
                <a16:creationId xmlns:a16="http://schemas.microsoft.com/office/drawing/2014/main" id="{FF76573B-B762-28E3-0221-663D4C212E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340768"/>
            <a:ext cx="7344816" cy="514137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realistisch</a:t>
            </a:r>
          </a:p>
        </p:txBody>
      </p:sp>
      <p:pic>
        <p:nvPicPr>
          <p:cNvPr id="3" name="Afbeelding 2" descr="Afbeelding met overdekt, interieurontwerp, muur, kussen&#10;&#10;Automatisch gegenereerde beschrijving">
            <a:extLst>
              <a:ext uri="{FF2B5EF4-FFF2-40B4-BE49-F238E27FC236}">
                <a16:creationId xmlns:a16="http://schemas.microsoft.com/office/drawing/2014/main" id="{ED6FB049-EF5D-1CCF-A76F-AAAA22169F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4197" y="1355797"/>
            <a:ext cx="5835606" cy="3968212"/>
          </a:xfrm>
          <a:prstGeom prst="rect">
            <a:avLst/>
          </a:prstGeom>
        </p:spPr>
      </p:pic>
      <p:pic>
        <p:nvPicPr>
          <p:cNvPr id="5" name="Afbeelding 4" descr="Afbeelding met tekst, boek&#10;&#10;Automatisch gegenereerde beschrijving">
            <a:extLst>
              <a:ext uri="{FF2B5EF4-FFF2-40B4-BE49-F238E27FC236}">
                <a16:creationId xmlns:a16="http://schemas.microsoft.com/office/drawing/2014/main" id="{A255AA82-51F1-58AB-EE00-26A52CABBD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47664" y="5324009"/>
            <a:ext cx="6336820" cy="1508177"/>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intuïtie</a:t>
            </a:r>
          </a:p>
        </p:txBody>
      </p:sp>
      <p:pic>
        <p:nvPicPr>
          <p:cNvPr id="3" name="Afbeelding 2" descr="Afbeelding met persoon, overdekt, computer, computer&#10;&#10;Automatisch gegenereerde beschrijving">
            <a:extLst>
              <a:ext uri="{FF2B5EF4-FFF2-40B4-BE49-F238E27FC236}">
                <a16:creationId xmlns:a16="http://schemas.microsoft.com/office/drawing/2014/main" id="{817C9BE3-1036-ED0B-6BEC-1E7F38D997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588" y="1412776"/>
            <a:ext cx="7416824" cy="5125026"/>
          </a:xfrm>
          <a:prstGeom prst="rect">
            <a:avLst/>
          </a:prstGeom>
        </p:spPr>
      </p:pic>
      <p:sp>
        <p:nvSpPr>
          <p:cNvPr id="4" name="Gedachtewolkje: wolk 3">
            <a:extLst>
              <a:ext uri="{FF2B5EF4-FFF2-40B4-BE49-F238E27FC236}">
                <a16:creationId xmlns:a16="http://schemas.microsoft.com/office/drawing/2014/main" id="{361F6BF7-E286-7661-9BB3-F146B2C83BD3}"/>
              </a:ext>
            </a:extLst>
          </p:cNvPr>
          <p:cNvSpPr/>
          <p:nvPr/>
        </p:nvSpPr>
        <p:spPr>
          <a:xfrm>
            <a:off x="971600" y="1430607"/>
            <a:ext cx="3204356" cy="2016224"/>
          </a:xfrm>
          <a:prstGeom prst="cloudCallout">
            <a:avLst>
              <a:gd name="adj1" fmla="val 75153"/>
              <a:gd name="adj2" fmla="val -99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dirty="0"/>
              <a:t>Ik denk dat het te moeilijk is</a:t>
            </a:r>
          </a:p>
        </p:txBody>
      </p:sp>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factor</a:t>
            </a:r>
          </a:p>
        </p:txBody>
      </p:sp>
      <p:pic>
        <p:nvPicPr>
          <p:cNvPr id="3" name="Afbeelding 2" descr="Afbeelding met Menselijk gezicht, persoon, glimlach, muur&#10;&#10;Automatisch gegenereerde beschrijving">
            <a:extLst>
              <a:ext uri="{FF2B5EF4-FFF2-40B4-BE49-F238E27FC236}">
                <a16:creationId xmlns:a16="http://schemas.microsoft.com/office/drawing/2014/main" id="{C1268B86-113A-425E-68D9-5F1E7D311E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0072" y="1916832"/>
            <a:ext cx="3554748" cy="3672408"/>
          </a:xfrm>
          <a:prstGeom prst="rect">
            <a:avLst/>
          </a:prstGeom>
        </p:spPr>
      </p:pic>
      <p:pic>
        <p:nvPicPr>
          <p:cNvPr id="5" name="Afbeelding 4" descr="Afbeelding met elektronica, notitieblok, computer, computer&#10;&#10;Automatisch gegenereerde beschrijving">
            <a:extLst>
              <a:ext uri="{FF2B5EF4-FFF2-40B4-BE49-F238E27FC236}">
                <a16:creationId xmlns:a16="http://schemas.microsoft.com/office/drawing/2014/main" id="{700B8BB7-07B3-20A8-2BE2-C4E92DAEDB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939" y="2512183"/>
            <a:ext cx="3554748" cy="2506097"/>
          </a:xfrm>
          <a:prstGeom prst="rect">
            <a:avLst/>
          </a:prstGeom>
        </p:spPr>
      </p:pic>
      <p:sp>
        <p:nvSpPr>
          <p:cNvPr id="7" name="Pijl: links/rechts 6">
            <a:extLst>
              <a:ext uri="{FF2B5EF4-FFF2-40B4-BE49-F238E27FC236}">
                <a16:creationId xmlns:a16="http://schemas.microsoft.com/office/drawing/2014/main" id="{04F1D6F7-BCB1-DC29-F054-DE899834466D}"/>
              </a:ext>
            </a:extLst>
          </p:cNvPr>
          <p:cNvSpPr/>
          <p:nvPr/>
        </p:nvSpPr>
        <p:spPr>
          <a:xfrm>
            <a:off x="3419872" y="3248980"/>
            <a:ext cx="1584176" cy="64807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2351</TotalTime>
  <Words>1086</Words>
  <Application>Microsoft Office PowerPoint</Application>
  <PresentationFormat>Diavoorstelling (4:3)</PresentationFormat>
  <Paragraphs>248</Paragraphs>
  <Slides>23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502</cp:revision>
  <dcterms:created xsi:type="dcterms:W3CDTF">2021-06-08T06:13:59Z</dcterms:created>
  <dcterms:modified xsi:type="dcterms:W3CDTF">2024-03-12T09:44:52Z</dcterms:modified>
</cp:coreProperties>
</file>