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6" r:id="rId4"/>
    <p:sldId id="1460" r:id="rId5"/>
    <p:sldId id="1480" r:id="rId6"/>
    <p:sldId id="1481" r:id="rId7"/>
    <p:sldId id="1479" r:id="rId8"/>
    <p:sldId id="1478" r:id="rId9"/>
    <p:sldId id="1354" r:id="rId10"/>
    <p:sldId id="1482" r:id="rId11"/>
    <p:sldId id="1477" r:id="rId12"/>
    <p:sldId id="1475" r:id="rId13"/>
    <p:sldId id="934" r:id="rId14"/>
    <p:sldId id="1492" r:id="rId15"/>
    <p:sldId id="263" r:id="rId16"/>
    <p:sldId id="1497" r:id="rId17"/>
    <p:sldId id="1499" r:id="rId18"/>
    <p:sldId id="259" r:id="rId19"/>
    <p:sldId id="386" r:id="rId20"/>
    <p:sldId id="1484" r:id="rId21"/>
    <p:sldId id="1498" r:id="rId22"/>
    <p:sldId id="265" r:id="rId23"/>
    <p:sldId id="1496"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60"/>
            <p14:sldId id="1480"/>
            <p14:sldId id="1481"/>
            <p14:sldId id="1479"/>
            <p14:sldId id="1478"/>
            <p14:sldId id="1354"/>
            <p14:sldId id="1482"/>
            <p14:sldId id="1477"/>
            <p14:sldId id="1475"/>
            <p14:sldId id="934"/>
            <p14:sldId id="1492"/>
            <p14:sldId id="263"/>
            <p14:sldId id="1497"/>
            <p14:sldId id="1499"/>
            <p14:sldId id="259"/>
            <p14:sldId id="386"/>
            <p14:sldId id="1484"/>
            <p14:sldId id="1498"/>
            <p14:sldId id="265"/>
            <p14:sldId id="1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4777" autoAdjust="0"/>
  </p:normalViewPr>
  <p:slideViewPr>
    <p:cSldViewPr>
      <p:cViewPr varScale="1">
        <p:scale>
          <a:sx n="73" d="100"/>
          <a:sy n="73" d="100"/>
        </p:scale>
        <p:origin x="142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5-3-2024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5-3-2024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Woordenoverzicht</a:t>
            </a:r>
          </a:p>
          <a:p>
            <a:pPr>
              <a:spcBef>
                <a:spcPts val="200"/>
              </a:spcBef>
              <a:spcAft>
                <a:spcPts val="200"/>
              </a:spcAft>
            </a:pPr>
            <a:endPar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als een speer gaan: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heel succesvol zijn, heel snel gaan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vertegenwoordigen: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namens anderen iets doen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het eerbetoon: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de manier om je waardering voor iets of iemand te laten zien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zich toeleggen op: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zich vooral bezighouden met</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vervolgens: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daarna, daaropvolgend</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officieel: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volgens de afgesproken regels</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de boodschap: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het bericht dat iemand overbrengt</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waarmaken: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ervoor zorgen dat wat je hebt beloofd, ook echt gebeurt</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lof oogsten: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bewondering en waardering krijgen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combineren: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samenvoegen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369445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50698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0.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Kennen jullie de Amerikaanse </a:t>
            </a:r>
            <a:r>
              <a:rPr lang="nl-NL" sz="1800" dirty="0" err="1">
                <a:ea typeface="Times New Roman" panose="02020603050405020304" pitchFamily="18" charset="0"/>
                <a:cs typeface="Arial" panose="020B0604020202020204" pitchFamily="34" charset="0"/>
              </a:rPr>
              <a:t>YouTuber</a:t>
            </a:r>
            <a:r>
              <a:rPr lang="nl-NL" sz="1800" dirty="0">
                <a:ea typeface="Times New Roman" panose="02020603050405020304" pitchFamily="18" charset="0"/>
                <a:cs typeface="Arial" panose="020B0604020202020204" pitchFamily="34" charset="0"/>
              </a:rPr>
              <a:t> </a:t>
            </a:r>
            <a:r>
              <a:rPr lang="nl-NL" sz="1800" dirty="0">
                <a:latin typeface="+mj-lt"/>
                <a:ea typeface="Times New Roman" panose="02020603050405020304" pitchFamily="18" charset="0"/>
                <a:cs typeface="Arial" panose="020B0604020202020204" pitchFamily="34" charset="0"/>
              </a:rPr>
              <a:t>Technoblade? </a:t>
            </a:r>
            <a:r>
              <a:rPr lang="nl-NL" sz="1800" b="0" i="0" dirty="0">
                <a:solidFill>
                  <a:srgbClr val="222222"/>
                </a:solidFill>
                <a:effectLst/>
                <a:latin typeface="+mj-lt"/>
              </a:rPr>
              <a:t>Hij had </a:t>
            </a:r>
            <a:r>
              <a:rPr lang="nl-NL" sz="1800" b="1" i="0" u="sng" dirty="0">
                <a:solidFill>
                  <a:srgbClr val="222222"/>
                </a:solidFill>
                <a:effectLst/>
                <a:latin typeface="+mj-lt"/>
              </a:rPr>
              <a:t>zich toegelegd op</a:t>
            </a:r>
            <a:r>
              <a:rPr lang="nl-NL" sz="1800" b="1" i="0" dirty="0">
                <a:solidFill>
                  <a:srgbClr val="222222"/>
                </a:solidFill>
                <a:effectLst/>
                <a:latin typeface="+mj-lt"/>
              </a:rPr>
              <a:t> </a:t>
            </a:r>
            <a:r>
              <a:rPr lang="nl-NL" sz="1800" dirty="0">
                <a:solidFill>
                  <a:srgbClr val="222222"/>
                </a:solidFill>
                <a:latin typeface="+mj-lt"/>
              </a:rPr>
              <a:t>Minecraft. Daar </a:t>
            </a:r>
            <a:r>
              <a:rPr lang="nl-NL" sz="1800" b="1" i="1" dirty="0">
                <a:solidFill>
                  <a:srgbClr val="222222"/>
                </a:solidFill>
                <a:latin typeface="+mj-lt"/>
              </a:rPr>
              <a:t>hield hij zich vooral mee bezig</a:t>
            </a:r>
            <a:r>
              <a:rPr lang="nl-NL" sz="1800" dirty="0">
                <a:solidFill>
                  <a:srgbClr val="222222"/>
                </a:solidFill>
                <a:latin typeface="+mj-lt"/>
              </a:rPr>
              <a:t>.</a:t>
            </a:r>
            <a:r>
              <a:rPr lang="nl-NL" sz="1800" b="1" i="1" dirty="0">
                <a:solidFill>
                  <a:srgbClr val="222222"/>
                </a:solidFill>
                <a:latin typeface="+mj-lt"/>
              </a:rPr>
              <a:t> </a:t>
            </a:r>
            <a:r>
              <a:rPr lang="nl-NL" sz="1800" dirty="0">
                <a:solidFill>
                  <a:srgbClr val="222222"/>
                </a:solidFill>
                <a:latin typeface="+mj-lt"/>
              </a:rPr>
              <a:t>Hij werd </a:t>
            </a:r>
            <a:r>
              <a:rPr lang="nl-NL" sz="1800" b="0" i="0" dirty="0">
                <a:solidFill>
                  <a:srgbClr val="222222"/>
                </a:solidFill>
                <a:effectLst/>
                <a:latin typeface="+mj-lt"/>
              </a:rPr>
              <a:t>bekend door video's waarin hij het spel </a:t>
            </a:r>
            <a:r>
              <a:rPr lang="nl-NL" sz="1800" b="0" dirty="0">
                <a:solidFill>
                  <a:srgbClr val="222222"/>
                </a:solidFill>
                <a:effectLst/>
                <a:latin typeface="+mj-lt"/>
              </a:rPr>
              <a:t>Minecraft</a:t>
            </a:r>
            <a:r>
              <a:rPr lang="nl-NL" sz="1800" b="0" i="0" dirty="0">
                <a:solidFill>
                  <a:srgbClr val="222222"/>
                </a:solidFill>
                <a:effectLst/>
                <a:latin typeface="+mj-lt"/>
              </a:rPr>
              <a:t> speelt op YouTube. </a:t>
            </a:r>
            <a:r>
              <a:rPr lang="nl-NL" sz="1800" dirty="0">
                <a:solidFill>
                  <a:srgbClr val="222222"/>
                </a:solidFill>
                <a:latin typeface="+mj-lt"/>
              </a:rPr>
              <a:t>Hij had </a:t>
            </a:r>
            <a:r>
              <a:rPr lang="nl-NL" sz="1800" b="0" i="0" dirty="0">
                <a:solidFill>
                  <a:srgbClr val="222222"/>
                </a:solidFill>
                <a:effectLst/>
                <a:latin typeface="+mj-lt"/>
              </a:rPr>
              <a:t>meer dan 11 miljoen abonnees. Hij was zó goed in Minecraft dat hij vele wedstrijden won. Echt, hij </a:t>
            </a:r>
            <a:r>
              <a:rPr lang="nl-NL" sz="1800" b="1" i="0" u="sng" dirty="0">
                <a:solidFill>
                  <a:srgbClr val="222222"/>
                </a:solidFill>
                <a:effectLst/>
                <a:latin typeface="+mj-lt"/>
              </a:rPr>
              <a:t>ging als een speer</a:t>
            </a:r>
            <a:r>
              <a:rPr lang="nl-NL" sz="1800" b="0" i="0" dirty="0">
                <a:solidFill>
                  <a:srgbClr val="222222"/>
                </a:solidFill>
                <a:effectLst/>
                <a:latin typeface="+mj-lt"/>
              </a:rPr>
              <a:t>! Hij </a:t>
            </a:r>
            <a:r>
              <a:rPr lang="nl-NL" sz="1800" b="1" i="1" dirty="0">
                <a:solidFill>
                  <a:srgbClr val="222222"/>
                </a:solidFill>
                <a:effectLst/>
                <a:latin typeface="+mj-lt"/>
              </a:rPr>
              <a:t>was heel succesvol, hij ging heel snel</a:t>
            </a:r>
            <a:r>
              <a:rPr lang="nl-NL" sz="1800" b="0" i="0" dirty="0">
                <a:solidFill>
                  <a:srgbClr val="222222"/>
                </a:solidFill>
                <a:effectLst/>
                <a:latin typeface="+mj-lt"/>
              </a:rPr>
              <a:t>. </a:t>
            </a:r>
            <a:r>
              <a:rPr lang="nl-NL" sz="1800" dirty="0">
                <a:solidFill>
                  <a:srgbClr val="222222"/>
                </a:solidFill>
                <a:latin typeface="+mj-lt"/>
              </a:rPr>
              <a:t>Hij </a:t>
            </a:r>
            <a:r>
              <a:rPr lang="nl-NL" sz="1800" b="1" u="sng" dirty="0">
                <a:solidFill>
                  <a:srgbClr val="222222"/>
                </a:solidFill>
                <a:latin typeface="+mj-lt"/>
              </a:rPr>
              <a:t>oogstte veel lof</a:t>
            </a:r>
            <a:r>
              <a:rPr lang="nl-NL" sz="1800" dirty="0">
                <a:solidFill>
                  <a:srgbClr val="222222"/>
                </a:solidFill>
                <a:latin typeface="+mj-lt"/>
              </a:rPr>
              <a:t> met die video’s en verdiende er veel geld mee. Hij </a:t>
            </a:r>
            <a:r>
              <a:rPr lang="nl-NL" sz="1800" b="1" i="1" dirty="0">
                <a:solidFill>
                  <a:srgbClr val="222222"/>
                </a:solidFill>
                <a:latin typeface="+mj-lt"/>
              </a:rPr>
              <a:t>kreeg daar veel bewondering en waardering </a:t>
            </a:r>
            <a:r>
              <a:rPr lang="nl-NL" sz="1800" dirty="0">
                <a:solidFill>
                  <a:srgbClr val="222222"/>
                </a:solidFill>
                <a:latin typeface="+mj-lt"/>
              </a:rPr>
              <a:t>voor. Al die tijd wist niemand wie Technoblade was. Wat zijn echte naam was. Hij wilde anoniem blijven. Twee jaar geleden vertelde hij in een video dat hij kanker had. Zijn goede vriend met wie hij vaak video’s opnam, </a:t>
            </a:r>
            <a:r>
              <a:rPr lang="nl-NL" sz="1800" b="1" u="sng" dirty="0">
                <a:solidFill>
                  <a:srgbClr val="222222"/>
                </a:solidFill>
                <a:latin typeface="+mj-lt"/>
              </a:rPr>
              <a:t>combineerde</a:t>
            </a:r>
            <a:r>
              <a:rPr lang="nl-NL" sz="1800" dirty="0">
                <a:solidFill>
                  <a:srgbClr val="222222"/>
                </a:solidFill>
                <a:latin typeface="+mj-lt"/>
              </a:rPr>
              <a:t> vanaf die tijd </a:t>
            </a:r>
            <a:r>
              <a:rPr lang="nl-NL" sz="1800" dirty="0" err="1">
                <a:solidFill>
                  <a:srgbClr val="222222"/>
                </a:solidFill>
                <a:latin typeface="+mj-lt"/>
              </a:rPr>
              <a:t>Minecraften</a:t>
            </a:r>
            <a:r>
              <a:rPr lang="nl-NL" sz="1800" dirty="0">
                <a:solidFill>
                  <a:srgbClr val="222222"/>
                </a:solidFill>
                <a:latin typeface="+mj-lt"/>
              </a:rPr>
              <a:t> met geld doneren. Hij </a:t>
            </a:r>
            <a:r>
              <a:rPr lang="nl-NL" sz="1800" b="1" i="1" dirty="0">
                <a:solidFill>
                  <a:srgbClr val="222222"/>
                </a:solidFill>
                <a:latin typeface="+mj-lt"/>
              </a:rPr>
              <a:t>voegde spelen en doneren samen. </a:t>
            </a:r>
            <a:r>
              <a:rPr lang="nl-NL" sz="1800" dirty="0">
                <a:solidFill>
                  <a:srgbClr val="222222"/>
                </a:solidFill>
                <a:latin typeface="+mj-lt"/>
              </a:rPr>
              <a:t>Voor elke munt die hij in het spel pakte, gaf hij één dollar aan kankeronderzoek. En hij </a:t>
            </a:r>
            <a:r>
              <a:rPr lang="nl-NL" sz="1800" b="1" u="sng" dirty="0">
                <a:solidFill>
                  <a:srgbClr val="222222"/>
                </a:solidFill>
                <a:latin typeface="+mj-lt"/>
              </a:rPr>
              <a:t>maakte deze belofte waar</a:t>
            </a:r>
            <a:r>
              <a:rPr lang="nl-NL" sz="1800" dirty="0">
                <a:solidFill>
                  <a:srgbClr val="222222"/>
                </a:solidFill>
                <a:latin typeface="+mj-lt"/>
              </a:rPr>
              <a:t>. Hij </a:t>
            </a:r>
            <a:r>
              <a:rPr lang="nl-NL" sz="1800" b="1" i="1" dirty="0">
                <a:solidFill>
                  <a:srgbClr val="222222"/>
                </a:solidFill>
                <a:latin typeface="+mj-lt"/>
              </a:rPr>
              <a:t>zorgde ervoor dat was hij had beloofd, ook echt gebeurde</a:t>
            </a:r>
            <a:r>
              <a:rPr lang="nl-NL" sz="1800" dirty="0">
                <a:solidFill>
                  <a:srgbClr val="222222"/>
                </a:solidFill>
                <a:latin typeface="+mj-lt"/>
              </a:rPr>
              <a:t>. In totaal gaf hij meer dan 21 duizend dollar aan kankeronderzoek. </a:t>
            </a:r>
            <a:r>
              <a:rPr lang="nl-NL" sz="1800" dirty="0">
                <a:latin typeface="+mj-lt"/>
                <a:ea typeface="Times New Roman" panose="02020603050405020304" pitchFamily="18" charset="0"/>
                <a:cs typeface="Arial" panose="020B0604020202020204" pitchFamily="34" charset="0"/>
              </a:rPr>
              <a:t>Toen Technoblade vorig jaar overleed, kwam er 1 speciale video. Het was een afscheidsbrief die voorgelezen werd door zijn vader. Hij </a:t>
            </a:r>
            <a:r>
              <a:rPr lang="nl-NL" sz="1800" b="1" u="sng" dirty="0">
                <a:latin typeface="+mj-lt"/>
                <a:ea typeface="Times New Roman" panose="02020603050405020304" pitchFamily="18" charset="0"/>
                <a:cs typeface="Arial" panose="020B0604020202020204" pitchFamily="34" charset="0"/>
              </a:rPr>
              <a:t>vertegenwoordigde</a:t>
            </a:r>
            <a:r>
              <a:rPr lang="nl-NL" sz="1800" dirty="0">
                <a:latin typeface="+mj-lt"/>
                <a:ea typeface="Times New Roman" panose="02020603050405020304" pitchFamily="18" charset="0"/>
                <a:cs typeface="Arial" panose="020B0604020202020204" pitchFamily="34" charset="0"/>
              </a:rPr>
              <a:t> op dat moment Technoblade. Hij </a:t>
            </a:r>
            <a:r>
              <a:rPr lang="nl-NL" sz="1800" b="1" i="1" dirty="0">
                <a:latin typeface="+mj-lt"/>
                <a:ea typeface="Times New Roman" panose="02020603050405020304" pitchFamily="18" charset="0"/>
                <a:cs typeface="Arial" panose="020B0604020202020204" pitchFamily="34" charset="0"/>
              </a:rPr>
              <a:t>las </a:t>
            </a:r>
            <a:r>
              <a:rPr lang="nl-NL" sz="1800" dirty="0">
                <a:latin typeface="+mj-lt"/>
                <a:ea typeface="Times New Roman" panose="02020603050405020304" pitchFamily="18" charset="0"/>
                <a:cs typeface="Arial" panose="020B0604020202020204" pitchFamily="34" charset="0"/>
              </a:rPr>
              <a:t>de brief </a:t>
            </a:r>
            <a:r>
              <a:rPr lang="nl-NL" sz="1800" b="1" i="1" dirty="0">
                <a:latin typeface="+mj-lt"/>
                <a:ea typeface="Times New Roman" panose="02020603050405020304" pitchFamily="18" charset="0"/>
                <a:cs typeface="Arial" panose="020B0604020202020204" pitchFamily="34" charset="0"/>
              </a:rPr>
              <a:t>voor namens zijn zoon</a:t>
            </a:r>
            <a:r>
              <a:rPr lang="nl-NL" sz="1800" dirty="0">
                <a:latin typeface="+mj-lt"/>
                <a:ea typeface="Times New Roman" panose="02020603050405020304" pitchFamily="18" charset="0"/>
                <a:cs typeface="Arial" panose="020B0604020202020204" pitchFamily="34" charset="0"/>
              </a:rPr>
              <a:t>. In de persoonlijke </a:t>
            </a:r>
            <a:r>
              <a:rPr lang="nl-NL" sz="1800" b="1" u="sng" dirty="0">
                <a:latin typeface="+mj-lt"/>
                <a:ea typeface="Times New Roman" panose="02020603050405020304" pitchFamily="18" charset="0"/>
                <a:cs typeface="Arial" panose="020B0604020202020204" pitchFamily="34" charset="0"/>
              </a:rPr>
              <a:t>boodschap</a:t>
            </a:r>
            <a:r>
              <a:rPr lang="nl-NL" sz="1800" b="1" i="1" dirty="0">
                <a:latin typeface="+mj-lt"/>
                <a:ea typeface="Times New Roman" panose="02020603050405020304" pitchFamily="18" charset="0"/>
                <a:cs typeface="Arial" panose="020B0604020202020204" pitchFamily="34" charset="0"/>
              </a:rPr>
              <a:t>, het bericht dat iemand overbrengt</a:t>
            </a:r>
            <a:r>
              <a:rPr lang="nl-NL" sz="1800" dirty="0">
                <a:latin typeface="+mj-lt"/>
                <a:ea typeface="Times New Roman" panose="02020603050405020304" pitchFamily="18" charset="0"/>
                <a:cs typeface="Arial" panose="020B0604020202020204" pitchFamily="34" charset="0"/>
              </a:rPr>
              <a:t>,</a:t>
            </a:r>
            <a:r>
              <a:rPr lang="nl-NL" sz="1800" b="1" i="1" dirty="0">
                <a:latin typeface="+mj-lt"/>
                <a:ea typeface="Times New Roman" panose="02020603050405020304" pitchFamily="18" charset="0"/>
                <a:cs typeface="Arial" panose="020B0604020202020204" pitchFamily="34" charset="0"/>
              </a:rPr>
              <a:t> </a:t>
            </a:r>
            <a:r>
              <a:rPr lang="nl-NL" sz="1800" dirty="0">
                <a:latin typeface="+mj-lt"/>
                <a:ea typeface="Times New Roman" panose="02020603050405020304" pitchFamily="18" charset="0"/>
                <a:cs typeface="Arial" panose="020B0604020202020204" pitchFamily="34" charset="0"/>
              </a:rPr>
              <a:t>nam Technoblade afscheid van al zijn fans. En hij maakte zijn </a:t>
            </a:r>
            <a:r>
              <a:rPr lang="nl-NL" sz="1800" b="1" u="sng" dirty="0">
                <a:latin typeface="+mj-lt"/>
                <a:ea typeface="Times New Roman" panose="02020603050405020304" pitchFamily="18" charset="0"/>
                <a:cs typeface="Arial" panose="020B0604020202020204" pitchFamily="34" charset="0"/>
              </a:rPr>
              <a:t>officiële</a:t>
            </a:r>
            <a:r>
              <a:rPr lang="nl-NL" sz="1800" dirty="0">
                <a:latin typeface="+mj-lt"/>
                <a:ea typeface="Times New Roman" panose="02020603050405020304" pitchFamily="18" charset="0"/>
                <a:cs typeface="Arial" panose="020B0604020202020204" pitchFamily="34" charset="0"/>
              </a:rPr>
              <a:t> naam bekend. Zijn naam </a:t>
            </a:r>
            <a:r>
              <a:rPr lang="nl-NL" sz="1800" b="1" i="1" dirty="0">
                <a:latin typeface="+mj-lt"/>
                <a:ea typeface="Times New Roman" panose="02020603050405020304" pitchFamily="18" charset="0"/>
                <a:cs typeface="Arial" panose="020B0604020202020204" pitchFamily="34" charset="0"/>
              </a:rPr>
              <a:t>volgens de afgesproken regels</a:t>
            </a:r>
            <a:r>
              <a:rPr lang="nl-NL" sz="1800" dirty="0">
                <a:latin typeface="+mj-lt"/>
                <a:ea typeface="Times New Roman" panose="02020603050405020304" pitchFamily="18" charset="0"/>
                <a:cs typeface="Arial" panose="020B0604020202020204" pitchFamily="34" charset="0"/>
              </a:rPr>
              <a:t>, was Alexander. </a:t>
            </a:r>
            <a:r>
              <a:rPr lang="nl-NL" sz="1800" b="1" u="sng" dirty="0">
                <a:latin typeface="+mj-lt"/>
                <a:ea typeface="Times New Roman" panose="02020603050405020304" pitchFamily="18" charset="0"/>
                <a:cs typeface="Arial" panose="020B0604020202020204" pitchFamily="34" charset="0"/>
              </a:rPr>
              <a:t>Vervolgens</a:t>
            </a:r>
            <a:r>
              <a:rPr lang="nl-NL" sz="1800" dirty="0">
                <a:latin typeface="+mj-lt"/>
                <a:ea typeface="Times New Roman" panose="02020603050405020304" pitchFamily="18" charset="0"/>
                <a:cs typeface="Arial" panose="020B0604020202020204" pitchFamily="34" charset="0"/>
              </a:rPr>
              <a:t>,</a:t>
            </a:r>
            <a:r>
              <a:rPr lang="nl-NL" sz="1800" b="1" i="1" dirty="0">
                <a:latin typeface="+mj-lt"/>
                <a:ea typeface="Times New Roman" panose="02020603050405020304" pitchFamily="18" charset="0"/>
                <a:cs typeface="Arial" panose="020B0604020202020204" pitchFamily="34" charset="0"/>
              </a:rPr>
              <a:t> daarna, daaropvolgend </a:t>
            </a:r>
            <a:r>
              <a:rPr lang="nl-NL" sz="1800" dirty="0">
                <a:latin typeface="+mj-lt"/>
                <a:ea typeface="Times New Roman" panose="02020603050405020304" pitchFamily="18" charset="0"/>
                <a:cs typeface="Arial" panose="020B0604020202020204" pitchFamily="34" charset="0"/>
              </a:rPr>
              <a:t>is al het geld dat Alexander, of Technoblade, nog verdiende naar kankeronderzoek gegaan. Veel mensen kochten nog spulletjes als </a:t>
            </a:r>
            <a:r>
              <a:rPr lang="nl-NL" sz="1800" b="1" u="sng" dirty="0">
                <a:latin typeface="+mj-lt"/>
                <a:ea typeface="Times New Roman" panose="02020603050405020304" pitchFamily="18" charset="0"/>
                <a:cs typeface="Arial" panose="020B0604020202020204" pitchFamily="34" charset="0"/>
              </a:rPr>
              <a:t>eerbetoon</a:t>
            </a:r>
            <a:r>
              <a:rPr lang="nl-NL" sz="1800" dirty="0">
                <a:latin typeface="+mj-lt"/>
                <a:ea typeface="Times New Roman" panose="02020603050405020304" pitchFamily="18" charset="0"/>
                <a:cs typeface="Arial" panose="020B0604020202020204" pitchFamily="34" charset="0"/>
              </a:rPr>
              <a:t>. </a:t>
            </a:r>
            <a:r>
              <a:rPr lang="nl-NL" sz="1800" dirty="0" err="1">
                <a:latin typeface="+mj-lt"/>
                <a:ea typeface="Times New Roman" panose="02020603050405020304" pitchFamily="18" charset="0"/>
                <a:cs typeface="Arial" panose="020B0604020202020204" pitchFamily="34" charset="0"/>
              </a:rPr>
              <a:t>Hoodies</a:t>
            </a:r>
            <a:r>
              <a:rPr lang="nl-NL" sz="1800" dirty="0">
                <a:latin typeface="+mj-lt"/>
                <a:ea typeface="Times New Roman" panose="02020603050405020304" pitchFamily="18" charset="0"/>
                <a:cs typeface="Arial" panose="020B0604020202020204" pitchFamily="34" charset="0"/>
              </a:rPr>
              <a:t> bijvoorbeeld. Dat was </a:t>
            </a:r>
            <a:r>
              <a:rPr lang="nl-NL" sz="1800" b="1" i="1" dirty="0">
                <a:latin typeface="+mj-lt"/>
                <a:ea typeface="Times New Roman" panose="02020603050405020304" pitchFamily="18" charset="0"/>
                <a:cs typeface="Arial" panose="020B0604020202020204" pitchFamily="34" charset="0"/>
              </a:rPr>
              <a:t>hun manier om hun waardering voor Technoblade te laten zien.</a:t>
            </a:r>
            <a:br>
              <a:rPr lang="nl-NL" sz="1800" b="1" i="1" dirty="0">
                <a:latin typeface="+mj-lt"/>
                <a:ea typeface="Times New Roman" panose="02020603050405020304" pitchFamily="18" charset="0"/>
                <a:cs typeface="Arial" panose="020B0604020202020204" pitchFamily="34" charset="0"/>
              </a:rPr>
            </a:br>
            <a:r>
              <a:rPr lang="nl-NL" sz="1800" dirty="0">
                <a:latin typeface="+mj-lt"/>
                <a:ea typeface="Times New Roman" panose="02020603050405020304" pitchFamily="18" charset="0"/>
                <a:cs typeface="Arial" panose="020B0604020202020204" pitchFamily="34" charset="0"/>
              </a:rPr>
              <a:t>Wie van jullie had al eens gehoord van Technoblade?</a:t>
            </a:r>
            <a:endParaRPr lang="nl-NL" sz="1800" b="1" i="1" dirty="0">
              <a:latin typeface="+mj-l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officieel</a:t>
            </a:r>
          </a:p>
        </p:txBody>
      </p:sp>
      <p:pic>
        <p:nvPicPr>
          <p:cNvPr id="7" name="Afbeelding 6" descr="Afbeelding met overdekt, persoon, computer, muur&#10;&#10;Automatisch gegenereerde beschrijving">
            <a:extLst>
              <a:ext uri="{FF2B5EF4-FFF2-40B4-BE49-F238E27FC236}">
                <a16:creationId xmlns:a16="http://schemas.microsoft.com/office/drawing/2014/main" id="{682EF15C-492B-34AF-F46E-5EB3B049AD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12776"/>
            <a:ext cx="7632848" cy="5091109"/>
          </a:xfrm>
          <a:prstGeom prst="rect">
            <a:avLst/>
          </a:prstGeom>
        </p:spPr>
      </p:pic>
      <p:sp>
        <p:nvSpPr>
          <p:cNvPr id="4" name="Tekstballon: rechthoek met afgeronde hoeken 3">
            <a:extLst>
              <a:ext uri="{FF2B5EF4-FFF2-40B4-BE49-F238E27FC236}">
                <a16:creationId xmlns:a16="http://schemas.microsoft.com/office/drawing/2014/main" id="{DDE448EC-9038-9879-8ABF-A49FBC03D455}"/>
              </a:ext>
            </a:extLst>
          </p:cNvPr>
          <p:cNvSpPr/>
          <p:nvPr/>
        </p:nvSpPr>
        <p:spPr>
          <a:xfrm>
            <a:off x="3131840" y="1700808"/>
            <a:ext cx="3384377" cy="1080120"/>
          </a:xfrm>
          <a:prstGeom prst="wedgeRoundRectCallout">
            <a:avLst>
              <a:gd name="adj1" fmla="val -42222"/>
              <a:gd name="adj2" fmla="val 8558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3200" dirty="0"/>
              <a:t>Mijn officiële naam is Alexander</a:t>
            </a:r>
          </a:p>
        </p:txBody>
      </p:sp>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vervolgens</a:t>
            </a:r>
          </a:p>
        </p:txBody>
      </p:sp>
      <p:pic>
        <p:nvPicPr>
          <p:cNvPr id="3" name="Afbeelding 2">
            <a:extLst>
              <a:ext uri="{FF2B5EF4-FFF2-40B4-BE49-F238E27FC236}">
                <a16:creationId xmlns:a16="http://schemas.microsoft.com/office/drawing/2014/main" id="{E96876FF-C527-D0B2-05CC-486F384F75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28" y="1628800"/>
            <a:ext cx="7668344" cy="479285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eerbetoon</a:t>
            </a:r>
          </a:p>
        </p:txBody>
      </p:sp>
      <p:pic>
        <p:nvPicPr>
          <p:cNvPr id="3" name="Afbeelding 2">
            <a:extLst>
              <a:ext uri="{FF2B5EF4-FFF2-40B4-BE49-F238E27FC236}">
                <a16:creationId xmlns:a16="http://schemas.microsoft.com/office/drawing/2014/main" id="{11A66E53-A303-E1E3-709D-65B71C4D19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1700808"/>
            <a:ext cx="3888432" cy="468311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officieel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onofficieel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volgens de afgesproken regels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p>
          <a:p>
            <a:pPr>
              <a:lnSpc>
                <a:spcPct val="107000"/>
              </a:lnSpc>
              <a:spcAft>
                <a:spcPts val="0"/>
              </a:spcAft>
            </a:pPr>
            <a:r>
              <a:rPr lang="nl-NL"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14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Zijn </a:t>
            </a:r>
            <a:r>
              <a:rPr lang="nl-NL" sz="2400" i="1" u="sng" dirty="0">
                <a:solidFill>
                  <a:srgbClr val="387038"/>
                </a:solidFill>
                <a:latin typeface="Century Gothic" panose="020B0502020202020204" pitchFamily="34" charset="0"/>
                <a:ea typeface="Calibri"/>
                <a:cs typeface="Times New Roman"/>
              </a:rPr>
              <a:t>officiële</a:t>
            </a:r>
            <a:r>
              <a:rPr lang="nl-NL" sz="2400" i="1" dirty="0">
                <a:solidFill>
                  <a:srgbClr val="387038"/>
                </a:solidFill>
                <a:latin typeface="Century Gothic" panose="020B0502020202020204" pitchFamily="34" charset="0"/>
                <a:ea typeface="Calibri"/>
                <a:cs typeface="Times New Roman"/>
              </a:rPr>
              <a:t> naam is Alexander.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volgens de regels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000" dirty="0">
              <a:latin typeface="Century Gothic" panose="020B0502020202020204" pitchFamily="34" charset="0"/>
              <a:ea typeface="Calibri"/>
              <a:cs typeface="Times New Roman"/>
            </a:endParaRPr>
          </a:p>
          <a:p>
            <a:pPr>
              <a:lnSpc>
                <a:spcPct val="107000"/>
              </a:lnSpc>
              <a:spcAft>
                <a:spcPts val="0"/>
              </a:spcAft>
            </a:pPr>
            <a:endParaRPr lang="nl-NL" sz="2000"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pPr>
            <a:r>
              <a:rPr lang="nl-NL" sz="2400" i="1" dirty="0">
                <a:solidFill>
                  <a:srgbClr val="387038"/>
                </a:solidFill>
                <a:effectLst/>
                <a:latin typeface="Century Gothic" panose="020B0502020202020204" pitchFamily="34" charset="0"/>
                <a:ea typeface="Calibri"/>
                <a:cs typeface="Times New Roman"/>
              </a:rPr>
              <a:t>Zijn </a:t>
            </a:r>
            <a:r>
              <a:rPr lang="nl-NL" sz="2400" i="1" u="sng" dirty="0">
                <a:solidFill>
                  <a:srgbClr val="387038"/>
                </a:solidFill>
                <a:effectLst/>
                <a:latin typeface="Century Gothic" panose="020B0502020202020204" pitchFamily="34" charset="0"/>
                <a:ea typeface="Calibri"/>
                <a:cs typeface="Times New Roman"/>
              </a:rPr>
              <a:t>onofficiële</a:t>
            </a:r>
            <a:r>
              <a:rPr lang="nl-NL" sz="2400" i="1" dirty="0">
                <a:solidFill>
                  <a:srgbClr val="387038"/>
                </a:solidFill>
                <a:effectLst/>
                <a:latin typeface="Century Gothic" panose="020B0502020202020204" pitchFamily="34" charset="0"/>
                <a:ea typeface="Calibri"/>
                <a:cs typeface="Times New Roman"/>
              </a:rPr>
              <a:t> naam is Technoblade.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EDE83A40-97DC-4F94-7619-B7C5DA91E2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2786893"/>
            <a:ext cx="2409967" cy="2224013"/>
          </a:xfrm>
          <a:prstGeom prst="rect">
            <a:avLst/>
          </a:prstGeom>
        </p:spPr>
      </p:pic>
      <p:pic>
        <p:nvPicPr>
          <p:cNvPr id="9" name="Afbeelding 8">
            <a:extLst>
              <a:ext uri="{FF2B5EF4-FFF2-40B4-BE49-F238E27FC236}">
                <a16:creationId xmlns:a16="http://schemas.microsoft.com/office/drawing/2014/main" id="{77142823-18F3-9F28-F710-9036221D8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2849238"/>
            <a:ext cx="3555549" cy="2379962"/>
          </a:xfrm>
          <a:prstGeom prst="rect">
            <a:avLst/>
          </a:prstGeom>
        </p:spPr>
      </p:pic>
    </p:spTree>
    <p:extLst>
      <p:ext uri="{BB962C8B-B14F-4D97-AF65-F5344CB8AC3E}">
        <p14:creationId xmlns:p14="http://schemas.microsoft.com/office/powerpoint/2010/main" val="251073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combineren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scheiden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samenvoegen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Zijn vriend </a:t>
            </a:r>
            <a:r>
              <a:rPr lang="nl-NL" sz="2400" i="1" u="sng" dirty="0">
                <a:solidFill>
                  <a:srgbClr val="387038"/>
                </a:solidFill>
                <a:latin typeface="Century Gothic" panose="020B0502020202020204" pitchFamily="34" charset="0"/>
                <a:ea typeface="Calibri"/>
                <a:cs typeface="Times New Roman"/>
              </a:rPr>
              <a:t>combineerde</a:t>
            </a:r>
            <a:r>
              <a:rPr lang="nl-NL" sz="2400" i="1" dirty="0">
                <a:solidFill>
                  <a:srgbClr val="387038"/>
                </a:solidFill>
                <a:latin typeface="Century Gothic" panose="020B0502020202020204" pitchFamily="34" charset="0"/>
                <a:ea typeface="Calibri"/>
                <a:cs typeface="Times New Roman"/>
              </a:rPr>
              <a:t> Minecraft spelen met geld doneren.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delen uiteen gaan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90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Kun jij het eigeel van het eiwit </a:t>
            </a:r>
            <a:r>
              <a:rPr lang="nl-NL" sz="2400" i="1" u="sng" dirty="0">
                <a:solidFill>
                  <a:srgbClr val="387038"/>
                </a:solidFill>
                <a:effectLst/>
                <a:latin typeface="Century Gothic" panose="020B0502020202020204" pitchFamily="34" charset="0"/>
                <a:ea typeface="Calibri"/>
                <a:cs typeface="Times New Roman"/>
              </a:rPr>
              <a:t>scheiden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BFE236FA-DE10-7BF7-5C07-C68A5C7FB2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028" y="2996952"/>
            <a:ext cx="3916953" cy="1073850"/>
          </a:xfrm>
          <a:prstGeom prst="rect">
            <a:avLst/>
          </a:prstGeom>
        </p:spPr>
      </p:pic>
      <p:pic>
        <p:nvPicPr>
          <p:cNvPr id="5" name="Afbeelding 4" descr="Afbeelding met overdekt, sinaasappel, ei, persoon&#10;&#10;Automatisch gegenereerde beschrijving">
            <a:extLst>
              <a:ext uri="{FF2B5EF4-FFF2-40B4-BE49-F238E27FC236}">
                <a16:creationId xmlns:a16="http://schemas.microsoft.com/office/drawing/2014/main" id="{88B4E768-4C8B-CE81-6D8C-996782516E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9" y="2468702"/>
            <a:ext cx="3593500" cy="240045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waarmaken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het laten afweten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ervoor zorgen dat wat je hebt beloofd, ook echt gebeurt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maakte</a:t>
            </a:r>
            <a:r>
              <a:rPr lang="nl-NL" sz="2400" i="1" dirty="0">
                <a:solidFill>
                  <a:srgbClr val="387038"/>
                </a:solidFill>
                <a:latin typeface="Century Gothic" panose="020B0502020202020204" pitchFamily="34" charset="0"/>
                <a:ea typeface="Calibri"/>
                <a:cs typeface="Times New Roman"/>
              </a:rPr>
              <a:t> zijn belofte </a:t>
            </a:r>
            <a:r>
              <a:rPr lang="nl-NL" sz="2400" i="1" u="sng" dirty="0">
                <a:solidFill>
                  <a:srgbClr val="387038"/>
                </a:solidFill>
                <a:latin typeface="Century Gothic" panose="020B0502020202020204" pitchFamily="34" charset="0"/>
                <a:ea typeface="Calibri"/>
                <a:cs typeface="Times New Roman"/>
              </a:rPr>
              <a:t>waar</a:t>
            </a:r>
            <a:r>
              <a:rPr lang="nl-NL" sz="2400" i="1" dirty="0">
                <a:solidFill>
                  <a:srgbClr val="387038"/>
                </a:solidFill>
                <a:latin typeface="Century Gothic" panose="020B0502020202020204" pitchFamily="34" charset="0"/>
                <a:ea typeface="Calibri"/>
                <a:cs typeface="Times New Roman"/>
              </a:rPr>
              <a:t> en doneerde het geld.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falen, tekortschieten, niet komen opdagen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90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Hij zou eigenlijk meegaan naar het feest, maar </a:t>
            </a:r>
            <a:r>
              <a:rPr lang="nl-NL" sz="2400" i="1" u="sng" dirty="0">
                <a:solidFill>
                  <a:srgbClr val="387038"/>
                </a:solidFill>
                <a:effectLst/>
                <a:latin typeface="Century Gothic" panose="020B0502020202020204" pitchFamily="34" charset="0"/>
                <a:ea typeface="Calibri"/>
                <a:cs typeface="Times New Roman"/>
              </a:rPr>
              <a:t>liet</a:t>
            </a:r>
            <a:r>
              <a:rPr lang="nl-NL" sz="2400" i="1" dirty="0">
                <a:solidFill>
                  <a:srgbClr val="387038"/>
                </a:solidFill>
                <a:effectLst/>
                <a:latin typeface="Century Gothic" panose="020B0502020202020204" pitchFamily="34" charset="0"/>
                <a:ea typeface="Calibri"/>
                <a:cs typeface="Times New Roman"/>
              </a:rPr>
              <a:t> </a:t>
            </a:r>
            <a:r>
              <a:rPr lang="nl-NL" sz="2400" i="1" u="sng" dirty="0">
                <a:solidFill>
                  <a:srgbClr val="387038"/>
                </a:solidFill>
                <a:effectLst/>
                <a:latin typeface="Century Gothic" panose="020B0502020202020204" pitchFamily="34" charset="0"/>
                <a:ea typeface="Calibri"/>
                <a:cs typeface="Times New Roman"/>
              </a:rPr>
              <a:t>het</a:t>
            </a:r>
            <a:r>
              <a:rPr lang="nl-NL" sz="2400" i="1" dirty="0">
                <a:solidFill>
                  <a:srgbClr val="387038"/>
                </a:solidFill>
                <a:effectLst/>
                <a:latin typeface="Century Gothic" panose="020B0502020202020204" pitchFamily="34" charset="0"/>
                <a:ea typeface="Calibri"/>
                <a:cs typeface="Times New Roman"/>
              </a:rPr>
              <a:t> toch </a:t>
            </a:r>
            <a:r>
              <a:rPr lang="nl-NL" sz="2400" i="1" u="sng" dirty="0">
                <a:solidFill>
                  <a:srgbClr val="387038"/>
                </a:solidFill>
                <a:effectLst/>
                <a:latin typeface="Century Gothic" panose="020B0502020202020204" pitchFamily="34" charset="0"/>
                <a:ea typeface="Calibri"/>
                <a:cs typeface="Times New Roman"/>
              </a:rPr>
              <a:t>afweten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90A0512-8801-16F1-51E0-B0CA9C17CF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3189612"/>
            <a:ext cx="3684307" cy="1751555"/>
          </a:xfrm>
          <a:prstGeom prst="rect">
            <a:avLst/>
          </a:prstGeom>
        </p:spPr>
      </p:pic>
      <p:pic>
        <p:nvPicPr>
          <p:cNvPr id="5" name="Afbeelding 4" descr="Afbeelding met persoon, Menselijk gezicht, kleding, muur&#10;&#10;Automatisch gegenereerde beschrijving">
            <a:extLst>
              <a:ext uri="{FF2B5EF4-FFF2-40B4-BE49-F238E27FC236}">
                <a16:creationId xmlns:a16="http://schemas.microsoft.com/office/drawing/2014/main" id="{0DFC8790-DC77-396F-105D-897A86630C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4088" y="2723674"/>
            <a:ext cx="2956657" cy="2217493"/>
          </a:xfrm>
          <a:prstGeom prst="rect">
            <a:avLst/>
          </a:prstGeom>
        </p:spPr>
      </p:pic>
    </p:spTree>
    <p:extLst>
      <p:ext uri="{BB962C8B-B14F-4D97-AF65-F5344CB8AC3E}">
        <p14:creationId xmlns:p14="http://schemas.microsoft.com/office/powerpoint/2010/main" val="133429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91681" y="404664"/>
            <a:ext cx="4536504"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eerbetoon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55928" y="4001513"/>
            <a:ext cx="286842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het applaus</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75394" y="3765804"/>
            <a:ext cx="2787026" cy="7793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00899" y="3840102"/>
            <a:ext cx="3103130" cy="49306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de merchandise</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74222" y="3765804"/>
            <a:ext cx="2611399" cy="7793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204029" y="384010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effectLst/>
                <a:latin typeface="Century Gothic" panose="020B0502020202020204" pitchFamily="34" charset="0"/>
                <a:ea typeface="Calibri"/>
                <a:cs typeface="Times New Roman"/>
              </a:rPr>
              <a:t>de 1 minuut stilte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1"/>
            <a:ext cx="2520280" cy="25202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de manier om je waardering voor iets of iemand te laten zien</a:t>
            </a:r>
            <a:endParaRPr lang="nl-NL" sz="1100" dirty="0">
              <a:effectLst/>
              <a:latin typeface="Century Gothic" panose="020B0502020202020204" pitchFamily="34" charset="0"/>
              <a:ea typeface="Calibri"/>
              <a:cs typeface="Times New Roman"/>
            </a:endParaRPr>
          </a:p>
        </p:txBody>
      </p:sp>
      <p:pic>
        <p:nvPicPr>
          <p:cNvPr id="3" name="Afbeelding 2" descr="Afbeelding met persoon, Menselijk gezicht, kleding, person&#10;&#10;Automatisch gegenereerde beschrijving">
            <a:extLst>
              <a:ext uri="{FF2B5EF4-FFF2-40B4-BE49-F238E27FC236}">
                <a16:creationId xmlns:a16="http://schemas.microsoft.com/office/drawing/2014/main" id="{28539799-9262-F64B-BCB4-B9BDE38BED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4567363"/>
            <a:ext cx="2160240" cy="1443041"/>
          </a:xfrm>
          <a:prstGeom prst="rect">
            <a:avLst/>
          </a:prstGeom>
        </p:spPr>
      </p:pic>
      <p:pic>
        <p:nvPicPr>
          <p:cNvPr id="2" name="Afbeelding 1">
            <a:extLst>
              <a:ext uri="{FF2B5EF4-FFF2-40B4-BE49-F238E27FC236}">
                <a16:creationId xmlns:a16="http://schemas.microsoft.com/office/drawing/2014/main" id="{13716D4E-3B1D-DAF1-89FA-D215201723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1960" y="4650380"/>
            <a:ext cx="1129241" cy="1360024"/>
          </a:xfrm>
          <a:prstGeom prst="rect">
            <a:avLst/>
          </a:prstGeom>
        </p:spPr>
      </p:pic>
      <p:pic>
        <p:nvPicPr>
          <p:cNvPr id="17" name="Afbeelding 16" descr="Afbeelding met persoon, gras, buitenshuis, sport&#10;&#10;Automatisch gegenereerde beschrijving">
            <a:extLst>
              <a:ext uri="{FF2B5EF4-FFF2-40B4-BE49-F238E27FC236}">
                <a16:creationId xmlns:a16="http://schemas.microsoft.com/office/drawing/2014/main" id="{C52E7AD4-6DFD-CCD6-5E0B-39B5F5281C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28240" y="4600475"/>
            <a:ext cx="2160239" cy="1438719"/>
          </a:xfrm>
          <a:prstGeom prst="rect">
            <a:avLst/>
          </a:prstGeom>
        </p:spPr>
      </p:pic>
    </p:spTree>
    <p:extLst>
      <p:ext uri="{BB962C8B-B14F-4D97-AF65-F5344CB8AC3E}">
        <p14:creationId xmlns:p14="http://schemas.microsoft.com/office/powerpoint/2010/main" val="244155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195" y="4462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403649" y="404664"/>
            <a:ext cx="4824536" cy="432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boodschap</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717032"/>
            <a:ext cx="2787026" cy="8280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89893" y="3992839"/>
            <a:ext cx="3200747" cy="4448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000" b="1" dirty="0">
                <a:latin typeface="Century Gothic" panose="020B0502020202020204" pitchFamily="34" charset="0"/>
                <a:ea typeface="Calibri"/>
                <a:cs typeface="Times New Roman"/>
              </a:rPr>
              <a:t> bekendmaking</a:t>
            </a:r>
            <a:endParaRPr lang="nl-NL" sz="3000" b="1" dirty="0">
              <a:effectLst/>
              <a:latin typeface="Century Gothic" panose="020B0502020202020204" pitchFamily="34" charset="0"/>
              <a:ea typeface="Calibri"/>
              <a:cs typeface="Times New Roman"/>
            </a:endParaRPr>
          </a:p>
        </p:txBody>
      </p:sp>
      <p:sp>
        <p:nvSpPr>
          <p:cNvPr id="9" name="Text Box 14"/>
          <p:cNvSpPr txBox="1"/>
          <p:nvPr/>
        </p:nvSpPr>
        <p:spPr>
          <a:xfrm>
            <a:off x="3442043" y="3717030"/>
            <a:ext cx="2444750" cy="8280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50872" y="3959363"/>
            <a:ext cx="2671082" cy="64633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uitnodiging</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98792"/>
            <a:ext cx="2611399" cy="6463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61517" y="393721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brief</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bericht dat iemand overbrengt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2C411AF9-19AE-691A-0B43-59F18FDD9D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548" y="4628870"/>
            <a:ext cx="2787027" cy="1687472"/>
          </a:xfrm>
          <a:prstGeom prst="rect">
            <a:avLst/>
          </a:prstGeom>
        </p:spPr>
      </p:pic>
      <p:pic>
        <p:nvPicPr>
          <p:cNvPr id="20" name="Afbeelding 19" descr="Afbeelding met tekst, bloem, roos, wenskaart&#10;&#10;Automatisch gegenereerde beschrijving">
            <a:extLst>
              <a:ext uri="{FF2B5EF4-FFF2-40B4-BE49-F238E27FC236}">
                <a16:creationId xmlns:a16="http://schemas.microsoft.com/office/drawing/2014/main" id="{FBD73EE0-ECB7-DB23-FB93-B099303A67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693" y="4638522"/>
            <a:ext cx="1337449" cy="1875723"/>
          </a:xfrm>
          <a:prstGeom prst="rect">
            <a:avLst/>
          </a:prstGeom>
        </p:spPr>
      </p:pic>
      <p:pic>
        <p:nvPicPr>
          <p:cNvPr id="22" name="Afbeelding 21" descr="Afbeelding met accessoire, tas, brief, Papierprodcut&#10;&#10;Automatisch gegenereerde beschrijving">
            <a:extLst>
              <a:ext uri="{FF2B5EF4-FFF2-40B4-BE49-F238E27FC236}">
                <a16:creationId xmlns:a16="http://schemas.microsoft.com/office/drawing/2014/main" id="{33385E1D-0AC6-CB5F-8F7A-13CC7D8F19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8184" y="4605694"/>
            <a:ext cx="2444731" cy="1629820"/>
          </a:xfrm>
          <a:prstGeom prst="rect">
            <a:avLst/>
          </a:prstGeom>
        </p:spPr>
      </p:pic>
      <p:sp>
        <p:nvSpPr>
          <p:cNvPr id="2" name="Tekstvak 2">
            <a:extLst>
              <a:ext uri="{FF2B5EF4-FFF2-40B4-BE49-F238E27FC236}">
                <a16:creationId xmlns:a16="http://schemas.microsoft.com/office/drawing/2014/main" id="{2BDF2611-5141-06C6-7135-C77645FEE535}"/>
              </a:ext>
            </a:extLst>
          </p:cNvPr>
          <p:cNvSpPr txBox="1">
            <a:spLocks noChangeArrowheads="1"/>
          </p:cNvSpPr>
          <p:nvPr/>
        </p:nvSpPr>
        <p:spPr bwMode="auto">
          <a:xfrm>
            <a:off x="-196725" y="3661999"/>
            <a:ext cx="3200747" cy="4448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000" b="1" dirty="0">
                <a:latin typeface="Century Gothic" panose="020B0502020202020204" pitchFamily="34" charset="0"/>
                <a:ea typeface="Calibri"/>
                <a:cs typeface="Times New Roman"/>
              </a:rPr>
              <a:t> de</a:t>
            </a:r>
            <a:endParaRPr lang="nl-NL" sz="3000" b="1"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060932C0-5E88-D4AD-C5C5-D27B89714526}"/>
              </a:ext>
            </a:extLst>
          </p:cNvPr>
          <p:cNvSpPr txBox="1">
            <a:spLocks noChangeArrowheads="1"/>
          </p:cNvSpPr>
          <p:nvPr/>
        </p:nvSpPr>
        <p:spPr bwMode="auto">
          <a:xfrm>
            <a:off x="2915816" y="3628313"/>
            <a:ext cx="2671082" cy="64633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a:t>
            </a:r>
            <a:endParaRPr lang="nl-NL" sz="3600" b="1"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A6C5A901-30A1-8906-11C1-1BA7E9AB345C}"/>
              </a:ext>
            </a:extLst>
          </p:cNvPr>
          <p:cNvPicPr/>
          <p:nvPr/>
        </p:nvPicPr>
        <p:blipFill>
          <a:blip r:embed="rId7" cstate="email">
            <a:extLst>
              <a:ext uri="{28A0092B-C50C-407E-A947-70E740481C1C}">
                <a14:useLocalDpi xmlns:a14="http://schemas.microsoft.com/office/drawing/2010/main"/>
              </a:ext>
            </a:extLst>
          </a:blip>
          <a:stretch>
            <a:fillRect/>
          </a:stretch>
        </p:blipFill>
        <p:spPr>
          <a:xfrm rot="21235644">
            <a:off x="3820448" y="3380200"/>
            <a:ext cx="154825" cy="394248"/>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0237" y="4632632"/>
            <a:ext cx="2671132" cy="6495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84672"/>
            <a:ext cx="2808312" cy="6214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356992"/>
            <a:ext cx="2850773"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72024" y="4770232"/>
            <a:ext cx="3138805" cy="6214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200" dirty="0">
                <a:effectLst/>
                <a:latin typeface="Century Gothic" panose="020B0502020202020204" pitchFamily="34" charset="0"/>
                <a:ea typeface="Calibri"/>
                <a:cs typeface="Times New Roman"/>
              </a:rPr>
              <a:t>eerst</a:t>
            </a:r>
          </a:p>
        </p:txBody>
      </p:sp>
      <p:sp>
        <p:nvSpPr>
          <p:cNvPr id="9" name="Text Box 14"/>
          <p:cNvSpPr txBox="1"/>
          <p:nvPr/>
        </p:nvSpPr>
        <p:spPr>
          <a:xfrm>
            <a:off x="3123830" y="4195081"/>
            <a:ext cx="2842235" cy="1870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900" dirty="0">
                <a:latin typeface="Century Gothic" panose="020B0502020202020204" pitchFamily="34" charset="0"/>
                <a:ea typeface="Calibri"/>
                <a:cs typeface="Times New Roman"/>
              </a:rPr>
              <a:t>vervolgens</a:t>
            </a:r>
            <a:endParaRPr lang="nl-NL" sz="3900" dirty="0">
              <a:effectLst/>
              <a:latin typeface="Century Gothic" panose="020B0502020202020204" pitchFamily="34" charset="0"/>
              <a:ea typeface="Calibri"/>
              <a:cs typeface="Times New Roman"/>
            </a:endParaRPr>
          </a:p>
        </p:txBody>
      </p:sp>
      <p:sp>
        <p:nvSpPr>
          <p:cNvPr id="10" name="Text Box 14"/>
          <p:cNvSpPr txBox="1"/>
          <p:nvPr/>
        </p:nvSpPr>
        <p:spPr>
          <a:xfrm>
            <a:off x="5868143" y="3379249"/>
            <a:ext cx="3138805" cy="11154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uiteindelijk</a:t>
            </a: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251520" y="5440480"/>
            <a:ext cx="287231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78726"/>
            <a:ext cx="3138805" cy="2292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in het begin</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880254" cy="8679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67845" y="4804942"/>
            <a:ext cx="3138805" cy="36765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daarna, daaropvolgend</a:t>
            </a:r>
          </a:p>
          <a:p>
            <a:pPr>
              <a:lnSpc>
                <a:spcPct val="107000"/>
              </a:lnSpc>
              <a:spcAft>
                <a:spcPts val="800"/>
              </a:spcAft>
            </a:pP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110897" y="4319049"/>
            <a:ext cx="2644021" cy="799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174725" y="4311045"/>
            <a:ext cx="2808311" cy="33038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op het laatst</a:t>
            </a:r>
            <a:endParaRPr lang="nl-NL" sz="12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1A4BBEC3-A626-4270-A41A-219A9D07D061}"/>
              </a:ext>
            </a:extLst>
          </p:cNvPr>
          <p:cNvSpPr txBox="1"/>
          <p:nvPr/>
        </p:nvSpPr>
        <p:spPr>
          <a:xfrm>
            <a:off x="395535" y="477401"/>
            <a:ext cx="81372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Century Gothic" panose="020B0502020202020204" pitchFamily="34" charset="0"/>
                <a:ea typeface="Calibri"/>
                <a:cs typeface="Times New Roman"/>
              </a:rPr>
              <a:t>Eerst</a:t>
            </a:r>
            <a:r>
              <a:rPr lang="nl-NL" sz="2000" i="1" dirty="0">
                <a:solidFill>
                  <a:srgbClr val="387038"/>
                </a:solidFill>
                <a:latin typeface="Century Gothic" panose="020B0502020202020204" pitchFamily="34" charset="0"/>
                <a:ea typeface="Calibri"/>
                <a:cs typeface="Times New Roman"/>
              </a:rPr>
              <a:t> vertelt Technoblade in een video dat hij kanker heeft, </a:t>
            </a:r>
            <a:r>
              <a:rPr lang="nl-NL" sz="2000" i="1" u="sng" dirty="0">
                <a:solidFill>
                  <a:srgbClr val="387038"/>
                </a:solidFill>
                <a:latin typeface="Century Gothic" panose="020B0502020202020204" pitchFamily="34" charset="0"/>
                <a:ea typeface="Calibri"/>
                <a:cs typeface="Times New Roman"/>
              </a:rPr>
              <a:t>vervolgens</a:t>
            </a:r>
            <a:r>
              <a:rPr lang="nl-NL" sz="2000" i="1" dirty="0">
                <a:solidFill>
                  <a:srgbClr val="387038"/>
                </a:solidFill>
                <a:latin typeface="Century Gothic" panose="020B0502020202020204" pitchFamily="34" charset="0"/>
                <a:ea typeface="Calibri"/>
                <a:cs typeface="Times New Roman"/>
              </a:rPr>
              <a:t> gaat zijn vriend geld doneren, en </a:t>
            </a:r>
            <a:r>
              <a:rPr lang="nl-NL" sz="2000" i="1" u="sng" dirty="0">
                <a:solidFill>
                  <a:srgbClr val="387038"/>
                </a:solidFill>
                <a:latin typeface="Century Gothic" panose="020B0502020202020204" pitchFamily="34" charset="0"/>
                <a:ea typeface="Calibri"/>
                <a:cs typeface="Times New Roman"/>
              </a:rPr>
              <a:t>uiteindelijk</a:t>
            </a:r>
            <a:r>
              <a:rPr lang="nl-NL" sz="2000" i="1" dirty="0">
                <a:solidFill>
                  <a:srgbClr val="387038"/>
                </a:solidFill>
                <a:latin typeface="Century Gothic" panose="020B0502020202020204" pitchFamily="34" charset="0"/>
                <a:ea typeface="Calibri"/>
                <a:cs typeface="Times New Roman"/>
              </a:rPr>
              <a:t> gaat er 21.000 dollar naar Kankeronderzoek.</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F89B7D0B-2D7E-A22A-F64D-0AC963B72A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6106" y="2276872"/>
            <a:ext cx="2754660" cy="1721115"/>
          </a:xfrm>
          <a:prstGeom prst="rect">
            <a:avLst/>
          </a:prstGeom>
        </p:spPr>
      </p:pic>
      <p:pic>
        <p:nvPicPr>
          <p:cNvPr id="18" name="Afbeelding 17">
            <a:extLst>
              <a:ext uri="{FF2B5EF4-FFF2-40B4-BE49-F238E27FC236}">
                <a16:creationId xmlns:a16="http://schemas.microsoft.com/office/drawing/2014/main" id="{47561E04-DC4D-0C27-A05D-16167E7AC4F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04421" y="1889991"/>
            <a:ext cx="2846053" cy="1375523"/>
          </a:xfrm>
          <a:prstGeom prst="rect">
            <a:avLst/>
          </a:prstGeom>
        </p:spPr>
      </p:pic>
      <p:pic>
        <p:nvPicPr>
          <p:cNvPr id="20" name="Afbeelding 19" descr="Afbeelding met persoon, kleding, buitenshuis, person&#10;&#10;Automatisch gegenereerde beschrijving">
            <a:extLst>
              <a:ext uri="{FF2B5EF4-FFF2-40B4-BE49-F238E27FC236}">
                <a16:creationId xmlns:a16="http://schemas.microsoft.com/office/drawing/2014/main" id="{7CBAC518-210A-A9B5-63EC-559DF6AF6F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0237" y="2729234"/>
            <a:ext cx="2642849" cy="1765423"/>
          </a:xfrm>
          <a:prstGeom prst="rect">
            <a:avLst/>
          </a:prstGeom>
        </p:spPr>
      </p:pic>
    </p:spTree>
    <p:extLst>
      <p:ext uri="{BB962C8B-B14F-4D97-AF65-F5344CB8AC3E}">
        <p14:creationId xmlns:p14="http://schemas.microsoft.com/office/powerpoint/2010/main" val="227683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 – 5 maart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997996"/>
            <a:ext cx="2808311" cy="12841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777586"/>
            <a:ext cx="2808312" cy="9285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171076"/>
            <a:ext cx="2850773" cy="9780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005064"/>
            <a:ext cx="3138805" cy="51495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met een </a:t>
            </a:r>
            <a:r>
              <a:rPr lang="nl-NL" sz="4000" dirty="0" err="1">
                <a:latin typeface="Century Gothic" panose="020B0502020202020204" pitchFamily="34" charset="0"/>
                <a:ea typeface="Calibri"/>
                <a:cs typeface="Times New Roman"/>
              </a:rPr>
              <a:t>slakken-gang</a:t>
            </a:r>
            <a:endParaRPr lang="nl-NL" sz="1000" dirty="0">
              <a:effectLst/>
              <a:latin typeface="Century Gothic" panose="020B0502020202020204" pitchFamily="34" charset="0"/>
              <a:ea typeface="Calibri"/>
              <a:cs typeface="Times New Roman"/>
            </a:endParaRPr>
          </a:p>
        </p:txBody>
      </p:sp>
      <p:sp>
        <p:nvSpPr>
          <p:cNvPr id="9" name="Text Box 14"/>
          <p:cNvSpPr txBox="1"/>
          <p:nvPr/>
        </p:nvSpPr>
        <p:spPr>
          <a:xfrm>
            <a:off x="2966594" y="3812311"/>
            <a:ext cx="3138805" cy="51495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op je gemak</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878279" y="3260844"/>
            <a:ext cx="3138805" cy="4002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als een speer gaan</a:t>
            </a:r>
            <a:endParaRPr lang="nl-NL" sz="1000" dirty="0">
              <a:effectLst/>
              <a:latin typeface="Century Gothic" panose="020B0502020202020204" pitchFamily="34" charset="0"/>
              <a:ea typeface="Calibri"/>
              <a:cs typeface="Times New Roman"/>
            </a:endParaRPr>
          </a:p>
        </p:txBody>
      </p:sp>
      <p:sp>
        <p:nvSpPr>
          <p:cNvPr id="11" name="Text Box 14"/>
          <p:cNvSpPr txBox="1"/>
          <p:nvPr/>
        </p:nvSpPr>
        <p:spPr>
          <a:xfrm>
            <a:off x="425778" y="605753"/>
            <a:ext cx="688252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Technoblade was een goede Minecraft</a:t>
            </a:r>
            <a:r>
              <a:rPr lang="nl-NL" sz="2000" i="1" dirty="0">
                <a:solidFill>
                  <a:srgbClr val="387038"/>
                </a:solidFill>
                <a:latin typeface="Century Gothic" panose="020B0502020202020204" pitchFamily="34" charset="0"/>
                <a:ea typeface="Calibri"/>
                <a:cs typeface="Times New Roman"/>
              </a:rPr>
              <a:t> speler, hij</a:t>
            </a:r>
            <a:r>
              <a:rPr lang="nl-NL" sz="2000" i="1" u="sng" dirty="0">
                <a:solidFill>
                  <a:srgbClr val="387038"/>
                </a:solidFill>
                <a:latin typeface="Century Gothic" panose="020B0502020202020204" pitchFamily="34" charset="0"/>
                <a:ea typeface="Calibri"/>
                <a:cs typeface="Times New Roman"/>
              </a:rPr>
              <a:t> ging als een speer</a:t>
            </a:r>
            <a:r>
              <a:rPr lang="nl-NL" sz="2000" i="1" dirty="0">
                <a:solidFill>
                  <a:srgbClr val="387038"/>
                </a:solidFill>
                <a:latin typeface="Century Gothic" panose="020B0502020202020204" pitchFamily="34" charset="0"/>
                <a:ea typeface="Calibri"/>
                <a:cs typeface="Times New Roman"/>
              </a:rPr>
              <a:t>.</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3004062"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300406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erg langzaam</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rustig</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12143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5"/>
            <a:ext cx="2850772" cy="21777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heel succesvol zijn, heel snel gaan</a:t>
            </a:r>
          </a:p>
        </p:txBody>
      </p:sp>
      <p:pic>
        <p:nvPicPr>
          <p:cNvPr id="2" name="Afbeelding 1">
            <a:extLst>
              <a:ext uri="{FF2B5EF4-FFF2-40B4-BE49-F238E27FC236}">
                <a16:creationId xmlns:a16="http://schemas.microsoft.com/office/drawing/2014/main" id="{C863CC0B-734B-22E3-B0EB-F2D318E70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3542" y="1446664"/>
            <a:ext cx="2837359" cy="1596850"/>
          </a:xfrm>
          <a:prstGeom prst="rect">
            <a:avLst/>
          </a:prstGeom>
        </p:spPr>
      </p:pic>
      <p:pic>
        <p:nvPicPr>
          <p:cNvPr id="3" name="Afbeelding 2">
            <a:extLst>
              <a:ext uri="{FF2B5EF4-FFF2-40B4-BE49-F238E27FC236}">
                <a16:creationId xmlns:a16="http://schemas.microsoft.com/office/drawing/2014/main" id="{1E15E13E-F062-D79F-F07E-D4D837D2D9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594" y="2105912"/>
            <a:ext cx="2571059" cy="1714039"/>
          </a:xfrm>
          <a:prstGeom prst="rect">
            <a:avLst/>
          </a:prstGeom>
        </p:spPr>
      </p:pic>
      <p:pic>
        <p:nvPicPr>
          <p:cNvPr id="19" name="Afbeelding 18" descr="Afbeelding met overdekt, persoon, Weergave-apparaat, muur&#10;&#10;Automatisch gegenereerde beschrijving">
            <a:extLst>
              <a:ext uri="{FF2B5EF4-FFF2-40B4-BE49-F238E27FC236}">
                <a16:creationId xmlns:a16="http://schemas.microsoft.com/office/drawing/2014/main" id="{7E2B9409-BBB9-3E6B-773F-B9FEC1B6A4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5867" y="1881626"/>
            <a:ext cx="2719386" cy="1816550"/>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898384"/>
            <a:ext cx="2808311" cy="13837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00383" y="399158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zich toeleggen op</a:t>
            </a:r>
            <a:endParaRPr lang="nl-NL" sz="1000" dirty="0">
              <a:effectLst/>
              <a:latin typeface="Century Gothic" panose="020B0502020202020204" pitchFamily="34" charset="0"/>
              <a:ea typeface="Calibri"/>
              <a:cs typeface="Times New Roman"/>
            </a:endParaRPr>
          </a:p>
        </p:txBody>
      </p:sp>
      <p:sp>
        <p:nvSpPr>
          <p:cNvPr id="9" name="Text Box 14"/>
          <p:cNvSpPr txBox="1"/>
          <p:nvPr/>
        </p:nvSpPr>
        <p:spPr>
          <a:xfrm>
            <a:off x="2963110" y="397546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waarmaken</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904812" y="343626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lof oogsten</a:t>
            </a:r>
            <a:endParaRPr lang="nl-NL" sz="1000" dirty="0">
              <a:effectLst/>
              <a:latin typeface="Century Gothic" panose="020B0502020202020204" pitchFamily="34" charset="0"/>
              <a:ea typeface="Calibri"/>
              <a:cs typeface="Times New Roman"/>
            </a:endParaRPr>
          </a:p>
        </p:txBody>
      </p:sp>
      <p:sp>
        <p:nvSpPr>
          <p:cNvPr id="11" name="Text Box 14"/>
          <p:cNvSpPr txBox="1"/>
          <p:nvPr/>
        </p:nvSpPr>
        <p:spPr>
          <a:xfrm>
            <a:off x="479098" y="531289"/>
            <a:ext cx="8125349"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Technoblade </a:t>
            </a:r>
            <a:r>
              <a:rPr lang="nl-NL" sz="2000" i="1" u="sng" dirty="0">
                <a:solidFill>
                  <a:srgbClr val="387038"/>
                </a:solidFill>
                <a:effectLst/>
                <a:latin typeface="Century Gothic" panose="020B0502020202020204" pitchFamily="34" charset="0"/>
                <a:ea typeface="Calibri"/>
                <a:cs typeface="Times New Roman"/>
              </a:rPr>
              <a:t>legde zich al jong toe op</a:t>
            </a:r>
            <a:r>
              <a:rPr lang="nl-NL" sz="2000" i="1" dirty="0">
                <a:solidFill>
                  <a:srgbClr val="387038"/>
                </a:solidFill>
                <a:effectLst/>
                <a:latin typeface="Century Gothic" panose="020B0502020202020204" pitchFamily="34" charset="0"/>
                <a:ea typeface="Calibri"/>
                <a:cs typeface="Times New Roman"/>
              </a:rPr>
              <a:t> Minecraft. Hij wilde heel goed worden en </a:t>
            </a:r>
            <a:r>
              <a:rPr lang="nl-NL" sz="2000" i="1" u="sng" dirty="0">
                <a:solidFill>
                  <a:srgbClr val="387038"/>
                </a:solidFill>
                <a:effectLst/>
                <a:latin typeface="Century Gothic" panose="020B0502020202020204" pitchFamily="34" charset="0"/>
                <a:ea typeface="Calibri"/>
                <a:cs typeface="Times New Roman"/>
              </a:rPr>
              <a:t>maakte dit plan waar</a:t>
            </a:r>
            <a:r>
              <a:rPr lang="nl-NL" sz="2000" i="1" dirty="0">
                <a:solidFill>
                  <a:srgbClr val="387038"/>
                </a:solidFill>
                <a:effectLst/>
                <a:latin typeface="Century Gothic" panose="020B0502020202020204" pitchFamily="34" charset="0"/>
                <a:ea typeface="Calibri"/>
                <a:cs typeface="Times New Roman"/>
              </a:rPr>
              <a:t>. Hij kreeg heel veel fans en </a:t>
            </a:r>
            <a:r>
              <a:rPr lang="nl-NL" sz="2000" i="1" u="sng" dirty="0">
                <a:solidFill>
                  <a:srgbClr val="387038"/>
                </a:solidFill>
                <a:effectLst/>
                <a:latin typeface="Century Gothic" panose="020B0502020202020204" pitchFamily="34" charset="0"/>
                <a:ea typeface="Calibri"/>
                <a:cs typeface="Times New Roman"/>
              </a:rPr>
              <a:t>oogstte veel lof</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1"/>
            <a:ext cx="2736303" cy="6528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3"/>
            <a:ext cx="3384377" cy="22783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zich vooral bezighouden met</a:t>
            </a:r>
          </a:p>
          <a:p>
            <a:pPr>
              <a:lnSpc>
                <a:spcPct val="80000"/>
              </a:lnSpc>
              <a:spcAft>
                <a:spcPts val="800"/>
              </a:spcAft>
            </a:pPr>
            <a:endParaRPr lang="nl-NL" sz="1050" dirty="0">
              <a:effectLst/>
              <a:latin typeface="Century Gothic" panose="020B0502020202020204" pitchFamily="34" charset="0"/>
              <a:ea typeface="Calibri"/>
              <a:cs typeface="Times New Roman"/>
            </a:endParaRPr>
          </a:p>
        </p:txBody>
      </p:sp>
      <p:sp>
        <p:nvSpPr>
          <p:cNvPr id="14" name="Text Box 14"/>
          <p:cNvSpPr txBox="1"/>
          <p:nvPr/>
        </p:nvSpPr>
        <p:spPr>
          <a:xfrm>
            <a:off x="3239122" y="4833970"/>
            <a:ext cx="2701030" cy="13837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239188" y="4841448"/>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ervoor zorgen dat wat je hebt beloofd, ook echt gebeurt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11241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374265"/>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bewondering en waardering krijgen</a:t>
            </a:r>
          </a:p>
          <a:p>
            <a:pPr>
              <a:lnSpc>
                <a:spcPct val="90000"/>
              </a:lnSpc>
              <a:spcAft>
                <a:spcPts val="800"/>
              </a:spcAft>
            </a:pPr>
            <a:endParaRPr lang="nl-NL" sz="1050" dirty="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FE4FE750-7151-FF89-0C5A-DE2B5EAAA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0152" y="2123470"/>
            <a:ext cx="2850773" cy="1166916"/>
          </a:xfrm>
          <a:prstGeom prst="rect">
            <a:avLst/>
          </a:prstGeom>
        </p:spPr>
      </p:pic>
      <p:pic>
        <p:nvPicPr>
          <p:cNvPr id="20" name="Afbeelding 19" descr="Afbeelding met tekenfilm, schermopname, video, Lcd-scherm met led-verlichting&#10;&#10;Automatisch gegenereerde beschrijving">
            <a:extLst>
              <a:ext uri="{FF2B5EF4-FFF2-40B4-BE49-F238E27FC236}">
                <a16:creationId xmlns:a16="http://schemas.microsoft.com/office/drawing/2014/main" id="{3CFDF62F-0BD7-0B32-D9EA-1579347C1F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067" y="1966546"/>
            <a:ext cx="2778764" cy="1856215"/>
          </a:xfrm>
          <a:prstGeom prst="rect">
            <a:avLst/>
          </a:prstGeom>
        </p:spPr>
      </p:pic>
      <p:pic>
        <p:nvPicPr>
          <p:cNvPr id="22" name="Afbeelding 21" descr="Afbeelding met tekening, schets, tekenfilm, clipart&#10;&#10;Automatisch gegenereerde beschrijving">
            <a:extLst>
              <a:ext uri="{FF2B5EF4-FFF2-40B4-BE49-F238E27FC236}">
                <a16:creationId xmlns:a16="http://schemas.microsoft.com/office/drawing/2014/main" id="{BDD6F211-D145-1F1F-7B28-B3E3F61123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2112" y="2107351"/>
            <a:ext cx="2652315" cy="1768210"/>
          </a:xfrm>
          <a:prstGeom prst="rect">
            <a:avLst/>
          </a:prstGeom>
        </p:spPr>
      </p:pic>
    </p:spTree>
    <p:extLst>
      <p:ext uri="{BB962C8B-B14F-4D97-AF65-F5344CB8AC3E}">
        <p14:creationId xmlns:p14="http://schemas.microsoft.com/office/powerpoint/2010/main" val="379564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5976664"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950609" y="2420734"/>
            <a:ext cx="66586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vertegenwoordigen</a:t>
            </a: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08298" y="4005953"/>
            <a:ext cx="3516345" cy="8751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81205" y="4071272"/>
            <a:ext cx="394839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Verenigde </a:t>
            </a:r>
            <a:r>
              <a:rPr lang="nl-NL" sz="3600" dirty="0">
                <a:latin typeface="Century Gothic" panose="020B0502020202020204" pitchFamily="34" charset="0"/>
                <a:ea typeface="Calibri"/>
                <a:cs typeface="Times New Roman"/>
              </a:rPr>
              <a:t>N</a:t>
            </a:r>
            <a:r>
              <a:rPr lang="nl-NL" sz="3600" dirty="0">
                <a:effectLst/>
                <a:latin typeface="Century Gothic" panose="020B0502020202020204" pitchFamily="34" charset="0"/>
                <a:ea typeface="Calibri"/>
                <a:cs typeface="Times New Roman"/>
              </a:rPr>
              <a:t>aties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3" y="825814"/>
            <a:ext cx="4523019" cy="9163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01624" y="863114"/>
            <a:ext cx="4523018" cy="49984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vertegenwoordiger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73899" y="3930544"/>
            <a:ext cx="3516345" cy="8323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63830" y="3979168"/>
            <a:ext cx="349880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leerlingenraad</a:t>
            </a: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350634" cy="5459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5350634" cy="3356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a:t>
            </a:r>
            <a:r>
              <a:rPr lang="nl-NL" sz="2800" dirty="0">
                <a:latin typeface="Century Gothic" panose="020B0502020202020204" pitchFamily="34" charset="0"/>
                <a:ea typeface="Calibri"/>
                <a:cs typeface="Times New Roman"/>
              </a:rPr>
              <a:t> namens anderen iets doen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1E14799-B201-4362-A018-B3CE8FC9BE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814" y="4811036"/>
            <a:ext cx="1874909" cy="1252439"/>
          </a:xfrm>
          <a:prstGeom prst="rect">
            <a:avLst/>
          </a:prstGeom>
        </p:spPr>
      </p:pic>
      <p:pic>
        <p:nvPicPr>
          <p:cNvPr id="3" name="Afbeelding 2">
            <a:extLst>
              <a:ext uri="{FF2B5EF4-FFF2-40B4-BE49-F238E27FC236}">
                <a16:creationId xmlns:a16="http://schemas.microsoft.com/office/drawing/2014/main" id="{52D7DC8B-8CE7-430C-B57B-AF9F4C9375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5332" y="4946447"/>
            <a:ext cx="1734980" cy="1252439"/>
          </a:xfrm>
          <a:prstGeom prst="rect">
            <a:avLst/>
          </a:prstGeom>
        </p:spPr>
      </p:pic>
      <p:pic>
        <p:nvPicPr>
          <p:cNvPr id="6" name="Afbeelding 5" descr="Afbeelding met ontwerp&#10;&#10;Beschrijving automatisch gegenereerd met gemiddelde betrouwbaarheid">
            <a:extLst>
              <a:ext uri="{FF2B5EF4-FFF2-40B4-BE49-F238E27FC236}">
                <a16:creationId xmlns:a16="http://schemas.microsoft.com/office/drawing/2014/main" id="{F22CDB9A-9E60-221A-5B31-3B7853BBB8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041" y="491478"/>
            <a:ext cx="2942819" cy="1948146"/>
          </a:xfrm>
          <a:prstGeom prst="rect">
            <a:avLst/>
          </a:prstGeom>
        </p:spPr>
      </p:pic>
      <p:sp>
        <p:nvSpPr>
          <p:cNvPr id="21" name="Pijl: gekromd rechts 20">
            <a:extLst>
              <a:ext uri="{FF2B5EF4-FFF2-40B4-BE49-F238E27FC236}">
                <a16:creationId xmlns:a16="http://schemas.microsoft.com/office/drawing/2014/main" id="{50212D10-4512-2349-D5C6-D5EE5C86EFFD}"/>
              </a:ext>
            </a:extLst>
          </p:cNvPr>
          <p:cNvSpPr/>
          <p:nvPr/>
        </p:nvSpPr>
        <p:spPr>
          <a:xfrm rot="5400000">
            <a:off x="3050577" y="-505565"/>
            <a:ext cx="540568" cy="250227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50708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97885"/>
            <a:ext cx="6462588" cy="8430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348880"/>
            <a:ext cx="662473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zich</a:t>
            </a:r>
            <a:r>
              <a:rPr lang="nl-NL" sz="5400" b="1" dirty="0">
                <a:effectLst/>
                <a:latin typeface="Century Gothic" panose="020B0502020202020204" pitchFamily="34" charset="0"/>
                <a:ea typeface="Calibri"/>
                <a:cs typeface="Times New Roman"/>
              </a:rPr>
              <a:t> toeleggen op</a:t>
            </a:r>
            <a:endParaRPr lang="nl-NL" sz="1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2000" y="1432346"/>
            <a:ext cx="1274018" cy="977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36027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38203" y="4169555"/>
            <a:ext cx="356413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succes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75475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52915" y="764704"/>
            <a:ext cx="38754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specialisatie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focus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617410" cy="6302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47933" y="3212976"/>
            <a:ext cx="5617410" cy="349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zich vooral bezighouden met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D7A804B-AAC8-8438-587B-DC4ED8CF47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217" y="2377239"/>
            <a:ext cx="2036113" cy="1358622"/>
          </a:xfrm>
          <a:prstGeom prst="rect">
            <a:avLst/>
          </a:prstGeom>
        </p:spPr>
      </p:pic>
      <p:pic>
        <p:nvPicPr>
          <p:cNvPr id="6" name="Afbeelding 5" descr="Afbeelding met tekenfilm, schermopname, video, Lcd-scherm met led-verlichting&#10;&#10;Automatisch gegenereerde beschrijving">
            <a:extLst>
              <a:ext uri="{FF2B5EF4-FFF2-40B4-BE49-F238E27FC236}">
                <a16:creationId xmlns:a16="http://schemas.microsoft.com/office/drawing/2014/main" id="{95766981-EA07-2BCE-A41F-F7D1613E07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5678" y="308809"/>
            <a:ext cx="2443046" cy="1631955"/>
          </a:xfrm>
          <a:prstGeom prst="rect">
            <a:avLst/>
          </a:prstGeom>
        </p:spPr>
      </p:pic>
      <p:pic>
        <p:nvPicPr>
          <p:cNvPr id="20" name="Afbeelding 19" descr="Afbeelding met tekening, schets, tekenfilm, clipart&#10;&#10;Automatisch gegenereerde beschrijving">
            <a:extLst>
              <a:ext uri="{FF2B5EF4-FFF2-40B4-BE49-F238E27FC236}">
                <a16:creationId xmlns:a16="http://schemas.microsoft.com/office/drawing/2014/main" id="{F4B50118-208C-9A20-3382-73AD413141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6703" y="4866304"/>
            <a:ext cx="2061681" cy="1374454"/>
          </a:xfrm>
          <a:prstGeom prst="rect">
            <a:avLst/>
          </a:prstGeom>
        </p:spPr>
      </p:pic>
      <p:pic>
        <p:nvPicPr>
          <p:cNvPr id="23" name="Afbeelding 22" descr="Afbeelding met bank, persoon, kleding, Menselijk gezicht&#10;&#10;Automatisch gegenereerde beschrijving">
            <a:extLst>
              <a:ext uri="{FF2B5EF4-FFF2-40B4-BE49-F238E27FC236}">
                <a16:creationId xmlns:a16="http://schemas.microsoft.com/office/drawing/2014/main" id="{8EA4CD1C-DFC9-D4F1-C670-B7C92AD0FA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615" y="5034618"/>
            <a:ext cx="2628033" cy="1482211"/>
          </a:xfrm>
          <a:prstGeom prst="rect">
            <a:avLst/>
          </a:prstGeom>
        </p:spPr>
      </p:pic>
    </p:spTree>
    <p:extLst>
      <p:ext uri="{BB962C8B-B14F-4D97-AF65-F5344CB8AC3E}">
        <p14:creationId xmlns:p14="http://schemas.microsoft.com/office/powerpoint/2010/main" val="292043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toeleggen op</a:t>
            </a:r>
          </a:p>
        </p:txBody>
      </p:sp>
      <p:pic>
        <p:nvPicPr>
          <p:cNvPr id="3" name="Afbeelding 2" descr="Afbeelding met overdekt, Hoofdtelefoon, persoon, elektronica&#10;&#10;Automatisch gegenereerde beschrijving">
            <a:extLst>
              <a:ext uri="{FF2B5EF4-FFF2-40B4-BE49-F238E27FC236}">
                <a16:creationId xmlns:a16="http://schemas.microsoft.com/office/drawing/2014/main" id="{DF5C228C-A85A-855D-82D0-E7800A4C17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479" y="1844824"/>
            <a:ext cx="6819042" cy="454830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als een speer gaan</a:t>
            </a:r>
          </a:p>
        </p:txBody>
      </p:sp>
      <p:pic>
        <p:nvPicPr>
          <p:cNvPr id="3" name="Afbeelding 2" descr="Afbeelding met concert, overdekt, muziek, persoon&#10;&#10;Automatisch gegenereerde beschrijving">
            <a:extLst>
              <a:ext uri="{FF2B5EF4-FFF2-40B4-BE49-F238E27FC236}">
                <a16:creationId xmlns:a16="http://schemas.microsoft.com/office/drawing/2014/main" id="{15A68899-5AC7-1ABB-2BED-CABED7A331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970" y="1916832"/>
            <a:ext cx="7764059" cy="437116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lof oogsten</a:t>
            </a:r>
          </a:p>
        </p:txBody>
      </p:sp>
      <p:pic>
        <p:nvPicPr>
          <p:cNvPr id="3" name="Afbeelding 2" descr="Afbeelding met Graphics, Kleurrijkheid, cirkel, grafische vormgeving&#10;&#10;Automatisch gegenereerde beschrijving">
            <a:extLst>
              <a:ext uri="{FF2B5EF4-FFF2-40B4-BE49-F238E27FC236}">
                <a16:creationId xmlns:a16="http://schemas.microsoft.com/office/drawing/2014/main" id="{B02E9D29-69C4-7DE4-8674-BBBAEDDCE1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132856"/>
            <a:ext cx="9144000" cy="374441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combineren</a:t>
            </a:r>
          </a:p>
        </p:txBody>
      </p:sp>
      <p:pic>
        <p:nvPicPr>
          <p:cNvPr id="2" name="Afbeelding 1" descr="Afbeelding met overdekt, Hoofdtelefoon, persoon, elektronica&#10;&#10;Automatisch gegenereerde beschrijving">
            <a:extLst>
              <a:ext uri="{FF2B5EF4-FFF2-40B4-BE49-F238E27FC236}">
                <a16:creationId xmlns:a16="http://schemas.microsoft.com/office/drawing/2014/main" id="{5CC78BDE-8351-CB48-2E07-A5A19369F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761" y="2698529"/>
            <a:ext cx="3312368" cy="2209349"/>
          </a:xfrm>
          <a:prstGeom prst="rect">
            <a:avLst/>
          </a:prstGeom>
        </p:spPr>
      </p:pic>
      <p:pic>
        <p:nvPicPr>
          <p:cNvPr id="4" name="Afbeelding 3" descr="Afbeelding met symbool, creativiteit&#10;&#10;Automatisch gegenereerde beschrijving">
            <a:extLst>
              <a:ext uri="{FF2B5EF4-FFF2-40B4-BE49-F238E27FC236}">
                <a16:creationId xmlns:a16="http://schemas.microsoft.com/office/drawing/2014/main" id="{2107E091-176A-EEE9-8A04-42342572C0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51920" y="3098777"/>
            <a:ext cx="1440160" cy="1408852"/>
          </a:xfrm>
          <a:prstGeom prst="rect">
            <a:avLst/>
          </a:prstGeom>
        </p:spPr>
      </p:pic>
      <p:pic>
        <p:nvPicPr>
          <p:cNvPr id="7" name="Afbeelding 6" descr="Afbeelding met tekst, persoon, nagel, vinger&#10;&#10;Automatisch gegenereerde beschrijving">
            <a:extLst>
              <a:ext uri="{FF2B5EF4-FFF2-40B4-BE49-F238E27FC236}">
                <a16:creationId xmlns:a16="http://schemas.microsoft.com/office/drawing/2014/main" id="{AAC3643F-A69B-8C2B-EBE7-964801B0FF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5616" y="2708920"/>
            <a:ext cx="3317341" cy="220934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waarmaken</a:t>
            </a:r>
          </a:p>
        </p:txBody>
      </p:sp>
      <p:pic>
        <p:nvPicPr>
          <p:cNvPr id="3" name="Afbeelding 2" descr="Afbeelding met tekst, schermopname, Lettertype, ontwerp&#10;&#10;Automatisch gegenereerde beschrijving">
            <a:extLst>
              <a:ext uri="{FF2B5EF4-FFF2-40B4-BE49-F238E27FC236}">
                <a16:creationId xmlns:a16="http://schemas.microsoft.com/office/drawing/2014/main" id="{0BC46D89-F564-7BC6-8EC9-92FFF20DB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84784"/>
            <a:ext cx="9144000" cy="5016398"/>
          </a:xfrm>
          <a:prstGeom prst="rect">
            <a:avLst/>
          </a:prstGeom>
        </p:spPr>
      </p:pic>
      <p:sp>
        <p:nvSpPr>
          <p:cNvPr id="4" name="Tekstvak 3">
            <a:extLst>
              <a:ext uri="{FF2B5EF4-FFF2-40B4-BE49-F238E27FC236}">
                <a16:creationId xmlns:a16="http://schemas.microsoft.com/office/drawing/2014/main" id="{F1FB47C6-D23D-3730-B05A-36232CD7FDF6}"/>
              </a:ext>
            </a:extLst>
          </p:cNvPr>
          <p:cNvSpPr txBox="1"/>
          <p:nvPr/>
        </p:nvSpPr>
        <p:spPr>
          <a:xfrm>
            <a:off x="6588224" y="3645024"/>
            <a:ext cx="1368152" cy="461665"/>
          </a:xfrm>
          <a:prstGeom prst="rect">
            <a:avLst/>
          </a:prstGeom>
          <a:noFill/>
        </p:spPr>
        <p:txBody>
          <a:bodyPr wrap="square" rtlCol="0">
            <a:spAutoFit/>
          </a:bodyPr>
          <a:lstStyle/>
          <a:p>
            <a:r>
              <a:rPr lang="nl-NL" sz="2400" dirty="0"/>
              <a:t>21.000,-</a:t>
            </a:r>
          </a:p>
        </p:txBody>
      </p:sp>
      <p:sp>
        <p:nvSpPr>
          <p:cNvPr id="5" name="Tekstvak 4">
            <a:extLst>
              <a:ext uri="{FF2B5EF4-FFF2-40B4-BE49-F238E27FC236}">
                <a16:creationId xmlns:a16="http://schemas.microsoft.com/office/drawing/2014/main" id="{143DEA56-E892-2273-9959-4A346327192F}"/>
              </a:ext>
            </a:extLst>
          </p:cNvPr>
          <p:cNvSpPr txBox="1"/>
          <p:nvPr/>
        </p:nvSpPr>
        <p:spPr>
          <a:xfrm>
            <a:off x="1907704" y="3645024"/>
            <a:ext cx="3600400" cy="461665"/>
          </a:xfrm>
          <a:prstGeom prst="rect">
            <a:avLst/>
          </a:prstGeom>
          <a:noFill/>
        </p:spPr>
        <p:txBody>
          <a:bodyPr wrap="square" rtlCol="0">
            <a:spAutoFit/>
          </a:bodyPr>
          <a:lstStyle/>
          <a:p>
            <a:r>
              <a:rPr lang="nl-NL" sz="2400" dirty="0"/>
              <a:t>Kankeronderzoek</a:t>
            </a:r>
          </a:p>
        </p:txBody>
      </p:sp>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boodschap</a:t>
            </a:r>
          </a:p>
        </p:txBody>
      </p:sp>
      <p:pic>
        <p:nvPicPr>
          <p:cNvPr id="3" name="Afbeelding 2" descr="Afbeelding met persoon, overdekt, kleding, Menselijk gezicht&#10;&#10;Automatisch gegenereerde beschrijving">
            <a:extLst>
              <a:ext uri="{FF2B5EF4-FFF2-40B4-BE49-F238E27FC236}">
                <a16:creationId xmlns:a16="http://schemas.microsoft.com/office/drawing/2014/main" id="{E8AF7FCA-6A3C-6725-FBDA-73EB0171C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556792"/>
            <a:ext cx="6912768" cy="480437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ontwerp&#10;&#10;Beschrijving automatisch gegenereerd met gemiddelde betrouwbaarheid">
            <a:extLst>
              <a:ext uri="{FF2B5EF4-FFF2-40B4-BE49-F238E27FC236}">
                <a16:creationId xmlns:a16="http://schemas.microsoft.com/office/drawing/2014/main" id="{6997F8E1-C74C-388B-23B7-2DE06165A0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920880" cy="5243621"/>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vertegenwoordigen</a:t>
            </a:r>
          </a:p>
        </p:txBody>
      </p:sp>
      <p:sp>
        <p:nvSpPr>
          <p:cNvPr id="2" name="Rechthoek 1">
            <a:extLst>
              <a:ext uri="{FF2B5EF4-FFF2-40B4-BE49-F238E27FC236}">
                <a16:creationId xmlns:a16="http://schemas.microsoft.com/office/drawing/2014/main" id="{A9174E22-1879-4BA5-99C8-0737B1F32BA1}"/>
              </a:ext>
            </a:extLst>
          </p:cNvPr>
          <p:cNvSpPr/>
          <p:nvPr/>
        </p:nvSpPr>
        <p:spPr>
          <a:xfrm>
            <a:off x="2915816" y="6083419"/>
            <a:ext cx="5292080" cy="200055"/>
          </a:xfrm>
          <a:prstGeom prst="rect">
            <a:avLst/>
          </a:prstGeom>
        </p:spPr>
        <p:txBody>
          <a:bodyPr wrap="square">
            <a:spAutoFit/>
          </a:bodyPr>
          <a:lstStyle/>
          <a:p>
            <a:r>
              <a:rPr lang="nl-NL" sz="700" dirty="0">
                <a:solidFill>
                  <a:schemeClr val="bg1"/>
                </a:solidFill>
              </a:rPr>
              <a:t>https://www.tubantia.nl/werk/hans-zandvliet-verdiende-miljoenen-aan-flippo-s-maar-raakte-alles-kwijt-aan-een-knikker~a873c7ce/</a:t>
            </a:r>
          </a:p>
        </p:txBody>
      </p:sp>
      <p:sp>
        <p:nvSpPr>
          <p:cNvPr id="12" name="Tekstvak 11">
            <a:extLst>
              <a:ext uri="{FF2B5EF4-FFF2-40B4-BE49-F238E27FC236}">
                <a16:creationId xmlns:a16="http://schemas.microsoft.com/office/drawing/2014/main" id="{ED90FA8A-A523-ACF5-716E-165A9EC2CF11}"/>
              </a:ext>
            </a:extLst>
          </p:cNvPr>
          <p:cNvSpPr txBox="1"/>
          <p:nvPr/>
        </p:nvSpPr>
        <p:spPr>
          <a:xfrm>
            <a:off x="6712096" y="5573620"/>
            <a:ext cx="1172271" cy="646331"/>
          </a:xfrm>
          <a:prstGeom prst="rect">
            <a:avLst/>
          </a:prstGeom>
          <a:noFill/>
        </p:spPr>
        <p:txBody>
          <a:bodyPr wrap="square" rtlCol="0">
            <a:spAutoFit/>
          </a:bodyPr>
          <a:lstStyle/>
          <a:p>
            <a:r>
              <a:rPr lang="nl-NL" dirty="0">
                <a:latin typeface="Century Gothic" panose="020B0502020202020204" pitchFamily="34" charset="0"/>
              </a:rPr>
              <a:t>Techno-</a:t>
            </a:r>
            <a:r>
              <a:rPr lang="nl-NL" dirty="0" err="1">
                <a:latin typeface="Century Gothic" panose="020B0502020202020204" pitchFamily="34" charset="0"/>
              </a:rPr>
              <a:t>blade</a:t>
            </a:r>
            <a:endParaRPr lang="nl-NL" dirty="0">
              <a:latin typeface="Century Gothic" panose="020B0502020202020204" pitchFamily="34" charset="0"/>
            </a:endParaRPr>
          </a:p>
        </p:txBody>
      </p:sp>
      <p:sp>
        <p:nvSpPr>
          <p:cNvPr id="13" name="Tekstvak 12">
            <a:extLst>
              <a:ext uri="{FF2B5EF4-FFF2-40B4-BE49-F238E27FC236}">
                <a16:creationId xmlns:a16="http://schemas.microsoft.com/office/drawing/2014/main" id="{3142EF47-30F6-035E-167C-7941F5D2A7F0}"/>
              </a:ext>
            </a:extLst>
          </p:cNvPr>
          <p:cNvSpPr txBox="1"/>
          <p:nvPr/>
        </p:nvSpPr>
        <p:spPr>
          <a:xfrm>
            <a:off x="4407841" y="5666937"/>
            <a:ext cx="1008112" cy="646331"/>
          </a:xfrm>
          <a:prstGeom prst="rect">
            <a:avLst/>
          </a:prstGeom>
          <a:noFill/>
        </p:spPr>
        <p:txBody>
          <a:bodyPr wrap="square" rtlCol="0">
            <a:spAutoFit/>
          </a:bodyPr>
          <a:lstStyle/>
          <a:p>
            <a:r>
              <a:rPr lang="nl-NL" dirty="0">
                <a:latin typeface="Century Gothic" panose="020B0502020202020204" pitchFamily="34" charset="0"/>
              </a:rPr>
              <a:t>zijn</a:t>
            </a:r>
          </a:p>
          <a:p>
            <a:r>
              <a:rPr lang="nl-NL" dirty="0">
                <a:latin typeface="Century Gothic" panose="020B0502020202020204" pitchFamily="34" charset="0"/>
              </a:rPr>
              <a:t>vader</a:t>
            </a:r>
          </a:p>
        </p:txBody>
      </p:sp>
      <p:sp>
        <p:nvSpPr>
          <p:cNvPr id="14" name="Tekstvak 13">
            <a:extLst>
              <a:ext uri="{FF2B5EF4-FFF2-40B4-BE49-F238E27FC236}">
                <a16:creationId xmlns:a16="http://schemas.microsoft.com/office/drawing/2014/main" id="{80870A53-8945-B151-9158-D2FD17B60639}"/>
              </a:ext>
            </a:extLst>
          </p:cNvPr>
          <p:cNvSpPr txBox="1"/>
          <p:nvPr/>
        </p:nvSpPr>
        <p:spPr>
          <a:xfrm>
            <a:off x="1907704" y="5896786"/>
            <a:ext cx="1368152" cy="369332"/>
          </a:xfrm>
          <a:prstGeom prst="rect">
            <a:avLst/>
          </a:prstGeom>
          <a:noFill/>
        </p:spPr>
        <p:txBody>
          <a:bodyPr wrap="square" rtlCol="0">
            <a:spAutoFit/>
          </a:bodyPr>
          <a:lstStyle/>
          <a:p>
            <a:r>
              <a:rPr lang="nl-NL" dirty="0">
                <a:latin typeface="Century Gothic" panose="020B0502020202020204" pitchFamily="34" charset="0"/>
              </a:rPr>
              <a:t>de fans</a:t>
            </a:r>
          </a:p>
        </p:txBody>
      </p:sp>
      <p:sp>
        <p:nvSpPr>
          <p:cNvPr id="16" name="Pijl: omlaag 15">
            <a:extLst>
              <a:ext uri="{FF2B5EF4-FFF2-40B4-BE49-F238E27FC236}">
                <a16:creationId xmlns:a16="http://schemas.microsoft.com/office/drawing/2014/main" id="{0AE3DB6F-9E1D-9DC4-881D-6F61F1D2A9FE}"/>
              </a:ext>
            </a:extLst>
          </p:cNvPr>
          <p:cNvSpPr/>
          <p:nvPr/>
        </p:nvSpPr>
        <p:spPr>
          <a:xfrm rot="5400000" flipH="1">
            <a:off x="5898649" y="5529723"/>
            <a:ext cx="144016" cy="100811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pic>
        <p:nvPicPr>
          <p:cNvPr id="17" name="Afbeelding 16">
            <a:extLst>
              <a:ext uri="{FF2B5EF4-FFF2-40B4-BE49-F238E27FC236}">
                <a16:creationId xmlns:a16="http://schemas.microsoft.com/office/drawing/2014/main" id="{38F2A00F-BB74-BD6F-1CE3-78C4798ADF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5848" y="5987448"/>
            <a:ext cx="1036410" cy="207282"/>
          </a:xfrm>
          <a:prstGeom prst="rect">
            <a:avLst/>
          </a:prstGeom>
        </p:spPr>
      </p:pic>
    </p:spTree>
    <p:extLst>
      <p:ext uri="{BB962C8B-B14F-4D97-AF65-F5344CB8AC3E}">
        <p14:creationId xmlns:p14="http://schemas.microsoft.com/office/powerpoint/2010/main" val="357231860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898</Words>
  <Application>Microsoft Office PowerPoint</Application>
  <PresentationFormat>Diavoorstelling (4:3)</PresentationFormat>
  <Paragraphs>221</Paragraphs>
  <Slides>23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Segoe UI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507</cp:revision>
  <dcterms:created xsi:type="dcterms:W3CDTF">2021-06-08T06:13:59Z</dcterms:created>
  <dcterms:modified xsi:type="dcterms:W3CDTF">2024-03-05T10:04:51Z</dcterms:modified>
</cp:coreProperties>
</file>