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60" r:id="rId4"/>
    <p:sldId id="1480" r:id="rId5"/>
    <p:sldId id="1477" r:id="rId6"/>
    <p:sldId id="1476" r:id="rId7"/>
    <p:sldId id="1475" r:id="rId8"/>
    <p:sldId id="1479" r:id="rId9"/>
    <p:sldId id="1478" r:id="rId10"/>
    <p:sldId id="934" r:id="rId11"/>
    <p:sldId id="263" r:id="rId12"/>
    <p:sldId id="1488" r:id="rId13"/>
    <p:sldId id="1487" r:id="rId14"/>
    <p:sldId id="1489" r:id="rId15"/>
    <p:sldId id="259" r:id="rId16"/>
    <p:sldId id="1486"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0"/>
            <p14:sldId id="1477"/>
            <p14:sldId id="1476"/>
            <p14:sldId id="1475"/>
            <p14:sldId id="1479"/>
            <p14:sldId id="1478"/>
            <p14:sldId id="934"/>
            <p14:sldId id="263"/>
            <p14:sldId id="1488"/>
            <p14:sldId id="1487"/>
            <p14:sldId id="1489"/>
            <p14:sldId id="259"/>
            <p14:sldId id="148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6" d="100"/>
          <a:sy n="66"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19-3-2024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19-3-2024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r>
              <a:rPr lang="nl-NL" b="1" dirty="0"/>
              <a:t>de welp</a:t>
            </a:r>
            <a:r>
              <a:rPr lang="nl-NL" dirty="0"/>
              <a:t>: het jong (van bijvoorbeeld een leeuw of wolf)</a:t>
            </a:r>
          </a:p>
          <a:p>
            <a:r>
              <a:rPr lang="nl-NL" b="1" dirty="0"/>
              <a:t>dumpen</a:t>
            </a:r>
            <a:r>
              <a:rPr lang="nl-NL" dirty="0"/>
              <a:t>: weggooien om ervan af te zijn</a:t>
            </a:r>
          </a:p>
          <a:p>
            <a:r>
              <a:rPr lang="nl-NL" b="1" dirty="0"/>
              <a:t>verzwakt</a:t>
            </a:r>
            <a:r>
              <a:rPr lang="nl-NL" dirty="0"/>
              <a:t>: heel moe en zonder kracht</a:t>
            </a:r>
          </a:p>
          <a:p>
            <a:r>
              <a:rPr lang="nl-NL" b="1" dirty="0"/>
              <a:t>bevriend raken</a:t>
            </a:r>
            <a:r>
              <a:rPr lang="nl-NL" dirty="0"/>
              <a:t>: goede vrienden worden met iemand</a:t>
            </a:r>
          </a:p>
          <a:p>
            <a:r>
              <a:rPr lang="nl-NL" b="1" dirty="0"/>
              <a:t>van elkaar scheiden</a:t>
            </a:r>
            <a:r>
              <a:rPr lang="nl-NL" dirty="0"/>
              <a:t>: los van elkaar maken</a:t>
            </a:r>
          </a:p>
          <a:p>
            <a:r>
              <a:rPr lang="nl-NL" b="1" dirty="0"/>
              <a:t>aan de hand zijn</a:t>
            </a:r>
            <a:r>
              <a:rPr lang="nl-NL" dirty="0"/>
              <a:t>: mis zijn</a:t>
            </a:r>
          </a:p>
          <a:p>
            <a:r>
              <a:rPr lang="nl-NL" b="1" dirty="0"/>
              <a:t>de ruimte</a:t>
            </a:r>
            <a:r>
              <a:rPr lang="nl-NL" dirty="0"/>
              <a:t>: de plaats waar je kunt zijn en bewegen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19-3-2024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1.png"/><Relationship Id="rId7"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mhRLzHAum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 </a:t>
            </a:r>
            <a:r>
              <a:rPr lang="nl-NL" sz="1900" dirty="0">
                <a:solidFill>
                  <a:prstClr val="black"/>
                </a:solidFill>
              </a:rPr>
              <a:t>          </a:t>
            </a:r>
            <a:r>
              <a:rPr lang="nl-NL" sz="1900" u="sng" dirty="0">
                <a:solidFill>
                  <a:prstClr val="black"/>
                </a:solidFill>
              </a:rPr>
              <a:t>de Wolf</a:t>
            </a:r>
          </a:p>
          <a:p>
            <a:pPr marL="0" lvl="0" indent="0">
              <a:buNone/>
            </a:pPr>
            <a:r>
              <a:rPr lang="nl-NL" sz="1900" dirty="0">
                <a:solidFill>
                  <a:prstClr val="black"/>
                </a:solidFill>
              </a:rPr>
              <a:t>In 2015 is de wilde wolf voor het eerst weer gezien in Nederland. En in 2018 filmen de wildcamera’s in Gelderland voor het eerst </a:t>
            </a:r>
            <a:r>
              <a:rPr lang="nl-NL" sz="1900" b="1" u="sng" dirty="0">
                <a:solidFill>
                  <a:prstClr val="black"/>
                </a:solidFill>
              </a:rPr>
              <a:t>de welp</a:t>
            </a:r>
            <a:r>
              <a:rPr lang="nl-NL" sz="1900" b="1" dirty="0">
                <a:solidFill>
                  <a:prstClr val="black"/>
                </a:solidFill>
              </a:rPr>
              <a:t> </a:t>
            </a:r>
            <a:r>
              <a:rPr lang="nl-NL" sz="1900" dirty="0">
                <a:solidFill>
                  <a:prstClr val="black"/>
                </a:solidFill>
              </a:rPr>
              <a:t>van een wolf. Zo noemen we </a:t>
            </a:r>
            <a:r>
              <a:rPr lang="nl-NL" sz="1900" b="1" i="1" dirty="0">
                <a:solidFill>
                  <a:prstClr val="black"/>
                </a:solidFill>
              </a:rPr>
              <a:t>het jong (van bijvoorbeeld een leeuw of een wolf</a:t>
            </a:r>
            <a:r>
              <a:rPr lang="nl-NL" sz="1900" dirty="0">
                <a:solidFill>
                  <a:prstClr val="black"/>
                </a:solidFill>
              </a:rPr>
              <a:t>). Vanaf dat moment weten we zeker dat de wolf na 150 jaar echt weer in Nederland woont. Een heel bijzonder moment, maar ook best spannend. Want mensen en wolven delen dezelfde </a:t>
            </a:r>
            <a:r>
              <a:rPr lang="nl-NL" sz="1900" b="1" u="sng" dirty="0">
                <a:solidFill>
                  <a:prstClr val="black"/>
                </a:solidFill>
              </a:rPr>
              <a:t>ruimte</a:t>
            </a:r>
            <a:r>
              <a:rPr lang="nl-NL" sz="1900" dirty="0">
                <a:solidFill>
                  <a:prstClr val="black"/>
                </a:solidFill>
              </a:rPr>
              <a:t> in veel natuurgebieden in Nederland. De ruimte is </a:t>
            </a:r>
            <a:r>
              <a:rPr lang="nl-NL" sz="1900" b="1" i="1" dirty="0">
                <a:solidFill>
                  <a:prstClr val="black"/>
                </a:solidFill>
              </a:rPr>
              <a:t>de plaats waar je kunt zijn en bewegen</a:t>
            </a:r>
            <a:r>
              <a:rPr lang="nl-NL" sz="1900" i="1" dirty="0">
                <a:solidFill>
                  <a:prstClr val="black"/>
                </a:solidFill>
              </a:rPr>
              <a:t>. </a:t>
            </a:r>
            <a:r>
              <a:rPr lang="nl-NL" sz="1900" dirty="0">
                <a:solidFill>
                  <a:prstClr val="black"/>
                </a:solidFill>
              </a:rPr>
              <a:t>Toch zullen mensen en wolven nooit </a:t>
            </a:r>
            <a:r>
              <a:rPr lang="nl-NL" sz="1900" b="1" u="sng" dirty="0">
                <a:solidFill>
                  <a:prstClr val="black"/>
                </a:solidFill>
              </a:rPr>
              <a:t>bevriend raken</a:t>
            </a:r>
            <a:r>
              <a:rPr lang="nl-NL" sz="1900" dirty="0">
                <a:solidFill>
                  <a:prstClr val="black"/>
                </a:solidFill>
              </a:rPr>
              <a:t>,</a:t>
            </a:r>
            <a:r>
              <a:rPr lang="nl-NL" sz="1900" b="1" i="1" dirty="0">
                <a:solidFill>
                  <a:prstClr val="black"/>
                </a:solidFill>
              </a:rPr>
              <a:t> ze zullen nooit goede vrienden worden</a:t>
            </a:r>
            <a:r>
              <a:rPr lang="nl-NL" sz="1900" dirty="0">
                <a:solidFill>
                  <a:prstClr val="black"/>
                </a:solidFill>
              </a:rPr>
              <a:t>, (zoals mensen en honden). Omdat de wolf de mens als zijn vijand ziet. Bovendien is hij erg schuchter en zal mensen eigenlijk altijd uit de weg gaan. De wolf is een jager. Hij jaagt vooral op dieren die </a:t>
            </a:r>
            <a:r>
              <a:rPr lang="nl-NL" sz="1900" b="1" u="sng" dirty="0">
                <a:solidFill>
                  <a:prstClr val="black"/>
                </a:solidFill>
              </a:rPr>
              <a:t>verzwakt</a:t>
            </a:r>
            <a:r>
              <a:rPr lang="nl-NL" sz="1900" dirty="0">
                <a:solidFill>
                  <a:prstClr val="black"/>
                </a:solidFill>
              </a:rPr>
              <a:t> zijn, die </a:t>
            </a:r>
            <a:r>
              <a:rPr lang="nl-NL" sz="1900" b="1" i="1" dirty="0">
                <a:solidFill>
                  <a:prstClr val="black"/>
                </a:solidFill>
              </a:rPr>
              <a:t>heel moe en zonder kracht </a:t>
            </a:r>
            <a:r>
              <a:rPr lang="nl-NL" sz="1900" dirty="0">
                <a:solidFill>
                  <a:prstClr val="black"/>
                </a:solidFill>
              </a:rPr>
              <a:t>zijn. Er zijn in de natuurgebieden ook dieren die profiteren van de wolf. Wolven </a:t>
            </a:r>
            <a:r>
              <a:rPr lang="nl-NL" sz="1900" b="1" u="sng" dirty="0">
                <a:solidFill>
                  <a:prstClr val="black"/>
                </a:solidFill>
              </a:rPr>
              <a:t>dumpen</a:t>
            </a:r>
            <a:r>
              <a:rPr lang="nl-NL" sz="1900" dirty="0">
                <a:solidFill>
                  <a:prstClr val="black"/>
                </a:solidFill>
              </a:rPr>
              <a:t> namelijk vaak de resten van hun prooien. De resten </a:t>
            </a:r>
            <a:r>
              <a:rPr lang="nl-NL" sz="1900" b="1" i="1" dirty="0">
                <a:solidFill>
                  <a:prstClr val="black"/>
                </a:solidFill>
              </a:rPr>
              <a:t>worden weggegooid om er vanaf te zijn</a:t>
            </a:r>
            <a:r>
              <a:rPr lang="nl-NL" sz="1900" dirty="0">
                <a:solidFill>
                  <a:prstClr val="black"/>
                </a:solidFill>
              </a:rPr>
              <a:t>. Andere dieren eten die resten dan op. Het komt ook voor dat wolven vee (schapen) doden. Dat is natuurlijk wel een probleem. Ik hoorde in het filmpje dat dit </a:t>
            </a:r>
            <a:r>
              <a:rPr lang="nl-NL" sz="1900" b="1" u="sng" dirty="0">
                <a:solidFill>
                  <a:prstClr val="black"/>
                </a:solidFill>
              </a:rPr>
              <a:t>aan de hand is</a:t>
            </a:r>
            <a:r>
              <a:rPr lang="nl-NL" sz="1900" dirty="0">
                <a:solidFill>
                  <a:prstClr val="black"/>
                </a:solidFill>
              </a:rPr>
              <a:t>,</a:t>
            </a:r>
            <a:r>
              <a:rPr lang="nl-NL" sz="1900" b="1" i="1" dirty="0">
                <a:solidFill>
                  <a:prstClr val="black"/>
                </a:solidFill>
              </a:rPr>
              <a:t> </a:t>
            </a:r>
            <a:r>
              <a:rPr lang="nl-NL" sz="1900" dirty="0">
                <a:solidFill>
                  <a:prstClr val="black"/>
                </a:solidFill>
              </a:rPr>
              <a:t>dat dit </a:t>
            </a:r>
            <a:r>
              <a:rPr lang="nl-NL" sz="1900" b="1" i="1" dirty="0">
                <a:solidFill>
                  <a:prstClr val="black"/>
                </a:solidFill>
              </a:rPr>
              <a:t>mis is</a:t>
            </a:r>
            <a:r>
              <a:rPr lang="nl-NL" sz="1900" dirty="0">
                <a:solidFill>
                  <a:prstClr val="black"/>
                </a:solidFill>
              </a:rPr>
              <a:t>,</a:t>
            </a:r>
            <a:r>
              <a:rPr lang="nl-NL" sz="1900" b="1" i="1" dirty="0">
                <a:solidFill>
                  <a:prstClr val="black"/>
                </a:solidFill>
              </a:rPr>
              <a:t> </a:t>
            </a:r>
            <a:r>
              <a:rPr lang="nl-NL" sz="1900" dirty="0">
                <a:solidFill>
                  <a:prstClr val="black"/>
                </a:solidFill>
              </a:rPr>
              <a:t>wanneer jonge wolven op zoek zijn naar een nieuw leefgebied. Boeren moeten dan ook wolfwerende hekken gebruiken om hun schapen en de wolven </a:t>
            </a:r>
            <a:r>
              <a:rPr lang="nl-NL" sz="1900" b="1" u="sng" dirty="0">
                <a:solidFill>
                  <a:prstClr val="black"/>
                </a:solidFill>
              </a:rPr>
              <a:t>van elkaar te scheiden</a:t>
            </a:r>
            <a:r>
              <a:rPr lang="nl-NL" sz="1900" dirty="0">
                <a:solidFill>
                  <a:prstClr val="black"/>
                </a:solidFill>
              </a:rPr>
              <a:t>, </a:t>
            </a:r>
            <a:r>
              <a:rPr lang="nl-NL" sz="1900" b="1" i="1" dirty="0">
                <a:solidFill>
                  <a:prstClr val="black"/>
                </a:solidFill>
              </a:rPr>
              <a:t>los van elkaar te maken</a:t>
            </a:r>
            <a:r>
              <a:rPr lang="nl-NL" sz="1900" dirty="0">
                <a:solidFill>
                  <a:prstClr val="black"/>
                </a:solidFill>
              </a:rPr>
              <a:t>.</a:t>
            </a:r>
            <a:br>
              <a:rPr lang="nl-NL" sz="1900" dirty="0">
                <a:solidFill>
                  <a:prstClr val="black"/>
                </a:solidFill>
              </a:rPr>
            </a:br>
            <a:r>
              <a:rPr lang="nl-NL" sz="1900" dirty="0">
                <a:solidFill>
                  <a:prstClr val="black"/>
                </a:solidFill>
              </a:rPr>
              <a:t>Wie van jullie heeft al wel eens een wolf in het bos gezien?</a:t>
            </a:r>
          </a:p>
          <a:p>
            <a:pPr marL="0" lvl="0" indent="0">
              <a:buNone/>
            </a:pPr>
            <a:endParaRPr lang="nl-NL" sz="1900" i="1" dirty="0">
              <a:solidFill>
                <a:prstClr val="black"/>
              </a:solidFill>
            </a:endParaRPr>
          </a:p>
          <a:p>
            <a:pPr marL="0" lvl="0" indent="0">
              <a:buNone/>
            </a:pPr>
            <a:r>
              <a:rPr lang="nl-NL" sz="1900" dirty="0">
                <a:solidFill>
                  <a:srgbClr val="00B050"/>
                </a:solidFill>
              </a:rPr>
              <a:t>In de laatste dia vind je de link naar een voorlichtingsfilmpje gemaakt door de provincie Gelderland met informatie over de wolf en wat je moet doen als je er een tegenkomt (duur 5.51).</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96416" y="8667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bevriend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86355" y="6934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a:t>
            </a:r>
            <a:r>
              <a:rPr lang="nl-NL" sz="5900" b="1" dirty="0">
                <a:solidFill>
                  <a:srgbClr val="387038"/>
                </a:solidFill>
                <a:effectLst/>
                <a:latin typeface="Century Gothic" panose="020B0502020202020204" pitchFamily="34" charset="0"/>
                <a:ea typeface="Calibri"/>
                <a:cs typeface="Times New Roman"/>
              </a:rPr>
              <a:t>ijanden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4795362" y="1567179"/>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personen worden die elkaar haten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Oekraïne en Rusland zijn  </a:t>
            </a:r>
            <a:r>
              <a:rPr lang="nl-NL" sz="2400" i="1" u="sng" dirty="0">
                <a:solidFill>
                  <a:srgbClr val="387038"/>
                </a:solidFill>
                <a:effectLst/>
                <a:latin typeface="Century Gothic" panose="020B0502020202020204" pitchFamily="34" charset="0"/>
                <a:ea typeface="Calibri"/>
                <a:cs typeface="Times New Roman"/>
              </a:rPr>
              <a:t>vijanden geworden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253514" y="1511155"/>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goede vrienden worden met iemand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6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Honden en mensen </a:t>
            </a:r>
            <a:r>
              <a:rPr lang="nl-NL" sz="2400" i="1" u="sng" dirty="0">
                <a:solidFill>
                  <a:srgbClr val="387038"/>
                </a:solidFill>
                <a:effectLst/>
                <a:latin typeface="Century Gothic" panose="020B0502020202020204" pitchFamily="34" charset="0"/>
                <a:ea typeface="Calibri"/>
                <a:cs typeface="Times New Roman"/>
              </a:rPr>
              <a:t>raken </a:t>
            </a:r>
            <a:r>
              <a:rPr lang="nl-NL" sz="2400" i="1" dirty="0">
                <a:solidFill>
                  <a:srgbClr val="387038"/>
                </a:solidFill>
                <a:effectLst/>
                <a:latin typeface="Century Gothic" panose="020B0502020202020204" pitchFamily="34" charset="0"/>
                <a:ea typeface="Calibri"/>
                <a:cs typeface="Times New Roman"/>
              </a:rPr>
              <a:t>vaak </a:t>
            </a:r>
            <a:r>
              <a:rPr lang="nl-NL" sz="2400" i="1" u="sng" dirty="0">
                <a:solidFill>
                  <a:srgbClr val="387038"/>
                </a:solidFill>
                <a:effectLst/>
                <a:latin typeface="Century Gothic" panose="020B0502020202020204" pitchFamily="34" charset="0"/>
                <a:ea typeface="Calibri"/>
                <a:cs typeface="Times New Roman"/>
              </a:rPr>
              <a:t>bevriend</a:t>
            </a:r>
            <a:r>
              <a:rPr lang="nl-NL" sz="2400" i="1" dirty="0">
                <a:solidFill>
                  <a:srgbClr val="387038"/>
                </a:solidFill>
                <a:effectLst/>
                <a:latin typeface="Century Gothic" panose="020B0502020202020204" pitchFamily="34" charset="0"/>
                <a:ea typeface="Calibri"/>
                <a:cs typeface="Times New Roman"/>
              </a:rPr>
              <a:t> met elkaar.</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kstvak 3">
            <a:extLst>
              <a:ext uri="{FF2B5EF4-FFF2-40B4-BE49-F238E27FC236}">
                <a16:creationId xmlns:a16="http://schemas.microsoft.com/office/drawing/2014/main" id="{8CA14D87-3CC8-BB5E-89E6-70395FAFED71}"/>
              </a:ext>
            </a:extLst>
          </p:cNvPr>
          <p:cNvSpPr txBox="1"/>
          <p:nvPr/>
        </p:nvSpPr>
        <p:spPr>
          <a:xfrm>
            <a:off x="1259632" y="566905"/>
            <a:ext cx="3852938" cy="1000274"/>
          </a:xfrm>
          <a:prstGeom prst="rect">
            <a:avLst/>
          </a:prstGeom>
          <a:noFill/>
        </p:spPr>
        <p:txBody>
          <a:bodyPr wrap="square" rtlCol="0">
            <a:spAutoFit/>
          </a:bodyPr>
          <a:lstStyle/>
          <a:p>
            <a:r>
              <a:rPr kumimoji="0" lang="nl-NL" sz="5900" b="1" i="0" u="none"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raken</a:t>
            </a:r>
            <a:endParaRPr lang="nl-NL" dirty="0"/>
          </a:p>
        </p:txBody>
      </p:sp>
      <p:sp>
        <p:nvSpPr>
          <p:cNvPr id="5" name="Tekstvak 4">
            <a:extLst>
              <a:ext uri="{FF2B5EF4-FFF2-40B4-BE49-F238E27FC236}">
                <a16:creationId xmlns:a16="http://schemas.microsoft.com/office/drawing/2014/main" id="{BA678A60-A1EC-ECE7-CDA7-E2B45C3AC4A5}"/>
              </a:ext>
            </a:extLst>
          </p:cNvPr>
          <p:cNvSpPr txBox="1"/>
          <p:nvPr/>
        </p:nvSpPr>
        <p:spPr>
          <a:xfrm>
            <a:off x="5347646" y="566905"/>
            <a:ext cx="3045968" cy="1000274"/>
          </a:xfrm>
          <a:prstGeom prst="rect">
            <a:avLst/>
          </a:prstGeom>
          <a:noFill/>
        </p:spPr>
        <p:txBody>
          <a:bodyPr wrap="square" rtlCol="0">
            <a:spAutoFit/>
          </a:bodyPr>
          <a:lstStyle/>
          <a:p>
            <a:r>
              <a:rPr kumimoji="0" lang="nl-NL" sz="59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worden</a:t>
            </a:r>
            <a:endParaRPr lang="nl-NL" dirty="0"/>
          </a:p>
        </p:txBody>
      </p:sp>
      <p:pic>
        <p:nvPicPr>
          <p:cNvPr id="8" name="Afbeelding 7" descr="Afbeelding met buitenshuis, persoon, sneeuw, wolf&#10;&#10;Automatisch gegenereerde beschrijving">
            <a:extLst>
              <a:ext uri="{FF2B5EF4-FFF2-40B4-BE49-F238E27FC236}">
                <a16:creationId xmlns:a16="http://schemas.microsoft.com/office/drawing/2014/main" id="{CA2B6DBB-E2E9-88A1-21D9-73034FD35E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632" y="2693801"/>
            <a:ext cx="3788723" cy="2538444"/>
          </a:xfrm>
          <a:prstGeom prst="rect">
            <a:avLst/>
          </a:prstGeom>
        </p:spPr>
      </p:pic>
      <p:pic>
        <p:nvPicPr>
          <p:cNvPr id="19" name="Afbeelding 18" descr="Afbeelding met tekst, kaart&#10;&#10;Automatisch gegenereerde beschrijving">
            <a:extLst>
              <a:ext uri="{FF2B5EF4-FFF2-40B4-BE49-F238E27FC236}">
                <a16:creationId xmlns:a16="http://schemas.microsoft.com/office/drawing/2014/main" id="{DA51F88B-300F-4BA0-6676-280611D6FE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3768" y="2693801"/>
            <a:ext cx="3276144" cy="2175359"/>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dumpen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bewaren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weggooien om er vanaf te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wolf </a:t>
            </a:r>
            <a:r>
              <a:rPr lang="nl-NL" sz="2400" i="1" u="sng" dirty="0">
                <a:solidFill>
                  <a:srgbClr val="387038"/>
                </a:solidFill>
                <a:latin typeface="Century Gothic" panose="020B0502020202020204" pitchFamily="34" charset="0"/>
                <a:ea typeface="Calibri"/>
                <a:cs typeface="Times New Roman"/>
              </a:rPr>
              <a:t>dumpt</a:t>
            </a:r>
            <a:r>
              <a:rPr lang="nl-NL" sz="2400" i="1" dirty="0">
                <a:solidFill>
                  <a:srgbClr val="387038"/>
                </a:solidFill>
                <a:latin typeface="Century Gothic" panose="020B0502020202020204" pitchFamily="34" charset="0"/>
                <a:ea typeface="Calibri"/>
                <a:cs typeface="Times New Roman"/>
              </a:rPr>
              <a:t> de resten van het hert in het bos.</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houden voor later</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panter </a:t>
            </a:r>
            <a:r>
              <a:rPr lang="nl-NL" sz="2400" i="1" u="sng" dirty="0">
                <a:solidFill>
                  <a:srgbClr val="387038"/>
                </a:solidFill>
                <a:effectLst/>
                <a:latin typeface="Century Gothic" panose="020B0502020202020204" pitchFamily="34" charset="0"/>
                <a:ea typeface="Calibri"/>
                <a:cs typeface="Times New Roman"/>
              </a:rPr>
              <a:t>bewaart</a:t>
            </a:r>
            <a:r>
              <a:rPr lang="nl-NL" sz="2400" i="1" dirty="0">
                <a:solidFill>
                  <a:srgbClr val="387038"/>
                </a:solidFill>
                <a:effectLst/>
                <a:latin typeface="Century Gothic" panose="020B0502020202020204" pitchFamily="34" charset="0"/>
                <a:ea typeface="Calibri"/>
                <a:cs typeface="Times New Roman"/>
              </a:rPr>
              <a:t> de prooi boven in de boom.</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sneeuw, buitenshuis, roofvogel, vogel&#10;&#10;Automatisch gegenereerde beschrijving">
            <a:extLst>
              <a:ext uri="{FF2B5EF4-FFF2-40B4-BE49-F238E27FC236}">
                <a16:creationId xmlns:a16="http://schemas.microsoft.com/office/drawing/2014/main" id="{519CBB18-C809-39AB-1A8D-FDD0CDE6A4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708920"/>
            <a:ext cx="3822718" cy="2507704"/>
          </a:xfrm>
          <a:prstGeom prst="rect">
            <a:avLst/>
          </a:prstGeom>
        </p:spPr>
      </p:pic>
      <p:pic>
        <p:nvPicPr>
          <p:cNvPr id="5" name="Afbeelding 4" descr="Afbeelding met buitenshuis, zoogdier, katachtige, boom&#10;&#10;Automatisch gegenereerde beschrijving">
            <a:extLst>
              <a:ext uri="{FF2B5EF4-FFF2-40B4-BE49-F238E27FC236}">
                <a16:creationId xmlns:a16="http://schemas.microsoft.com/office/drawing/2014/main" id="{A18A47AC-A136-DC9C-72B4-7366607B8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3" y="2682120"/>
            <a:ext cx="3500083" cy="2331055"/>
          </a:xfrm>
          <a:prstGeom prst="rect">
            <a:avLst/>
          </a:prstGeom>
        </p:spPr>
      </p:pic>
    </p:spTree>
    <p:extLst>
      <p:ext uri="{BB962C8B-B14F-4D97-AF65-F5344CB8AC3E}">
        <p14:creationId xmlns:p14="http://schemas.microsoft.com/office/powerpoint/2010/main" val="422597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verzwakt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vitaal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moe en zonder kracht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wolf jaagt vooral op dieren die </a:t>
            </a:r>
            <a:r>
              <a:rPr lang="nl-NL" sz="2400" i="1" u="sng" dirty="0">
                <a:solidFill>
                  <a:srgbClr val="387038"/>
                </a:solidFill>
                <a:latin typeface="Century Gothic" panose="020B0502020202020204" pitchFamily="34" charset="0"/>
                <a:ea typeface="Calibri"/>
                <a:cs typeface="Times New Roman"/>
              </a:rPr>
              <a:t>verzwakt</a:t>
            </a:r>
            <a:r>
              <a:rPr lang="nl-NL" sz="2400" i="1" dirty="0">
                <a:solidFill>
                  <a:srgbClr val="387038"/>
                </a:solidFill>
                <a:latin typeface="Century Gothic" panose="020B0502020202020204" pitchFamily="34" charset="0"/>
                <a:ea typeface="Calibri"/>
                <a:cs typeface="Times New Roman"/>
              </a:rPr>
              <a:t> zijn.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21804" y="156131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levenslustig en krachtig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2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wolf jaagt minder op dieren die </a:t>
            </a:r>
            <a:r>
              <a:rPr lang="nl-NL" sz="2400" i="1" u="sng" dirty="0">
                <a:solidFill>
                  <a:srgbClr val="387038"/>
                </a:solidFill>
                <a:effectLst/>
                <a:latin typeface="Century Gothic" panose="020B0502020202020204" pitchFamily="34" charset="0"/>
                <a:ea typeface="Calibri"/>
                <a:cs typeface="Times New Roman"/>
              </a:rPr>
              <a:t>vitaal</a:t>
            </a:r>
            <a:r>
              <a:rPr lang="nl-NL" sz="2400" i="1" dirty="0">
                <a:solidFill>
                  <a:srgbClr val="387038"/>
                </a:solidFill>
                <a:effectLst/>
                <a:latin typeface="Century Gothic" panose="020B0502020202020204" pitchFamily="34" charset="0"/>
                <a:ea typeface="Calibri"/>
                <a:cs typeface="Times New Roman"/>
              </a:rPr>
              <a:t> zijn.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zoogdier, rendier, buitenshuis, grond&#10;&#10;Automatisch gegenereerde beschrijving">
            <a:extLst>
              <a:ext uri="{FF2B5EF4-FFF2-40B4-BE49-F238E27FC236}">
                <a16:creationId xmlns:a16="http://schemas.microsoft.com/office/drawing/2014/main" id="{424F657F-70C4-9627-F410-0A2946B9A8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636912"/>
            <a:ext cx="3685025" cy="2461597"/>
          </a:xfrm>
          <a:prstGeom prst="rect">
            <a:avLst/>
          </a:prstGeom>
        </p:spPr>
      </p:pic>
      <p:pic>
        <p:nvPicPr>
          <p:cNvPr id="5" name="Afbeelding 4" descr="Afbeelding met zoogdier, rendier, buitenshuis, gras&#10;&#10;Automatisch gegenereerde beschrijving">
            <a:extLst>
              <a:ext uri="{FF2B5EF4-FFF2-40B4-BE49-F238E27FC236}">
                <a16:creationId xmlns:a16="http://schemas.microsoft.com/office/drawing/2014/main" id="{CB1AB11F-DC70-FA63-C9DF-C1AC191065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5624" y="2660395"/>
            <a:ext cx="3660832" cy="2438114"/>
          </a:xfrm>
          <a:prstGeom prst="rect">
            <a:avLst/>
          </a:prstGeom>
        </p:spPr>
      </p:pic>
    </p:spTree>
    <p:extLst>
      <p:ext uri="{BB962C8B-B14F-4D97-AF65-F5344CB8AC3E}">
        <p14:creationId xmlns:p14="http://schemas.microsoft.com/office/powerpoint/2010/main" val="123282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559" y="5396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van elkaar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86507" y="9527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a:t>
            </a:r>
            <a:r>
              <a:rPr lang="nl-NL" sz="5900" b="1" dirty="0">
                <a:solidFill>
                  <a:srgbClr val="387038"/>
                </a:solidFill>
                <a:effectLst/>
                <a:latin typeface="Century Gothic" panose="020B0502020202020204" pitchFamily="34" charset="0"/>
                <a:ea typeface="Calibri"/>
                <a:cs typeface="Times New Roman"/>
              </a:rPr>
              <a:t>an elkaar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48" y="1565733"/>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los van elkaar 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Een speciaal hek kan schapen en wolven </a:t>
            </a:r>
            <a:r>
              <a:rPr lang="nl-NL" sz="2400" i="1" u="sng" dirty="0">
                <a:solidFill>
                  <a:srgbClr val="387038"/>
                </a:solidFill>
                <a:latin typeface="Century Gothic" panose="020B0502020202020204" pitchFamily="34" charset="0"/>
                <a:ea typeface="Calibri"/>
                <a:cs typeface="Times New Roman"/>
              </a:rPr>
              <a:t>van elkaar scheiden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3738" y="1744411"/>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elkaar verbinden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8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Je kan een auto en een caravan </a:t>
            </a:r>
            <a:r>
              <a:rPr lang="nl-NL" sz="2400" i="1" u="sng" dirty="0">
                <a:solidFill>
                  <a:srgbClr val="387038"/>
                </a:solidFill>
                <a:effectLst/>
                <a:latin typeface="Century Gothic" panose="020B0502020202020204" pitchFamily="34" charset="0"/>
                <a:ea typeface="Calibri"/>
                <a:cs typeface="Times New Roman"/>
              </a:rPr>
              <a:t>aan elkaar koppelen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DC0CB4E0-F393-18AC-268F-CE934BF3E421}"/>
              </a:ext>
            </a:extLst>
          </p:cNvPr>
          <p:cNvSpPr txBox="1"/>
          <p:nvPr/>
        </p:nvSpPr>
        <p:spPr>
          <a:xfrm>
            <a:off x="586283" y="596891"/>
            <a:ext cx="3740421" cy="1000274"/>
          </a:xfrm>
          <a:prstGeom prst="rect">
            <a:avLst/>
          </a:prstGeom>
          <a:noFill/>
        </p:spPr>
        <p:txBody>
          <a:bodyPr wrap="square" rtlCol="0">
            <a:spAutoFit/>
          </a:bodyPr>
          <a:lstStyle/>
          <a:p>
            <a:r>
              <a:rPr kumimoji="0" lang="nl-NL" sz="59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scheiden</a:t>
            </a:r>
            <a:endParaRPr lang="nl-NL" dirty="0"/>
          </a:p>
        </p:txBody>
      </p:sp>
      <p:pic>
        <p:nvPicPr>
          <p:cNvPr id="6" name="Afbeelding 5">
            <a:extLst>
              <a:ext uri="{FF2B5EF4-FFF2-40B4-BE49-F238E27FC236}">
                <a16:creationId xmlns:a16="http://schemas.microsoft.com/office/drawing/2014/main" id="{A507261F-91F9-CC31-00E7-0F3DA7F3E5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0176" y="350315"/>
            <a:ext cx="4395597" cy="1579001"/>
          </a:xfrm>
          <a:prstGeom prst="rect">
            <a:avLst/>
          </a:prstGeom>
        </p:spPr>
      </p:pic>
      <p:pic>
        <p:nvPicPr>
          <p:cNvPr id="9" name="Afbeelding 8" descr="Afbeelding met buitenshuis, gras, plant, hemel&#10;&#10;Automatisch gegenereerde beschrijving">
            <a:extLst>
              <a:ext uri="{FF2B5EF4-FFF2-40B4-BE49-F238E27FC236}">
                <a16:creationId xmlns:a16="http://schemas.microsoft.com/office/drawing/2014/main" id="{60DD851B-7DA7-36FA-8468-8043D7AACA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2636912"/>
            <a:ext cx="2996639" cy="2247479"/>
          </a:xfrm>
          <a:prstGeom prst="rect">
            <a:avLst/>
          </a:prstGeom>
        </p:spPr>
      </p:pic>
      <p:pic>
        <p:nvPicPr>
          <p:cNvPr id="16" name="Afbeelding 15" descr="Afbeelding met buitenshuis, persoon, grond, gereedschap&#10;&#10;Automatisch gegenereerde beschrijving">
            <a:extLst>
              <a:ext uri="{FF2B5EF4-FFF2-40B4-BE49-F238E27FC236}">
                <a16:creationId xmlns:a16="http://schemas.microsoft.com/office/drawing/2014/main" id="{DD38D439-3EB4-60EC-1CBB-863C60AAAB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5499" y="2457964"/>
            <a:ext cx="3624950" cy="2421467"/>
          </a:xfrm>
          <a:prstGeom prst="rect">
            <a:avLst/>
          </a:prstGeom>
        </p:spPr>
      </p:pic>
    </p:spTree>
    <p:extLst>
      <p:ext uri="{BB962C8B-B14F-4D97-AF65-F5344CB8AC3E}">
        <p14:creationId xmlns:p14="http://schemas.microsoft.com/office/powerpoint/2010/main" val="30933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welp</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20833" y="3643488"/>
            <a:ext cx="2671082" cy="8280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2676" y="3589771"/>
            <a:ext cx="3565403" cy="4680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jong van</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290316" y="3645024"/>
            <a:ext cx="2596477" cy="8265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91915" y="3550387"/>
            <a:ext cx="2980199"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jong van</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01079" y="3645024"/>
            <a:ext cx="2611399" cy="82655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99432" y="3553893"/>
            <a:ext cx="300819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het j</a:t>
            </a:r>
            <a:r>
              <a:rPr lang="nl-NL" sz="3200" b="1" dirty="0">
                <a:effectLst/>
                <a:latin typeface="Century Gothic" panose="020B0502020202020204" pitchFamily="34" charset="0"/>
                <a:ea typeface="Calibri"/>
                <a:cs typeface="Times New Roman"/>
              </a:rPr>
              <a:t>ong van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11380" y="491188"/>
            <a:ext cx="2520280" cy="22897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jong (van bijvoorbeeld een leeuw of wolf)</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9" name="Afbeelding 18" descr="Afbeelding met gras, zoogdier, buitenshuis, beer&#10;&#10;Automatisch gegenereerde beschrijving">
            <a:extLst>
              <a:ext uri="{FF2B5EF4-FFF2-40B4-BE49-F238E27FC236}">
                <a16:creationId xmlns:a16="http://schemas.microsoft.com/office/drawing/2014/main" id="{08DAB028-1C8B-C0A3-D360-F193785F64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732" y="4606696"/>
            <a:ext cx="2162472" cy="1444531"/>
          </a:xfrm>
          <a:prstGeom prst="rect">
            <a:avLst/>
          </a:prstGeom>
        </p:spPr>
      </p:pic>
      <p:pic>
        <p:nvPicPr>
          <p:cNvPr id="21" name="Afbeelding 20" descr="Afbeelding met zoogdier, katachtige, leeuw, gras&#10;&#10;Automatisch gegenereerde beschrijving">
            <a:extLst>
              <a:ext uri="{FF2B5EF4-FFF2-40B4-BE49-F238E27FC236}">
                <a16:creationId xmlns:a16="http://schemas.microsoft.com/office/drawing/2014/main" id="{27E9D5B5-A515-60DA-6984-684278FF19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8079" y="4597656"/>
            <a:ext cx="2162472" cy="1444531"/>
          </a:xfrm>
          <a:prstGeom prst="rect">
            <a:avLst/>
          </a:prstGeom>
        </p:spPr>
      </p:pic>
      <p:pic>
        <p:nvPicPr>
          <p:cNvPr id="23" name="Afbeelding 22" descr="Afbeelding met zoogdier, buitenshuis, gras, fauna&#10;&#10;Automatisch gegenereerde beschrijving">
            <a:extLst>
              <a:ext uri="{FF2B5EF4-FFF2-40B4-BE49-F238E27FC236}">
                <a16:creationId xmlns:a16="http://schemas.microsoft.com/office/drawing/2014/main" id="{C41307E0-59E1-F104-25C8-E019F37F73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9417" y="4597655"/>
            <a:ext cx="2108973" cy="1444531"/>
          </a:xfrm>
          <a:prstGeom prst="rect">
            <a:avLst/>
          </a:prstGeom>
        </p:spPr>
      </p:pic>
      <p:sp>
        <p:nvSpPr>
          <p:cNvPr id="2" name="Tekstvak 2">
            <a:extLst>
              <a:ext uri="{FF2B5EF4-FFF2-40B4-BE49-F238E27FC236}">
                <a16:creationId xmlns:a16="http://schemas.microsoft.com/office/drawing/2014/main" id="{1EEDA5F6-0ED0-F972-5341-CF300E6D951A}"/>
              </a:ext>
            </a:extLst>
          </p:cNvPr>
          <p:cNvSpPr txBox="1">
            <a:spLocks noChangeArrowheads="1"/>
          </p:cNvSpPr>
          <p:nvPr/>
        </p:nvSpPr>
        <p:spPr bwMode="auto">
          <a:xfrm>
            <a:off x="77054" y="4003529"/>
            <a:ext cx="3456382" cy="4680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een wolf</a:t>
            </a:r>
          </a:p>
        </p:txBody>
      </p:sp>
      <p:sp>
        <p:nvSpPr>
          <p:cNvPr id="3" name="Tekstvak 2">
            <a:extLst>
              <a:ext uri="{FF2B5EF4-FFF2-40B4-BE49-F238E27FC236}">
                <a16:creationId xmlns:a16="http://schemas.microsoft.com/office/drawing/2014/main" id="{3DFB018A-EDE8-D960-3E92-05F43B651151}"/>
              </a:ext>
            </a:extLst>
          </p:cNvPr>
          <p:cNvSpPr txBox="1">
            <a:spLocks noChangeArrowheads="1"/>
          </p:cNvSpPr>
          <p:nvPr/>
        </p:nvSpPr>
        <p:spPr bwMode="auto">
          <a:xfrm>
            <a:off x="3415282" y="3972926"/>
            <a:ext cx="2507498" cy="46805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een leeuw</a:t>
            </a:r>
            <a:endParaRPr lang="nl-NL" sz="32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65795623-F7F3-871B-8106-7A629C02A919}"/>
              </a:ext>
            </a:extLst>
          </p:cNvPr>
          <p:cNvSpPr txBox="1">
            <a:spLocks noChangeArrowheads="1"/>
          </p:cNvSpPr>
          <p:nvPr/>
        </p:nvSpPr>
        <p:spPr bwMode="auto">
          <a:xfrm>
            <a:off x="6137066" y="3973246"/>
            <a:ext cx="269517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een beer</a:t>
            </a:r>
          </a:p>
        </p:txBody>
      </p:sp>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ruimte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545632" y="3861048"/>
            <a:ext cx="217084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58736" y="3889904"/>
            <a:ext cx="2354979"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bos</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843873" y="3861048"/>
            <a:ext cx="294360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843872" y="3889904"/>
            <a:ext cx="294360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savanne</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14867" y="3861048"/>
            <a:ext cx="279761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14866" y="3861049"/>
            <a:ext cx="279761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a:effectLst/>
                <a:latin typeface="Century Gothic" panose="020B0502020202020204" pitchFamily="34" charset="0"/>
                <a:ea typeface="Calibri"/>
                <a:cs typeface="Times New Roman"/>
              </a:rPr>
              <a:t>et weiland</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plaats waar je kunt zijn en bewegen</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landschap, gras, bos&#10;&#10;Automatisch gegenereerde beschrijving">
            <a:extLst>
              <a:ext uri="{FF2B5EF4-FFF2-40B4-BE49-F238E27FC236}">
                <a16:creationId xmlns:a16="http://schemas.microsoft.com/office/drawing/2014/main" id="{2F399541-9B78-554D-ADDD-1912327756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255" y="456083"/>
            <a:ext cx="2320369" cy="1550006"/>
          </a:xfrm>
          <a:prstGeom prst="rect">
            <a:avLst/>
          </a:prstGeom>
        </p:spPr>
      </p:pic>
      <p:pic>
        <p:nvPicPr>
          <p:cNvPr id="17" name="Afbeelding 16" descr="Afbeelding met buitenshuis, Bladverliezend, bos, plant&#10;&#10;Automatisch gegenereerde beschrijving">
            <a:extLst>
              <a:ext uri="{FF2B5EF4-FFF2-40B4-BE49-F238E27FC236}">
                <a16:creationId xmlns:a16="http://schemas.microsoft.com/office/drawing/2014/main" id="{DABC0DAE-F700-E4B0-8B4E-7F9C08B42E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402" y="4609047"/>
            <a:ext cx="2157865" cy="1441454"/>
          </a:xfrm>
          <a:prstGeom prst="rect">
            <a:avLst/>
          </a:prstGeom>
        </p:spPr>
      </p:pic>
      <p:pic>
        <p:nvPicPr>
          <p:cNvPr id="19" name="Afbeelding 18" descr="Afbeelding met gras, buitenshuis, hemel, boom&#10;&#10;Automatisch gegenereerde beschrijving">
            <a:extLst>
              <a:ext uri="{FF2B5EF4-FFF2-40B4-BE49-F238E27FC236}">
                <a16:creationId xmlns:a16="http://schemas.microsoft.com/office/drawing/2014/main" id="{237F9E8D-0328-0518-5952-335EDE92C8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8285" y="4594473"/>
            <a:ext cx="2654776" cy="1464777"/>
          </a:xfrm>
          <a:prstGeom prst="rect">
            <a:avLst/>
          </a:prstGeom>
        </p:spPr>
      </p:pic>
      <p:pic>
        <p:nvPicPr>
          <p:cNvPr id="21" name="Afbeelding 20" descr="Afbeelding met gras, buitenshuis, landschap, wolk&#10;&#10;Automatisch gegenereerde beschrijving">
            <a:extLst>
              <a:ext uri="{FF2B5EF4-FFF2-40B4-BE49-F238E27FC236}">
                <a16:creationId xmlns:a16="http://schemas.microsoft.com/office/drawing/2014/main" id="{008D7D6A-CA5A-7751-8099-A1A8B01F2F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61058" y="4585725"/>
            <a:ext cx="2339897" cy="1464776"/>
          </a:xfrm>
          <a:prstGeom prst="rect">
            <a:avLst/>
          </a:prstGeom>
        </p:spPr>
      </p:pic>
    </p:spTree>
    <p:extLst>
      <p:ext uri="{BB962C8B-B14F-4D97-AF65-F5344CB8AC3E}">
        <p14:creationId xmlns:p14="http://schemas.microsoft.com/office/powerpoint/2010/main" val="4833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aan de hand zijn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mis zijn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a:t>
            </a:r>
            <a:r>
              <a:rPr lang="nl-NL" sz="2800" i="1" u="sng" dirty="0">
                <a:solidFill>
                  <a:srgbClr val="387038"/>
                </a:solidFill>
                <a:latin typeface="Century Gothic" panose="020B0502020202020204" pitchFamily="34" charset="0"/>
                <a:cs typeface="Times New Roman"/>
              </a:rPr>
              <a:t>is</a:t>
            </a:r>
            <a:r>
              <a:rPr lang="nl-NL" sz="2800" i="1" dirty="0">
                <a:solidFill>
                  <a:srgbClr val="387038"/>
                </a:solidFill>
                <a:latin typeface="Century Gothic" panose="020B0502020202020204" pitchFamily="34" charset="0"/>
                <a:cs typeface="Times New Roman"/>
              </a:rPr>
              <a:t> vooral </a:t>
            </a:r>
            <a:r>
              <a:rPr lang="nl-NL" sz="2800" i="1" u="sng" dirty="0">
                <a:solidFill>
                  <a:srgbClr val="387038"/>
                </a:solidFill>
                <a:latin typeface="Century Gothic" panose="020B0502020202020204" pitchFamily="34" charset="0"/>
                <a:cs typeface="Times New Roman"/>
              </a:rPr>
              <a:t>aan de hand</a:t>
            </a:r>
            <a:r>
              <a:rPr lang="nl-NL" sz="2800" i="1" dirty="0">
                <a:solidFill>
                  <a:srgbClr val="387038"/>
                </a:solidFill>
                <a:latin typeface="Century Gothic" panose="020B0502020202020204" pitchFamily="34" charset="0"/>
                <a:cs typeface="Times New Roman"/>
              </a:rPr>
              <a:t> als jonge wolven een nieuw leefgebied zoeken.</a:t>
            </a:r>
            <a:endParaRPr lang="nl-NL" sz="2800" i="1" dirty="0">
              <a:solidFill>
                <a:srgbClr val="00B050"/>
              </a:solidFill>
              <a:latin typeface="Century Gothic" panose="020B0502020202020204" pitchFamily="34" charset="0"/>
            </a:endParaRPr>
          </a:p>
        </p:txBody>
      </p:sp>
      <p:pic>
        <p:nvPicPr>
          <p:cNvPr id="3" name="Afbeelding 2" descr="Afbeelding met gras, buitenshuis, zoogdier, boom&#10;&#10;Automatisch gegenereerde beschrijving">
            <a:extLst>
              <a:ext uri="{FF2B5EF4-FFF2-40B4-BE49-F238E27FC236}">
                <a16:creationId xmlns:a16="http://schemas.microsoft.com/office/drawing/2014/main" id="{6DF581F2-8CA5-4D9A-E3C3-1415E60B83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8132" y="1844825"/>
            <a:ext cx="5696156" cy="3816424"/>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18 maart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welp</a:t>
            </a:r>
          </a:p>
        </p:txBody>
      </p:sp>
      <p:pic>
        <p:nvPicPr>
          <p:cNvPr id="3" name="Afbeelding 2" descr="Afbeelding met zoogdier, buitenshuis, wolf, canis&#10;&#10;Automatisch gegenereerde beschrijving">
            <a:extLst>
              <a:ext uri="{FF2B5EF4-FFF2-40B4-BE49-F238E27FC236}">
                <a16:creationId xmlns:a16="http://schemas.microsoft.com/office/drawing/2014/main" id="{B9BBAE0A-208B-A43B-F088-90DC249EDB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548" y="1226143"/>
            <a:ext cx="8136904" cy="543545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ruimte</a:t>
            </a:r>
          </a:p>
        </p:txBody>
      </p:sp>
      <p:pic>
        <p:nvPicPr>
          <p:cNvPr id="3" name="Afbeelding 2" descr="Afbeelding met buitenshuis, landschap, gras, bos&#10;&#10;Automatisch gegenereerde beschrijving">
            <a:extLst>
              <a:ext uri="{FF2B5EF4-FFF2-40B4-BE49-F238E27FC236}">
                <a16:creationId xmlns:a16="http://schemas.microsoft.com/office/drawing/2014/main" id="{C00CD878-F53B-7D43-116E-BB63AD6F06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190704"/>
            <a:ext cx="7848872" cy="524304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bevriend raken</a:t>
            </a:r>
          </a:p>
        </p:txBody>
      </p:sp>
      <p:pic>
        <p:nvPicPr>
          <p:cNvPr id="3" name="Afbeelding 2" descr="Afbeelding met buitenshuis, persoon, sneeuw, wolf&#10;&#10;Automatisch gegenereerde beschrijving">
            <a:extLst>
              <a:ext uri="{FF2B5EF4-FFF2-40B4-BE49-F238E27FC236}">
                <a16:creationId xmlns:a16="http://schemas.microsoft.com/office/drawing/2014/main" id="{D6F0C959-E010-E4B2-289B-BC9FC7A24C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64" y="1340768"/>
            <a:ext cx="7848872" cy="525874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verzwakt</a:t>
            </a:r>
          </a:p>
        </p:txBody>
      </p:sp>
      <p:pic>
        <p:nvPicPr>
          <p:cNvPr id="3" name="Afbeelding 2" descr="Afbeelding met zoogdier, rendier, buitenshuis, grond&#10;&#10;Automatisch gegenereerde beschrijving">
            <a:extLst>
              <a:ext uri="{FF2B5EF4-FFF2-40B4-BE49-F238E27FC236}">
                <a16:creationId xmlns:a16="http://schemas.microsoft.com/office/drawing/2014/main" id="{5B149E10-5659-4A0C-790F-E66F207459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57416"/>
            <a:ext cx="7920880" cy="529114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dumpen</a:t>
            </a:r>
          </a:p>
        </p:txBody>
      </p:sp>
      <p:pic>
        <p:nvPicPr>
          <p:cNvPr id="3" name="Afbeelding 2" descr="Afbeelding met sneeuw, buitenshuis, roofvogel, vogel&#10;&#10;Automatisch gegenereerde beschrijving">
            <a:extLst>
              <a:ext uri="{FF2B5EF4-FFF2-40B4-BE49-F238E27FC236}">
                <a16:creationId xmlns:a16="http://schemas.microsoft.com/office/drawing/2014/main" id="{A2CFD369-F486-7582-C304-3B8D72A389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532" y="1257416"/>
            <a:ext cx="8424936" cy="552676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 de hand zijn</a:t>
            </a:r>
          </a:p>
        </p:txBody>
      </p:sp>
      <p:pic>
        <p:nvPicPr>
          <p:cNvPr id="3" name="Afbeelding 2" descr="Afbeelding met gras, buitenshuis, zoogdier, boom&#10;&#10;Automatisch gegenereerde beschrijving">
            <a:extLst>
              <a:ext uri="{FF2B5EF4-FFF2-40B4-BE49-F238E27FC236}">
                <a16:creationId xmlns:a16="http://schemas.microsoft.com/office/drawing/2014/main" id="{59338577-8EED-E764-D8BA-3D725E11FA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245841"/>
            <a:ext cx="7920880" cy="530698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433048" cy="1200329"/>
          </a:xfrm>
          <a:prstGeom prst="rect">
            <a:avLst/>
          </a:prstGeom>
          <a:noFill/>
        </p:spPr>
        <p:txBody>
          <a:bodyPr wrap="square" rtlCol="0">
            <a:spAutoFit/>
          </a:bodyPr>
          <a:lstStyle/>
          <a:p>
            <a:r>
              <a:rPr lang="nl-NL" sz="7200" b="1" u="sng" dirty="0">
                <a:latin typeface="Century Gothic" panose="020B0502020202020204" pitchFamily="34" charset="0"/>
              </a:rPr>
              <a:t>van elkaar scheiden</a:t>
            </a:r>
          </a:p>
        </p:txBody>
      </p:sp>
      <p:sp>
        <p:nvSpPr>
          <p:cNvPr id="3" name="Tekstvak 2">
            <a:extLst>
              <a:ext uri="{FF2B5EF4-FFF2-40B4-BE49-F238E27FC236}">
                <a16:creationId xmlns:a16="http://schemas.microsoft.com/office/drawing/2014/main" id="{271FE8F5-CA85-42A2-695C-DCFD95AF09EC}"/>
              </a:ext>
            </a:extLst>
          </p:cNvPr>
          <p:cNvSpPr txBox="1"/>
          <p:nvPr/>
        </p:nvSpPr>
        <p:spPr>
          <a:xfrm>
            <a:off x="1835696" y="6509020"/>
            <a:ext cx="5098648" cy="646331"/>
          </a:xfrm>
          <a:prstGeom prst="rect">
            <a:avLst/>
          </a:prstGeom>
          <a:noFill/>
        </p:spPr>
        <p:txBody>
          <a:bodyPr wrap="square">
            <a:spAutoFit/>
          </a:bodyPr>
          <a:lstStyle/>
          <a:p>
            <a:r>
              <a:rPr lang="nl-NL" dirty="0">
                <a:hlinkClick r:id="rId3"/>
              </a:rPr>
              <a:t>https://www.youtube.com/watch?v=imhRLzHAums</a:t>
            </a:r>
            <a:endParaRPr lang="nl-NL" dirty="0"/>
          </a:p>
          <a:p>
            <a:endParaRPr lang="nl-NL" dirty="0"/>
          </a:p>
        </p:txBody>
      </p:sp>
      <p:pic>
        <p:nvPicPr>
          <p:cNvPr id="5" name="Afbeelding 4" descr="Afbeelding met buitenshuis, gras, plant, hemel&#10;&#10;Automatisch gegenereerde beschrijving">
            <a:extLst>
              <a:ext uri="{FF2B5EF4-FFF2-40B4-BE49-F238E27FC236}">
                <a16:creationId xmlns:a16="http://schemas.microsoft.com/office/drawing/2014/main" id="{8C62AE22-5314-8DC8-905C-B916EF2D4A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624" y="1226143"/>
            <a:ext cx="7128792" cy="5346594"/>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2422</TotalTime>
  <Words>747</Words>
  <Application>Microsoft Office PowerPoint</Application>
  <PresentationFormat>Diavoorstelling (4:3)</PresentationFormat>
  <Paragraphs>193</Paragraphs>
  <Slides>17</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492</cp:revision>
  <dcterms:created xsi:type="dcterms:W3CDTF">2021-06-08T06:13:59Z</dcterms:created>
  <dcterms:modified xsi:type="dcterms:W3CDTF">2024-03-19T10:08:25Z</dcterms:modified>
</cp:coreProperties>
</file>