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1437" r:id="rId2"/>
    <p:sldId id="548" r:id="rId3"/>
    <p:sldId id="1460" r:id="rId4"/>
    <p:sldId id="1475" r:id="rId5"/>
    <p:sldId id="1479" r:id="rId6"/>
    <p:sldId id="1476" r:id="rId7"/>
    <p:sldId id="1477" r:id="rId8"/>
    <p:sldId id="1478" r:id="rId9"/>
    <p:sldId id="1480" r:id="rId10"/>
    <p:sldId id="934" r:id="rId11"/>
    <p:sldId id="263" r:id="rId12"/>
    <p:sldId id="1486" r:id="rId13"/>
    <p:sldId id="1484" r:id="rId14"/>
    <p:sldId id="1487" r:id="rId15"/>
    <p:sldId id="1490" r:id="rId16"/>
    <p:sldId id="1485" r:id="rId17"/>
    <p:sldId id="1489" r:id="rId18"/>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75"/>
            <p14:sldId id="1479"/>
            <p14:sldId id="1476"/>
            <p14:sldId id="1477"/>
            <p14:sldId id="1478"/>
            <p14:sldId id="1480"/>
            <p14:sldId id="934"/>
            <p14:sldId id="263"/>
            <p14:sldId id="1486"/>
            <p14:sldId id="1484"/>
            <p14:sldId id="1487"/>
            <p14:sldId id="1490"/>
            <p14:sldId id="1485"/>
            <p14:sldId id="148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87038"/>
    <a:srgbClr val="89AE89"/>
    <a:srgbClr val="E80300"/>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80653" autoAdjust="0"/>
  </p:normalViewPr>
  <p:slideViewPr>
    <p:cSldViewPr>
      <p:cViewPr varScale="1">
        <p:scale>
          <a:sx n="66" d="100"/>
          <a:sy n="66" d="100"/>
        </p:scale>
        <p:origin x="1536"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12-3-2024</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12-3-2024</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endParaRPr lang="nl-NL" sz="1200" b="1" kern="1200" dirty="0">
              <a:solidFill>
                <a:schemeClr val="tx1"/>
              </a:solidFill>
              <a:effectLst/>
              <a:latin typeface="+mn-lt"/>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het is zover: </a:t>
            </a:r>
            <a:r>
              <a:rPr kumimoji="0" lang="nl-NL" altLang="nl-NL" sz="1000" b="0" i="0" u="none" strike="noStrike" cap="none" normalizeH="0" baseline="0" dirty="0">
                <a:ln>
                  <a:noFill/>
                </a:ln>
                <a:solidFill>
                  <a:srgbClr val="4F4F4F"/>
                </a:solidFill>
                <a:effectLst/>
                <a:latin typeface="Verdana" panose="020B0604030504040204" pitchFamily="34" charset="0"/>
              </a:rPr>
              <a:t>het gaat gebeuren</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de finale: </a:t>
            </a:r>
            <a:r>
              <a:rPr kumimoji="0" lang="nl-NL" altLang="nl-NL" sz="1000" b="0" i="0" u="none" strike="noStrike" cap="none" normalizeH="0" baseline="0" dirty="0">
                <a:ln>
                  <a:noFill/>
                </a:ln>
                <a:solidFill>
                  <a:srgbClr val="4F4F4F"/>
                </a:solidFill>
                <a:effectLst/>
                <a:latin typeface="Verdana" panose="020B0604030504040204" pitchFamily="34" charset="0"/>
              </a:rPr>
              <a:t>de laatste wedstrijd tussen de twee beste teams of spelers</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internationaal: </a:t>
            </a:r>
            <a:r>
              <a:rPr kumimoji="0" lang="nl-NL" altLang="nl-NL" sz="1000" b="0" i="0" u="none" strike="noStrike" cap="none" normalizeH="0" baseline="0" dirty="0">
                <a:ln>
                  <a:noFill/>
                </a:ln>
                <a:solidFill>
                  <a:srgbClr val="4F4F4F"/>
                </a:solidFill>
                <a:effectLst/>
                <a:latin typeface="Verdana" panose="020B0604030504040204" pitchFamily="34" charset="0"/>
              </a:rPr>
              <a:t>van verschillende landen</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ontwerpen: </a:t>
            </a:r>
            <a:r>
              <a:rPr kumimoji="0" lang="nl-NL" altLang="nl-NL" sz="1000" b="0" i="0" u="none" strike="noStrike" cap="none" normalizeH="0" baseline="0" dirty="0">
                <a:ln>
                  <a:noFill/>
                </a:ln>
                <a:solidFill>
                  <a:srgbClr val="4F4F4F"/>
                </a:solidFill>
                <a:effectLst/>
                <a:latin typeface="Verdana" panose="020B0604030504040204" pitchFamily="34" charset="0"/>
              </a:rPr>
              <a:t>bedenken en maken</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programmeren: </a:t>
            </a:r>
            <a:r>
              <a:rPr kumimoji="0" lang="nl-NL" altLang="nl-NL" sz="1000" b="0" i="0" u="none" strike="noStrike" cap="none" normalizeH="0" baseline="0" dirty="0">
                <a:ln>
                  <a:noFill/>
                </a:ln>
                <a:solidFill>
                  <a:srgbClr val="4F4F4F"/>
                </a:solidFill>
                <a:effectLst/>
                <a:latin typeface="Verdana" panose="020B0604030504040204" pitchFamily="34" charset="0"/>
              </a:rPr>
              <a:t>zorgen dat een computer opdrachten kan doen</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de jury: </a:t>
            </a:r>
            <a:r>
              <a:rPr kumimoji="0" lang="nl-NL" altLang="nl-NL" sz="1000" b="0" i="0" u="none" strike="noStrike" cap="none" normalizeH="0" baseline="0" dirty="0">
                <a:ln>
                  <a:noFill/>
                </a:ln>
                <a:solidFill>
                  <a:srgbClr val="4F4F4F"/>
                </a:solidFill>
                <a:effectLst/>
                <a:latin typeface="Verdana" panose="020B0604030504040204" pitchFamily="34" charset="0"/>
              </a:rPr>
              <a:t>de groep mensen die bij een wedstrijd de winnaar kiest</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onmisbaar: </a:t>
            </a:r>
            <a:r>
              <a:rPr kumimoji="0" lang="nl-NL" altLang="nl-NL" sz="1000" b="0" i="0" u="none" strike="noStrike" cap="none" normalizeH="0" baseline="0" dirty="0">
                <a:ln>
                  <a:noFill/>
                </a:ln>
                <a:solidFill>
                  <a:srgbClr val="4F4F4F"/>
                </a:solidFill>
                <a:effectLst/>
                <a:latin typeface="Verdana" panose="020B0604030504040204" pitchFamily="34" charset="0"/>
              </a:rPr>
              <a:t>waar je niet zonder kunt, echt nodig</a:t>
            </a:r>
          </a:p>
          <a:p>
            <a:pPr fontAlgn="t"/>
            <a:endParaRPr lang="nl-NL" sz="1200" b="1"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dirty="0"/>
          </a:p>
        </p:txBody>
      </p:sp>
    </p:spTree>
    <p:extLst>
      <p:ext uri="{BB962C8B-B14F-4D97-AF65-F5344CB8AC3E}">
        <p14:creationId xmlns:p14="http://schemas.microsoft.com/office/powerpoint/2010/main" val="2900851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82069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12-3-2024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12-3-2024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12-3-2024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12-3-2024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12-3-2024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12-3-2024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12-3-2024</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12-3-2024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12-3-2024</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12-3-2024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12-3-2024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12-3-2024</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CPyt3JQYnxw"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 Id="rId9"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jpe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6.jpe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AA:</a:t>
            </a:r>
          </a:p>
          <a:p>
            <a:pPr marL="0" lvl="0" indent="0">
              <a:spcBef>
                <a:spcPts val="200"/>
              </a:spcBef>
              <a:spcAft>
                <a:spcPts val="200"/>
              </a:spcAft>
              <a:buNone/>
            </a:pPr>
            <a:r>
              <a:rPr lang="nl-NL" sz="2000" b="1" u="sng" dirty="0">
                <a:ea typeface="Times New Roman" panose="02020603050405020304" pitchFamily="18" charset="0"/>
                <a:cs typeface="Arial" panose="020B0604020202020204" pitchFamily="34" charset="0"/>
              </a:rPr>
              <a:t>Het is bijna zover</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het gaat bijna gebeuren</a:t>
            </a:r>
            <a:r>
              <a:rPr lang="nl-NL" sz="2000" dirty="0">
                <a:ea typeface="Times New Roman" panose="02020603050405020304" pitchFamily="18" charset="0"/>
                <a:cs typeface="Arial" panose="020B0604020202020204" pitchFamily="34" charset="0"/>
              </a:rPr>
              <a:t>. Op 21 en 22 maart 2024 gaat er een heel bijzondere wedstrijd plaatsvinden in Den Bosch: </a:t>
            </a:r>
            <a:r>
              <a:rPr lang="nl-NL" sz="2000" b="1" u="sng" dirty="0">
                <a:ea typeface="Times New Roman" panose="02020603050405020304" pitchFamily="18" charset="0"/>
                <a:cs typeface="Arial" panose="020B0604020202020204" pitchFamily="34" charset="0"/>
              </a:rPr>
              <a:t>de finale</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de laatste wedstrijd tussen de twee beste teams of spelers</a:t>
            </a:r>
            <a:r>
              <a:rPr lang="nl-NL" sz="2000" dirty="0">
                <a:ea typeface="Times New Roman" panose="02020603050405020304" pitchFamily="18" charset="0"/>
                <a:cs typeface="Arial" panose="020B0604020202020204" pitchFamily="34" charset="0"/>
              </a:rPr>
              <a:t> van de beroepenwedstrijd: “Skills </a:t>
            </a:r>
            <a:r>
              <a:rPr lang="nl-NL" sz="2000" dirty="0" err="1">
                <a:ea typeface="Times New Roman" panose="02020603050405020304" pitchFamily="18" charset="0"/>
                <a:cs typeface="Arial" panose="020B0604020202020204" pitchFamily="34" charset="0"/>
              </a:rPr>
              <a:t>the</a:t>
            </a:r>
            <a:r>
              <a:rPr lang="nl-NL" sz="2000" dirty="0">
                <a:ea typeface="Times New Roman" panose="02020603050405020304" pitchFamily="18" charset="0"/>
                <a:cs typeface="Arial" panose="020B0604020202020204" pitchFamily="34" charset="0"/>
              </a:rPr>
              <a:t> </a:t>
            </a:r>
            <a:r>
              <a:rPr lang="nl-NL" sz="2000" dirty="0" err="1">
                <a:ea typeface="Times New Roman" panose="02020603050405020304" pitchFamily="18" charset="0"/>
                <a:cs typeface="Arial" panose="020B0604020202020204" pitchFamily="34" charset="0"/>
              </a:rPr>
              <a:t>Finals</a:t>
            </a:r>
            <a:r>
              <a:rPr lang="nl-NL" sz="2000" dirty="0">
                <a:ea typeface="Times New Roman" panose="02020603050405020304" pitchFamily="18" charset="0"/>
                <a:cs typeface="Arial" panose="020B0604020202020204" pitchFamily="34" charset="0"/>
              </a:rPr>
              <a:t>”. Dit is een wedstrijd voor leerlingen die nu op het VMBO en het MBO zitten. Zij strijden erom het beste te worden in een beroep dat ze later graag willen uitoefenen. Bijvoorbeeld de beste metselaar of de beste kapper. Er is natuurlijk </a:t>
            </a:r>
            <a:r>
              <a:rPr lang="nl-NL" sz="2000" b="1" u="sng" dirty="0">
                <a:ea typeface="Times New Roman" panose="02020603050405020304" pitchFamily="18" charset="0"/>
                <a:cs typeface="Arial" panose="020B0604020202020204" pitchFamily="34" charset="0"/>
              </a:rPr>
              <a:t>een jury</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bij die bepaalt wie er wint. De jury is </a:t>
            </a:r>
            <a:r>
              <a:rPr lang="nl-NL" sz="2000" b="1" i="1" dirty="0">
                <a:ea typeface="Times New Roman" panose="02020603050405020304" pitchFamily="18" charset="0"/>
                <a:cs typeface="Arial" panose="020B0604020202020204" pitchFamily="34" charset="0"/>
              </a:rPr>
              <a:t>de groep mensen die bij een wedstrijd de winnaar kiest</a:t>
            </a:r>
            <a:r>
              <a:rPr lang="nl-NL" sz="2000" dirty="0">
                <a:ea typeface="Times New Roman" panose="02020603050405020304" pitchFamily="18" charset="0"/>
                <a:cs typeface="Arial" panose="020B0604020202020204" pitchFamily="34" charset="0"/>
              </a:rPr>
              <a:t>. </a:t>
            </a:r>
            <a:br>
              <a:rPr lang="nl-NL" sz="2000" dirty="0">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Als iemand de Nederlandse winnaar wordt, kan hij of zij over een paar maanden ook meedoen met de </a:t>
            </a:r>
            <a:r>
              <a:rPr lang="nl-NL" sz="2000" b="1" u="sng" dirty="0">
                <a:ea typeface="Times New Roman" panose="02020603050405020304" pitchFamily="18" charset="0"/>
                <a:cs typeface="Arial" panose="020B0604020202020204" pitchFamily="34" charset="0"/>
              </a:rPr>
              <a:t>internationale</a:t>
            </a:r>
            <a:r>
              <a:rPr lang="nl-NL" sz="2000" dirty="0">
                <a:ea typeface="Times New Roman" panose="02020603050405020304" pitchFamily="18" charset="0"/>
                <a:cs typeface="Arial" panose="020B0604020202020204" pitchFamily="34" charset="0"/>
              </a:rPr>
              <a:t> wedstrijd in Frankrijk. Daar doen dan studenten </a:t>
            </a:r>
            <a:r>
              <a:rPr lang="nl-NL" sz="2000" b="1" i="1" dirty="0">
                <a:ea typeface="Times New Roman" panose="02020603050405020304" pitchFamily="18" charset="0"/>
                <a:cs typeface="Arial" panose="020B0604020202020204" pitchFamily="34" charset="0"/>
              </a:rPr>
              <a:t>van verschillende landen</a:t>
            </a:r>
            <a:r>
              <a:rPr lang="nl-NL" sz="2000" dirty="0">
                <a:ea typeface="Times New Roman" panose="02020603050405020304" pitchFamily="18" charset="0"/>
                <a:cs typeface="Arial" panose="020B0604020202020204" pitchFamily="34" charset="0"/>
              </a:rPr>
              <a:t> aan mee. </a:t>
            </a:r>
            <a:br>
              <a:rPr lang="nl-NL" sz="2000" dirty="0">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We hebben in Nederland meer dan 400 beroepen. Voorbeelden hiervan zijn mensen die kleding </a:t>
            </a:r>
            <a:r>
              <a:rPr lang="nl-NL" sz="2000" b="1" u="sng" dirty="0">
                <a:ea typeface="Times New Roman" panose="02020603050405020304" pitchFamily="18" charset="0"/>
                <a:cs typeface="Arial" panose="020B0604020202020204" pitchFamily="34" charset="0"/>
              </a:rPr>
              <a:t>ontwerpen</a:t>
            </a:r>
            <a:r>
              <a:rPr lang="nl-NL" sz="2000" dirty="0">
                <a:ea typeface="Times New Roman" panose="02020603050405020304" pitchFamily="18" charset="0"/>
                <a:cs typeface="Arial" panose="020B0604020202020204" pitchFamily="34" charset="0"/>
              </a:rPr>
              <a:t>, die kleren </a:t>
            </a:r>
            <a:r>
              <a:rPr lang="nl-NL" sz="2000" b="1" i="1" dirty="0">
                <a:ea typeface="Times New Roman" panose="02020603050405020304" pitchFamily="18" charset="0"/>
                <a:cs typeface="Arial" panose="020B0604020202020204" pitchFamily="34" charset="0"/>
              </a:rPr>
              <a:t>bedenken en maken.</a:t>
            </a:r>
            <a:r>
              <a:rPr lang="nl-NL" sz="2000" dirty="0">
                <a:ea typeface="Times New Roman" panose="02020603050405020304" pitchFamily="18" charset="0"/>
                <a:cs typeface="Arial" panose="020B0604020202020204" pitchFamily="34" charset="0"/>
              </a:rPr>
              <a:t> Of mensen die computers </a:t>
            </a:r>
            <a:r>
              <a:rPr lang="nl-NL" sz="2000" b="1" u="sng" dirty="0">
                <a:ea typeface="Times New Roman" panose="02020603050405020304" pitchFamily="18" charset="0"/>
                <a:cs typeface="Arial" panose="020B0604020202020204" pitchFamily="34" charset="0"/>
              </a:rPr>
              <a:t>programmeren</a:t>
            </a:r>
            <a:r>
              <a:rPr lang="nl-NL" sz="2000" dirty="0">
                <a:ea typeface="Times New Roman" panose="02020603050405020304" pitchFamily="18" charset="0"/>
                <a:cs typeface="Arial" panose="020B0604020202020204" pitchFamily="34" charset="0"/>
              </a:rPr>
              <a:t>, mensen die </a:t>
            </a:r>
            <a:r>
              <a:rPr lang="nl-NL" sz="2000" b="1" i="1" dirty="0">
                <a:ea typeface="Times New Roman" panose="02020603050405020304" pitchFamily="18" charset="0"/>
                <a:cs typeface="Arial" panose="020B0604020202020204" pitchFamily="34" charset="0"/>
              </a:rPr>
              <a:t>zorgen dat een computer opdrachten kan doen</a:t>
            </a:r>
            <a:r>
              <a:rPr lang="nl-NL" sz="2000" dirty="0">
                <a:ea typeface="Times New Roman" panose="02020603050405020304" pitchFamily="18" charset="0"/>
                <a:cs typeface="Arial" panose="020B0604020202020204" pitchFamily="34" charset="0"/>
              </a:rPr>
              <a:t>.</a:t>
            </a:r>
            <a:r>
              <a:rPr lang="nl-NL" sz="2000" b="1" i="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Allemaal heel belangrijke beroepen.</a:t>
            </a:r>
            <a:r>
              <a:rPr lang="nl-NL" sz="2000" b="1" i="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Er zijn ook veel beroepen die echt </a:t>
            </a:r>
            <a:r>
              <a:rPr lang="nl-NL" sz="2000" b="1" u="sng" dirty="0">
                <a:ea typeface="Times New Roman" panose="02020603050405020304" pitchFamily="18" charset="0"/>
                <a:cs typeface="Arial" panose="020B0604020202020204" pitchFamily="34" charset="0"/>
              </a:rPr>
              <a:t>onmisbaar</a:t>
            </a:r>
            <a:r>
              <a:rPr lang="nl-NL" sz="2000" dirty="0">
                <a:ea typeface="Times New Roman" panose="02020603050405020304" pitchFamily="18" charset="0"/>
                <a:cs typeface="Arial" panose="020B0604020202020204" pitchFamily="34" charset="0"/>
              </a:rPr>
              <a:t> zijn en waar we er tegenwoordig te weinig van hebben, zoals metselaars, loodgieters of meesters en juffen. Dit zijn beroepen </a:t>
            </a:r>
            <a:r>
              <a:rPr lang="nl-NL" sz="2000" b="1" i="1" dirty="0">
                <a:ea typeface="Times New Roman" panose="02020603050405020304" pitchFamily="18" charset="0"/>
                <a:cs typeface="Arial" panose="020B0604020202020204" pitchFamily="34" charset="0"/>
              </a:rPr>
              <a:t>waar wij niet zonder kunnen, die echt nodig zijn</a:t>
            </a:r>
            <a:r>
              <a:rPr lang="nl-NL" sz="2000" dirty="0">
                <a:ea typeface="Times New Roman" panose="02020603050405020304" pitchFamily="18" charset="0"/>
                <a:cs typeface="Arial" panose="020B0604020202020204" pitchFamily="34" charset="0"/>
              </a:rPr>
              <a:t>.</a:t>
            </a:r>
            <a:br>
              <a:rPr lang="nl-NL" sz="2000" dirty="0">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Weten jullie eigenlijk al wat jullie later willen worden?</a:t>
            </a: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a:p>
            <a:pPr marL="0" lvl="0" indent="0">
              <a:spcBef>
                <a:spcPts val="200"/>
              </a:spcBef>
              <a:spcAft>
                <a:spcPts val="200"/>
              </a:spcAft>
              <a:buNone/>
            </a:pPr>
            <a:r>
              <a:rPr lang="nl-NL" sz="2000" dirty="0">
                <a:solidFill>
                  <a:srgbClr val="00B050"/>
                </a:solidFill>
                <a:ea typeface="Times New Roman" panose="02020603050405020304" pitchFamily="18" charset="0"/>
                <a:cs typeface="Arial" panose="020B0604020202020204" pitchFamily="34" charset="0"/>
              </a:rPr>
              <a:t>De link naar een impressie van de wedstrijd in 2023 (optioneel): </a:t>
            </a:r>
            <a:br>
              <a:rPr lang="nl-NL" sz="2000" dirty="0">
                <a:solidFill>
                  <a:srgbClr val="00B050"/>
                </a:solidFill>
                <a:ea typeface="Times New Roman" panose="02020603050405020304" pitchFamily="18" charset="0"/>
                <a:cs typeface="Arial" panose="020B0604020202020204" pitchFamily="34" charset="0"/>
              </a:rPr>
            </a:br>
            <a:endParaRPr lang="nl-NL" sz="2000" dirty="0">
              <a:solidFill>
                <a:srgbClr val="00B050"/>
              </a:solidFill>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
        <p:nvSpPr>
          <p:cNvPr id="2" name="Tekstvak 1">
            <a:extLst>
              <a:ext uri="{FF2B5EF4-FFF2-40B4-BE49-F238E27FC236}">
                <a16:creationId xmlns:a16="http://schemas.microsoft.com/office/drawing/2014/main" id="{9F779D54-E9EB-0F24-21AB-50F86EEBB4C6}"/>
              </a:ext>
            </a:extLst>
          </p:cNvPr>
          <p:cNvSpPr txBox="1"/>
          <p:nvPr/>
        </p:nvSpPr>
        <p:spPr>
          <a:xfrm>
            <a:off x="0" y="6237312"/>
            <a:ext cx="8496944" cy="369332"/>
          </a:xfrm>
          <a:prstGeom prst="rect">
            <a:avLst/>
          </a:prstGeom>
          <a:noFill/>
        </p:spPr>
        <p:txBody>
          <a:bodyPr wrap="square">
            <a:spAutoFit/>
          </a:bodyPr>
          <a:lstStyle/>
          <a:p>
            <a:r>
              <a:rPr lang="en-US" dirty="0" err="1">
                <a:hlinkClick r:id="rId3"/>
              </a:rPr>
              <a:t>Aftermovie</a:t>
            </a:r>
            <a:r>
              <a:rPr lang="en-US" dirty="0">
                <a:hlinkClick r:id="rId3"/>
              </a:rPr>
              <a:t> Skills The Finals 2023 - WorldSkills Netherlands (youtube.com)</a:t>
            </a:r>
            <a:endParaRPr lang="nl-NL" dirty="0"/>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40157" y="421449"/>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internationaal</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effectLst/>
                <a:latin typeface="Century Gothic" panose="020B0502020202020204" pitchFamily="34" charset="0"/>
                <a:ea typeface="Calibri"/>
                <a:cs typeface="Times New Roman"/>
              </a:rPr>
              <a:t>nationaa</a:t>
            </a:r>
            <a:r>
              <a:rPr lang="nl-NL" sz="5900" b="1" dirty="0">
                <a:solidFill>
                  <a:srgbClr val="387038"/>
                </a:solidFill>
                <a:effectLst/>
                <a:latin typeface="Century Gothic" panose="020B0502020202020204" pitchFamily="34" charset="0"/>
                <a:ea typeface="Calibri"/>
                <a:cs typeface="Times New Roman"/>
              </a:rPr>
              <a:t>l</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27915" y="1628800"/>
            <a:ext cx="4100069"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van verschillende landen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36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De Nederlandse kampioen mag ook meedoen met de </a:t>
            </a:r>
            <a:r>
              <a:rPr lang="nl-NL" sz="2400" i="1" u="sng" dirty="0">
                <a:solidFill>
                  <a:srgbClr val="387038"/>
                </a:solidFill>
                <a:latin typeface="Century Gothic" panose="020B0502020202020204" pitchFamily="34" charset="0"/>
                <a:ea typeface="Calibri"/>
                <a:cs typeface="Times New Roman"/>
              </a:rPr>
              <a:t>internationale </a:t>
            </a:r>
            <a:r>
              <a:rPr lang="nl-NL" sz="2400" i="1" dirty="0">
                <a:solidFill>
                  <a:srgbClr val="387038"/>
                </a:solidFill>
                <a:latin typeface="Century Gothic" panose="020B0502020202020204" pitchFamily="34" charset="0"/>
                <a:ea typeface="Calibri"/>
                <a:cs typeface="Times New Roman"/>
              </a:rPr>
              <a:t>wedstrijd.</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van één land</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Over een paar dagen begint het </a:t>
            </a:r>
            <a:r>
              <a:rPr lang="nl-NL" sz="2400" i="1" u="sng" dirty="0">
                <a:solidFill>
                  <a:srgbClr val="387038"/>
                </a:solidFill>
                <a:effectLst/>
                <a:latin typeface="Century Gothic" panose="020B0502020202020204" pitchFamily="34" charset="0"/>
                <a:ea typeface="Calibri"/>
                <a:cs typeface="Times New Roman"/>
              </a:rPr>
              <a:t>nationale</a:t>
            </a:r>
            <a:r>
              <a:rPr lang="nl-NL" sz="2400" i="1" dirty="0">
                <a:solidFill>
                  <a:srgbClr val="387038"/>
                </a:solidFill>
                <a:effectLst/>
                <a:latin typeface="Century Gothic" panose="020B0502020202020204" pitchFamily="34" charset="0"/>
                <a:ea typeface="Calibri"/>
                <a:cs typeface="Times New Roman"/>
              </a:rPr>
              <a:t> kampioenschap.</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kaart, tekst&#10;&#10;Automatisch gegenereerde beschrijving">
            <a:extLst>
              <a:ext uri="{FF2B5EF4-FFF2-40B4-BE49-F238E27FC236}">
                <a16:creationId xmlns:a16="http://schemas.microsoft.com/office/drawing/2014/main" id="{5E4E757E-FC14-5898-0561-B14400D05D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23340" y="2256943"/>
            <a:ext cx="2216483" cy="2216483"/>
          </a:xfrm>
          <a:prstGeom prst="rect">
            <a:avLst/>
          </a:prstGeom>
        </p:spPr>
      </p:pic>
      <p:pic>
        <p:nvPicPr>
          <p:cNvPr id="8" name="Afbeelding 7" descr="Afbeelding met kaart, atlas, tekst&#10;&#10;Automatisch gegenereerde beschrijving">
            <a:extLst>
              <a:ext uri="{FF2B5EF4-FFF2-40B4-BE49-F238E27FC236}">
                <a16:creationId xmlns:a16="http://schemas.microsoft.com/office/drawing/2014/main" id="{0627E32B-6EF0-CDA1-DAD6-54E946D1CFE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55636" y="2116551"/>
            <a:ext cx="2207706" cy="2759633"/>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onmisbaar</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overbodig</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waar je niet zonder kunt, echt nodig</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400" dirty="0">
                <a:effectLst/>
                <a:latin typeface="Century Gothic" panose="020B0502020202020204" pitchFamily="34" charset="0"/>
                <a:ea typeface="Calibri"/>
                <a:cs typeface="Times New Roman"/>
              </a:rPr>
              <a:t>   </a:t>
            </a:r>
            <a:endParaRPr lang="nl-NL" sz="105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Metselaar is een </a:t>
            </a:r>
            <a:r>
              <a:rPr lang="nl-NL" sz="2400" i="1" u="sng" dirty="0">
                <a:solidFill>
                  <a:srgbClr val="387038"/>
                </a:solidFill>
                <a:latin typeface="Century Gothic" panose="020B0502020202020204" pitchFamily="34" charset="0"/>
                <a:ea typeface="Calibri"/>
                <a:cs typeface="Times New Roman"/>
              </a:rPr>
              <a:t>onmisbaar</a:t>
            </a:r>
            <a:r>
              <a:rPr lang="nl-NL" sz="2400" i="1" dirty="0">
                <a:solidFill>
                  <a:srgbClr val="387038"/>
                </a:solidFill>
                <a:latin typeface="Century Gothic" panose="020B0502020202020204" pitchFamily="34" charset="0"/>
                <a:ea typeface="Calibri"/>
                <a:cs typeface="Times New Roman"/>
              </a:rPr>
              <a:t> beroep.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8" y="1548006"/>
            <a:ext cx="417646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waar je wel zonder kunt</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2000" i="1" dirty="0">
              <a:solidFill>
                <a:srgbClr val="387038"/>
              </a:solidFill>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Plastic rietjes zijn </a:t>
            </a:r>
            <a:r>
              <a:rPr lang="nl-NL" sz="2400" i="1" u="sng" dirty="0">
                <a:solidFill>
                  <a:srgbClr val="387038"/>
                </a:solidFill>
                <a:effectLst/>
                <a:latin typeface="Century Gothic" panose="020B0502020202020204" pitchFamily="34" charset="0"/>
                <a:ea typeface="Calibri"/>
                <a:cs typeface="Times New Roman"/>
              </a:rPr>
              <a:t>overbodig</a:t>
            </a:r>
            <a:r>
              <a:rPr lang="nl-NL" sz="2400" i="1" dirty="0">
                <a:solidFill>
                  <a:srgbClr val="387038"/>
                </a:solidFill>
                <a:effectLst/>
                <a:latin typeface="Century Gothic" panose="020B0502020202020204" pitchFamily="34" charset="0"/>
                <a:ea typeface="Calibri"/>
                <a:cs typeface="Times New Roman"/>
              </a:rPr>
              <a:t> en schadelijk.</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8" name="Afbeelding 7" descr="Afbeelding met Kinderkunst, hanger&#10;&#10;Automatisch gegenereerde beschrijving">
            <a:extLst>
              <a:ext uri="{FF2B5EF4-FFF2-40B4-BE49-F238E27FC236}">
                <a16:creationId xmlns:a16="http://schemas.microsoft.com/office/drawing/2014/main" id="{D5CB4863-079C-5350-16A7-CB9B4661DD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92080" y="2852936"/>
            <a:ext cx="2980509" cy="1985019"/>
          </a:xfrm>
          <a:prstGeom prst="rect">
            <a:avLst/>
          </a:prstGeom>
        </p:spPr>
      </p:pic>
      <p:pic>
        <p:nvPicPr>
          <p:cNvPr id="10" name="Afbeelding 9" descr="Afbeelding met tekenfilm&#10;&#10;Automatisch gegenereerde beschrijving">
            <a:extLst>
              <a:ext uri="{FF2B5EF4-FFF2-40B4-BE49-F238E27FC236}">
                <a16:creationId xmlns:a16="http://schemas.microsoft.com/office/drawing/2014/main" id="{989EDBC3-7E14-F3D0-4B0C-1A0C692432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0656" y="2852936"/>
            <a:ext cx="3423461" cy="2095157"/>
          </a:xfrm>
          <a:prstGeom prst="rect">
            <a:avLst/>
          </a:prstGeom>
        </p:spPr>
      </p:pic>
    </p:spTree>
    <p:extLst>
      <p:ext uri="{BB962C8B-B14F-4D97-AF65-F5344CB8AC3E}">
        <p14:creationId xmlns:p14="http://schemas.microsoft.com/office/powerpoint/2010/main" val="3039720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213390"/>
            <a:ext cx="2808311" cy="106877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31841" y="3662328"/>
            <a:ext cx="2808312" cy="10437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59" y="3272119"/>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86274" y="4061440"/>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Century Gothic" panose="020B0502020202020204" pitchFamily="34" charset="0"/>
                <a:ea typeface="Calibri"/>
                <a:cs typeface="Times New Roman"/>
              </a:rPr>
              <a:t>de kwart</a:t>
            </a:r>
            <a:endParaRPr lang="nl-NL" sz="1100" dirty="0">
              <a:effectLst/>
              <a:latin typeface="Century Gothic" panose="020B0502020202020204" pitchFamily="34" charset="0"/>
              <a:ea typeface="Calibri"/>
              <a:cs typeface="Times New Roman"/>
            </a:endParaRPr>
          </a:p>
        </p:txBody>
      </p:sp>
      <p:sp>
        <p:nvSpPr>
          <p:cNvPr id="9" name="Text Box 14"/>
          <p:cNvSpPr txBox="1"/>
          <p:nvPr/>
        </p:nvSpPr>
        <p:spPr>
          <a:xfrm>
            <a:off x="2966593" y="3519898"/>
            <a:ext cx="3138805" cy="34115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Century Gothic" panose="020B0502020202020204" pitchFamily="34" charset="0"/>
                <a:ea typeface="Calibri"/>
                <a:cs typeface="Times New Roman"/>
              </a:rPr>
              <a:t>d</a:t>
            </a:r>
            <a:r>
              <a:rPr lang="nl-NL" sz="4800" dirty="0">
                <a:effectLst/>
                <a:latin typeface="Century Gothic" panose="020B0502020202020204" pitchFamily="34" charset="0"/>
                <a:ea typeface="Calibri"/>
                <a:cs typeface="Times New Roman"/>
              </a:rPr>
              <a:t>e halve</a:t>
            </a:r>
            <a:endParaRPr lang="nl-NL" sz="1100" dirty="0">
              <a:effectLst/>
              <a:latin typeface="Century Gothic" panose="020B0502020202020204" pitchFamily="34" charset="0"/>
              <a:ea typeface="Calibri"/>
              <a:cs typeface="Times New Roman"/>
            </a:endParaRPr>
          </a:p>
        </p:txBody>
      </p:sp>
      <p:sp>
        <p:nvSpPr>
          <p:cNvPr id="10" name="Text Box 14"/>
          <p:cNvSpPr txBox="1"/>
          <p:nvPr/>
        </p:nvSpPr>
        <p:spPr>
          <a:xfrm>
            <a:off x="5846915" y="3209930"/>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Century Gothic" panose="020B0502020202020204" pitchFamily="34" charset="0"/>
                <a:ea typeface="Calibri"/>
                <a:cs typeface="Times New Roman"/>
              </a:rPr>
              <a:t>d</a:t>
            </a:r>
            <a:r>
              <a:rPr lang="nl-NL" sz="4800" dirty="0">
                <a:effectLst/>
                <a:latin typeface="Century Gothic" panose="020B0502020202020204" pitchFamily="34" charset="0"/>
                <a:ea typeface="Calibri"/>
                <a:cs typeface="Times New Roman"/>
              </a:rPr>
              <a:t>e finale</a:t>
            </a:r>
            <a:endParaRPr lang="nl-NL" sz="1100" dirty="0">
              <a:effectLst/>
              <a:latin typeface="Century Gothic" panose="020B0502020202020204" pitchFamily="34" charset="0"/>
              <a:ea typeface="Calibri"/>
              <a:cs typeface="Times New Roman"/>
            </a:endParaRPr>
          </a:p>
        </p:txBody>
      </p:sp>
      <p:sp>
        <p:nvSpPr>
          <p:cNvPr id="11" name="Text Box 14"/>
          <p:cNvSpPr txBox="1"/>
          <p:nvPr/>
        </p:nvSpPr>
        <p:spPr>
          <a:xfrm>
            <a:off x="491982" y="441730"/>
            <a:ext cx="6384274"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dirty="0">
                <a:solidFill>
                  <a:srgbClr val="387038"/>
                </a:solidFill>
                <a:effectLst/>
                <a:latin typeface="Century Gothic" panose="020B0502020202020204" pitchFamily="34" charset="0"/>
                <a:ea typeface="Calibri"/>
                <a:cs typeface="Times New Roman"/>
              </a:rPr>
              <a:t>In </a:t>
            </a:r>
            <a:r>
              <a:rPr lang="nl-NL" sz="2400" i="1" u="sng" dirty="0">
                <a:solidFill>
                  <a:srgbClr val="387038"/>
                </a:solidFill>
                <a:effectLst/>
                <a:latin typeface="Century Gothic" panose="020B0502020202020204" pitchFamily="34" charset="0"/>
                <a:ea typeface="Calibri"/>
                <a:cs typeface="Times New Roman"/>
              </a:rPr>
              <a:t>de finale </a:t>
            </a:r>
            <a:r>
              <a:rPr lang="nl-NL" sz="2400" i="1" dirty="0">
                <a:solidFill>
                  <a:srgbClr val="387038"/>
                </a:solidFill>
                <a:effectLst/>
                <a:latin typeface="Century Gothic" panose="020B0502020202020204" pitchFamily="34" charset="0"/>
                <a:ea typeface="Calibri"/>
                <a:cs typeface="Times New Roman"/>
              </a:rPr>
              <a:t>strijden de beste metselaars tegen elkaar.</a:t>
            </a:r>
            <a:endParaRPr lang="nl-NL" sz="1200" dirty="0">
              <a:effectLst/>
              <a:latin typeface="Century Gothic" panose="020B0502020202020204" pitchFamily="34" charset="0"/>
              <a:ea typeface="Calibri"/>
              <a:cs typeface="Times New Roman"/>
            </a:endParaRPr>
          </a:p>
        </p:txBody>
      </p:sp>
      <p:sp>
        <p:nvSpPr>
          <p:cNvPr id="16" name="Text Box 14"/>
          <p:cNvSpPr txBox="1"/>
          <p:nvPr/>
        </p:nvSpPr>
        <p:spPr>
          <a:xfrm>
            <a:off x="6032433" y="4309313"/>
            <a:ext cx="2830499" cy="164286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7" name="Tekstvak 2"/>
          <p:cNvSpPr txBox="1">
            <a:spLocks noChangeArrowheads="1"/>
          </p:cNvSpPr>
          <p:nvPr/>
        </p:nvSpPr>
        <p:spPr bwMode="auto">
          <a:xfrm>
            <a:off x="6012160" y="4302245"/>
            <a:ext cx="2973560" cy="214132"/>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dirty="0">
                <a:effectLst/>
                <a:latin typeface="Century Gothic" panose="020B0502020202020204" pitchFamily="34" charset="0"/>
                <a:ea typeface="Calibri"/>
                <a:cs typeface="Times New Roman"/>
              </a:rPr>
              <a:t>= de laatste wedstrijd tussen de twee beste teams of spelers</a:t>
            </a:r>
          </a:p>
        </p:txBody>
      </p:sp>
      <p:pic>
        <p:nvPicPr>
          <p:cNvPr id="19" name="Afbeelding 18">
            <a:extLst>
              <a:ext uri="{FF2B5EF4-FFF2-40B4-BE49-F238E27FC236}">
                <a16:creationId xmlns:a16="http://schemas.microsoft.com/office/drawing/2014/main" id="{C74CE036-1033-EF7B-2541-B9E04A15A4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40153" y="1556792"/>
            <a:ext cx="2887671" cy="1185739"/>
          </a:xfrm>
          <a:prstGeom prst="rect">
            <a:avLst/>
          </a:prstGeom>
        </p:spPr>
      </p:pic>
      <p:pic>
        <p:nvPicPr>
          <p:cNvPr id="25" name="Afbeelding 24" descr="Afbeelding met kleding, Menselijk gezicht, clipart, tekenfilm&#10;&#10;Automatisch gegenereerde beschrijving">
            <a:extLst>
              <a:ext uri="{FF2B5EF4-FFF2-40B4-BE49-F238E27FC236}">
                <a16:creationId xmlns:a16="http://schemas.microsoft.com/office/drawing/2014/main" id="{D88975F2-B4EF-5758-0FB8-5096C3E0BF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6631" y="1268760"/>
            <a:ext cx="1189364" cy="1189364"/>
          </a:xfrm>
          <a:prstGeom prst="rect">
            <a:avLst/>
          </a:prstGeom>
        </p:spPr>
      </p:pic>
      <p:pic>
        <p:nvPicPr>
          <p:cNvPr id="27" name="Afbeelding 26" descr="Afbeelding met Menselijk gezicht, kleding, persoon, sinaasappel&#10;&#10;Automatisch gegenereerde beschrijving">
            <a:extLst>
              <a:ext uri="{FF2B5EF4-FFF2-40B4-BE49-F238E27FC236}">
                <a16:creationId xmlns:a16="http://schemas.microsoft.com/office/drawing/2014/main" id="{156C5FE6-1EA7-53FC-7E11-64B7EB21CFF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83528" y="2590819"/>
            <a:ext cx="982786" cy="982197"/>
          </a:xfrm>
          <a:prstGeom prst="rect">
            <a:avLst/>
          </a:prstGeom>
        </p:spPr>
      </p:pic>
      <p:pic>
        <p:nvPicPr>
          <p:cNvPr id="29" name="Afbeelding 28" descr="Afbeelding met kleding, tekenfilm, persoon&#10;&#10;Automatisch gegenereerde beschrijving">
            <a:extLst>
              <a:ext uri="{FF2B5EF4-FFF2-40B4-BE49-F238E27FC236}">
                <a16:creationId xmlns:a16="http://schemas.microsoft.com/office/drawing/2014/main" id="{C5E4FFD4-FDCC-0E53-54C0-C80846FF877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74406" y="1548172"/>
            <a:ext cx="1031776" cy="1160748"/>
          </a:xfrm>
          <a:prstGeom prst="rect">
            <a:avLst/>
          </a:prstGeom>
        </p:spPr>
      </p:pic>
      <p:pic>
        <p:nvPicPr>
          <p:cNvPr id="2049" name="Afbeelding 2048">
            <a:extLst>
              <a:ext uri="{FF2B5EF4-FFF2-40B4-BE49-F238E27FC236}">
                <a16:creationId xmlns:a16="http://schemas.microsoft.com/office/drawing/2014/main" id="{E38DE717-63A2-E1AF-A5AE-27155179563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191708" y="2439277"/>
            <a:ext cx="995116" cy="1133739"/>
          </a:xfrm>
          <a:prstGeom prst="rect">
            <a:avLst/>
          </a:prstGeom>
        </p:spPr>
      </p:pic>
      <p:pic>
        <p:nvPicPr>
          <p:cNvPr id="2053" name="Afbeelding 2052" descr="Afbeelding met kleding, person, werkkleding, Veiligheidshelm&#10;&#10;Automatisch gegenereerde beschrijving">
            <a:extLst>
              <a:ext uri="{FF2B5EF4-FFF2-40B4-BE49-F238E27FC236}">
                <a16:creationId xmlns:a16="http://schemas.microsoft.com/office/drawing/2014/main" id="{C8FDEE91-6A93-9616-DEDC-B64ECE8E04C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3064" y="1874695"/>
            <a:ext cx="2115178" cy="2274385"/>
          </a:xfrm>
          <a:prstGeom prst="rect">
            <a:avLst/>
          </a:prstGeom>
        </p:spPr>
      </p:pic>
      <p:sp>
        <p:nvSpPr>
          <p:cNvPr id="2" name="Text Box 14">
            <a:extLst>
              <a:ext uri="{FF2B5EF4-FFF2-40B4-BE49-F238E27FC236}">
                <a16:creationId xmlns:a16="http://schemas.microsoft.com/office/drawing/2014/main" id="{ECBD5BB2-10FC-9110-0EFF-CA4C817E6413}"/>
              </a:ext>
            </a:extLst>
          </p:cNvPr>
          <p:cNvSpPr txBox="1"/>
          <p:nvPr/>
        </p:nvSpPr>
        <p:spPr>
          <a:xfrm>
            <a:off x="19664" y="4594100"/>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Century Gothic" panose="020B0502020202020204" pitchFamily="34" charset="0"/>
                <a:ea typeface="Calibri"/>
                <a:cs typeface="Times New Roman"/>
              </a:rPr>
              <a:t>finale</a:t>
            </a:r>
            <a:endParaRPr lang="nl-NL" sz="1100" dirty="0">
              <a:effectLst/>
              <a:latin typeface="Century Gothic" panose="020B0502020202020204" pitchFamily="34" charset="0"/>
              <a:ea typeface="Calibri"/>
              <a:cs typeface="Times New Roman"/>
            </a:endParaRPr>
          </a:p>
        </p:txBody>
      </p:sp>
      <p:sp>
        <p:nvSpPr>
          <p:cNvPr id="3" name="Text Box 14">
            <a:extLst>
              <a:ext uri="{FF2B5EF4-FFF2-40B4-BE49-F238E27FC236}">
                <a16:creationId xmlns:a16="http://schemas.microsoft.com/office/drawing/2014/main" id="{C09A853C-5BE7-524A-31F9-0E156D5CAA4A}"/>
              </a:ext>
            </a:extLst>
          </p:cNvPr>
          <p:cNvSpPr txBox="1"/>
          <p:nvPr/>
        </p:nvSpPr>
        <p:spPr>
          <a:xfrm>
            <a:off x="2883491" y="4021184"/>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Century Gothic" panose="020B0502020202020204" pitchFamily="34" charset="0"/>
                <a:ea typeface="Calibri"/>
                <a:cs typeface="Times New Roman"/>
              </a:rPr>
              <a:t>finale</a:t>
            </a:r>
            <a:endParaRPr lang="nl-NL" sz="1100" dirty="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3153421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86272" y="452778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nadenken</a:t>
            </a:r>
            <a:endParaRPr lang="nl-NL" sz="4000" dirty="0">
              <a:effectLst/>
              <a:latin typeface="Century Gothic" panose="020B0502020202020204" pitchFamily="34" charset="0"/>
              <a:ea typeface="Calibri"/>
              <a:cs typeface="Times New Roman"/>
            </a:endParaRPr>
          </a:p>
        </p:txBody>
      </p:sp>
      <p:sp>
        <p:nvSpPr>
          <p:cNvPr id="9" name="Text Box 14"/>
          <p:cNvSpPr txBox="1"/>
          <p:nvPr/>
        </p:nvSpPr>
        <p:spPr>
          <a:xfrm>
            <a:off x="2884791" y="3965843"/>
            <a:ext cx="3299747"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effectLst/>
                <a:latin typeface="Century Gothic" panose="020B0502020202020204" pitchFamily="34" charset="0"/>
                <a:ea typeface="Calibri"/>
                <a:cs typeface="Times New Roman"/>
              </a:rPr>
              <a:t>ontwerpen</a:t>
            </a:r>
          </a:p>
        </p:txBody>
      </p:sp>
      <p:sp>
        <p:nvSpPr>
          <p:cNvPr id="10" name="Text Box 14"/>
          <p:cNvSpPr txBox="1"/>
          <p:nvPr/>
        </p:nvSpPr>
        <p:spPr>
          <a:xfrm>
            <a:off x="5844252" y="339877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effectLst/>
                <a:latin typeface="Century Gothic" panose="020B0502020202020204" pitchFamily="34" charset="0"/>
                <a:ea typeface="Calibri"/>
                <a:cs typeface="Times New Roman"/>
              </a:rPr>
              <a:t>creëren</a:t>
            </a:r>
          </a:p>
        </p:txBody>
      </p:sp>
      <p:sp>
        <p:nvSpPr>
          <p:cNvPr id="11" name="Text Box 14"/>
          <p:cNvSpPr txBox="1"/>
          <p:nvPr/>
        </p:nvSpPr>
        <p:spPr>
          <a:xfrm>
            <a:off x="371750" y="482014"/>
            <a:ext cx="6360490"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dirty="0">
                <a:solidFill>
                  <a:srgbClr val="387038"/>
                </a:solidFill>
                <a:effectLst/>
                <a:latin typeface="Century Gothic" panose="020B0502020202020204" pitchFamily="34" charset="0"/>
                <a:ea typeface="Calibri"/>
                <a:cs typeface="Times New Roman"/>
              </a:rPr>
              <a:t>Je moet vaak lang nadenken voordat je iets goed kan </a:t>
            </a:r>
            <a:r>
              <a:rPr lang="nl-NL" sz="2400" i="1" u="sng" dirty="0">
                <a:solidFill>
                  <a:srgbClr val="387038"/>
                </a:solidFill>
                <a:effectLst/>
                <a:latin typeface="Century Gothic" panose="020B0502020202020204" pitchFamily="34" charset="0"/>
                <a:ea typeface="Calibri"/>
                <a:cs typeface="Times New Roman"/>
              </a:rPr>
              <a:t>ontwerpen</a:t>
            </a:r>
            <a:r>
              <a:rPr lang="nl-NL" sz="2400" i="1" dirty="0">
                <a:solidFill>
                  <a:srgbClr val="387038"/>
                </a:solidFill>
                <a:effectLst/>
                <a:latin typeface="Century Gothic" panose="020B0502020202020204" pitchFamily="34" charset="0"/>
                <a:ea typeface="Calibri"/>
                <a:cs typeface="Times New Roman"/>
              </a:rPr>
              <a:t> en creëren.</a:t>
            </a:r>
            <a:endParaRPr lang="nl-NL" sz="2400" dirty="0">
              <a:effectLst/>
              <a:latin typeface="Century Gothic" panose="020B0502020202020204" pitchFamily="34" charset="0"/>
              <a:ea typeface="Calibri"/>
              <a:cs typeface="Times New Roman"/>
            </a:endParaRPr>
          </a:p>
        </p:txBody>
      </p:sp>
      <p:sp>
        <p:nvSpPr>
          <p:cNvPr id="14" name="Text Box 14"/>
          <p:cNvSpPr txBox="1"/>
          <p:nvPr/>
        </p:nvSpPr>
        <p:spPr>
          <a:xfrm>
            <a:off x="3152113" y="4833970"/>
            <a:ext cx="2788039" cy="89928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3131840" y="4826903"/>
            <a:ext cx="2808312" cy="35459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bedenken en maken</a:t>
            </a:r>
            <a:endParaRPr lang="nl-NL" sz="1100" dirty="0">
              <a:effectLst/>
              <a:latin typeface="Century Gothic" panose="020B0502020202020204" pitchFamily="34" charset="0"/>
              <a:ea typeface="Calibri"/>
              <a:cs typeface="Times New Roman"/>
            </a:endParaRPr>
          </a:p>
        </p:txBody>
      </p:sp>
      <p:pic>
        <p:nvPicPr>
          <p:cNvPr id="3" name="Afbeelding 2" descr="Afbeelding met Mobiele telefoon, persoon, verbruiksartikelen voor kantoor, overdekt&#10;&#10;Automatisch gegenereerde beschrijving">
            <a:extLst>
              <a:ext uri="{FF2B5EF4-FFF2-40B4-BE49-F238E27FC236}">
                <a16:creationId xmlns:a16="http://schemas.microsoft.com/office/drawing/2014/main" id="{3042A42B-2F7C-C72A-C94B-729DE483BD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65856" y="2084787"/>
            <a:ext cx="2774295" cy="1853229"/>
          </a:xfrm>
          <a:prstGeom prst="rect">
            <a:avLst/>
          </a:prstGeom>
        </p:spPr>
      </p:pic>
      <p:pic>
        <p:nvPicPr>
          <p:cNvPr id="19" name="Afbeelding 18" descr="Afbeelding met persoon, overdekt, Menselijk gezicht, kleding&#10;&#10;Automatisch gegenereerde beschrijving">
            <a:extLst>
              <a:ext uri="{FF2B5EF4-FFF2-40B4-BE49-F238E27FC236}">
                <a16:creationId xmlns:a16="http://schemas.microsoft.com/office/drawing/2014/main" id="{6072AF05-9D04-6A22-5163-A96993A4B0D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7561" y="2679320"/>
            <a:ext cx="2796286" cy="1867919"/>
          </a:xfrm>
          <a:prstGeom prst="rect">
            <a:avLst/>
          </a:prstGeom>
        </p:spPr>
      </p:pic>
      <p:pic>
        <p:nvPicPr>
          <p:cNvPr id="21" name="Afbeelding 20" descr="Afbeelding met persoon, nagel, overdekt, verbruiksartikelen voor kantoor&#10;&#10;Automatisch gegenereerde beschrijving">
            <a:extLst>
              <a:ext uri="{FF2B5EF4-FFF2-40B4-BE49-F238E27FC236}">
                <a16:creationId xmlns:a16="http://schemas.microsoft.com/office/drawing/2014/main" id="{22B84842-5873-1E55-AEC4-88DC17F3694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44533" y="1521207"/>
            <a:ext cx="2774294" cy="1853228"/>
          </a:xfrm>
          <a:prstGeom prst="rect">
            <a:avLst/>
          </a:prstGeom>
        </p:spPr>
      </p:pic>
    </p:spTree>
    <p:extLst>
      <p:ext uri="{BB962C8B-B14F-4D97-AF65-F5344CB8AC3E}">
        <p14:creationId xmlns:p14="http://schemas.microsoft.com/office/powerpoint/2010/main" val="3074816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47435"/>
            <a:ext cx="9144000" cy="5901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293096"/>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203846" y="3808080"/>
            <a:ext cx="2683998"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2692735" y="380288"/>
            <a:ext cx="296667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86272" y="4239756"/>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beginnen</a:t>
            </a:r>
            <a:endParaRPr lang="nl-NL" sz="4000" dirty="0">
              <a:effectLst/>
              <a:latin typeface="Century Gothic" panose="020B0502020202020204" pitchFamily="34" charset="0"/>
              <a:ea typeface="Calibri"/>
              <a:cs typeface="Times New Roman"/>
            </a:endParaRPr>
          </a:p>
        </p:txBody>
      </p:sp>
      <p:sp>
        <p:nvSpPr>
          <p:cNvPr id="9" name="Text Box 14"/>
          <p:cNvSpPr txBox="1"/>
          <p:nvPr/>
        </p:nvSpPr>
        <p:spPr>
          <a:xfrm>
            <a:off x="3483732" y="3816119"/>
            <a:ext cx="2141752"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effectLst/>
                <a:latin typeface="Century Gothic" panose="020B0502020202020204" pitchFamily="34" charset="0"/>
                <a:ea typeface="Calibri"/>
                <a:cs typeface="Times New Roman"/>
              </a:rPr>
              <a:t>duren</a:t>
            </a:r>
          </a:p>
        </p:txBody>
      </p:sp>
      <p:sp>
        <p:nvSpPr>
          <p:cNvPr id="10" name="Text Box 14"/>
          <p:cNvSpPr txBox="1"/>
          <p:nvPr/>
        </p:nvSpPr>
        <p:spPr>
          <a:xfrm>
            <a:off x="2555776" y="325455"/>
            <a:ext cx="3266416" cy="726754"/>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h</a:t>
            </a:r>
            <a:r>
              <a:rPr lang="nl-NL" sz="4000" dirty="0">
                <a:effectLst/>
                <a:latin typeface="Century Gothic" panose="020B0502020202020204" pitchFamily="34" charset="0"/>
                <a:ea typeface="Calibri"/>
                <a:cs typeface="Times New Roman"/>
              </a:rPr>
              <a:t>et is zover</a:t>
            </a:r>
          </a:p>
        </p:txBody>
      </p:sp>
      <p:sp>
        <p:nvSpPr>
          <p:cNvPr id="11" name="Text Box 14"/>
          <p:cNvSpPr txBox="1"/>
          <p:nvPr/>
        </p:nvSpPr>
        <p:spPr>
          <a:xfrm>
            <a:off x="466833" y="5877272"/>
            <a:ext cx="7227508"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latin typeface="Century Gothic" panose="020B0502020202020204" pitchFamily="34" charset="0"/>
                <a:ea typeface="Calibri"/>
                <a:cs typeface="Times New Roman"/>
              </a:rPr>
              <a:t>Het</a:t>
            </a:r>
            <a:r>
              <a:rPr lang="nl-NL" sz="2000" i="1" dirty="0">
                <a:solidFill>
                  <a:srgbClr val="387038"/>
                </a:solidFill>
                <a:effectLst/>
                <a:latin typeface="Century Gothic" panose="020B0502020202020204" pitchFamily="34" charset="0"/>
                <a:ea typeface="Calibri"/>
                <a:cs typeface="Times New Roman"/>
              </a:rPr>
              <a:t> toernooi begint op 11 september 2023 en </a:t>
            </a:r>
            <a:r>
              <a:rPr lang="nl-NL" sz="2000" i="1" u="sng" dirty="0">
                <a:solidFill>
                  <a:srgbClr val="387038"/>
                </a:solidFill>
                <a:effectLst/>
                <a:latin typeface="Century Gothic" panose="020B0502020202020204" pitchFamily="34" charset="0"/>
                <a:ea typeface="Calibri"/>
                <a:cs typeface="Times New Roman"/>
              </a:rPr>
              <a:t>duurt</a:t>
            </a:r>
            <a:r>
              <a:rPr lang="nl-NL" sz="2000" i="1" dirty="0">
                <a:solidFill>
                  <a:srgbClr val="387038"/>
                </a:solidFill>
                <a:effectLst/>
                <a:latin typeface="Century Gothic" panose="020B0502020202020204" pitchFamily="34" charset="0"/>
                <a:ea typeface="Calibri"/>
                <a:cs typeface="Times New Roman"/>
              </a:rPr>
              <a:t> tot en met 22 maart 2024. </a:t>
            </a:r>
            <a:r>
              <a:rPr lang="nl-NL" sz="2000" i="1" dirty="0">
                <a:solidFill>
                  <a:srgbClr val="387038"/>
                </a:solidFill>
                <a:latin typeface="Century Gothic" panose="020B0502020202020204" pitchFamily="34" charset="0"/>
                <a:ea typeface="Calibri"/>
                <a:cs typeface="Times New Roman"/>
              </a:rPr>
              <a:t>De finale</a:t>
            </a:r>
            <a:r>
              <a:rPr lang="nl-NL" sz="2000" i="1" dirty="0">
                <a:solidFill>
                  <a:srgbClr val="387038"/>
                </a:solidFill>
                <a:effectLst/>
                <a:latin typeface="Century Gothic" panose="020B0502020202020204" pitchFamily="34" charset="0"/>
                <a:ea typeface="Calibri"/>
                <a:cs typeface="Times New Roman"/>
              </a:rPr>
              <a:t> </a:t>
            </a:r>
            <a:r>
              <a:rPr lang="nl-NL" sz="2000" i="1" u="sng" dirty="0">
                <a:solidFill>
                  <a:srgbClr val="387038"/>
                </a:solidFill>
                <a:effectLst/>
                <a:latin typeface="Century Gothic" panose="020B0502020202020204" pitchFamily="34" charset="0"/>
                <a:ea typeface="Calibri"/>
                <a:cs typeface="Times New Roman"/>
              </a:rPr>
              <a:t>is</a:t>
            </a:r>
            <a:r>
              <a:rPr lang="nl-NL" sz="2000" i="1" dirty="0">
                <a:solidFill>
                  <a:srgbClr val="387038"/>
                </a:solidFill>
                <a:effectLst/>
                <a:latin typeface="Century Gothic" panose="020B0502020202020204" pitchFamily="34" charset="0"/>
                <a:ea typeface="Calibri"/>
                <a:cs typeface="Times New Roman"/>
              </a:rPr>
              <a:t> al bijna </a:t>
            </a:r>
            <a:r>
              <a:rPr lang="nl-NL" sz="2000" i="1" u="sng" dirty="0">
                <a:solidFill>
                  <a:srgbClr val="387038"/>
                </a:solidFill>
                <a:effectLst/>
                <a:latin typeface="Century Gothic" panose="020B0502020202020204" pitchFamily="34" charset="0"/>
                <a:ea typeface="Calibri"/>
                <a:cs typeface="Times New Roman"/>
              </a:rPr>
              <a:t>zover</a:t>
            </a:r>
            <a:r>
              <a:rPr lang="nl-NL" sz="2000" i="1" dirty="0">
                <a:solidFill>
                  <a:srgbClr val="387038"/>
                </a:solidFill>
                <a:effectLst/>
                <a:latin typeface="Century Gothic" panose="020B0502020202020204" pitchFamily="34" charset="0"/>
                <a:ea typeface="Calibri"/>
                <a:cs typeface="Times New Roman"/>
              </a:rPr>
              <a:t>.</a:t>
            </a:r>
          </a:p>
          <a:p>
            <a:pPr>
              <a:lnSpc>
                <a:spcPct val="107000"/>
              </a:lnSpc>
              <a:spcAft>
                <a:spcPts val="800"/>
              </a:spcAft>
            </a:pPr>
            <a:endParaRPr lang="nl-NL" sz="2000" i="1" dirty="0">
              <a:solidFill>
                <a:srgbClr val="387038"/>
              </a:solidFill>
              <a:effectLst/>
              <a:latin typeface="Century Gothic" panose="020B0502020202020204" pitchFamily="34" charset="0"/>
              <a:ea typeface="Calibri"/>
              <a:cs typeface="Times New Roman"/>
            </a:endParaRPr>
          </a:p>
        </p:txBody>
      </p:sp>
      <p:sp>
        <p:nvSpPr>
          <p:cNvPr id="14" name="Text Box 14"/>
          <p:cNvSpPr txBox="1"/>
          <p:nvPr/>
        </p:nvSpPr>
        <p:spPr>
          <a:xfrm>
            <a:off x="3152113" y="4669179"/>
            <a:ext cx="3796151" cy="56002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3131840" y="4662112"/>
            <a:ext cx="4032448" cy="30048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zoveel tijd kost het</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2288841" y="1010551"/>
            <a:ext cx="3938057" cy="54624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7" name="Tekstvak 2"/>
          <p:cNvSpPr txBox="1">
            <a:spLocks noChangeArrowheads="1"/>
          </p:cNvSpPr>
          <p:nvPr/>
        </p:nvSpPr>
        <p:spPr bwMode="auto">
          <a:xfrm>
            <a:off x="2267744" y="1003484"/>
            <a:ext cx="4761182" cy="36134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het gaat gebeuren</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9030CED8-89A7-29E7-D915-188A13663B2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91223" y="1921168"/>
            <a:ext cx="1418887" cy="1363816"/>
          </a:xfrm>
          <a:prstGeom prst="rect">
            <a:avLst/>
          </a:prstGeom>
        </p:spPr>
      </p:pic>
      <p:grpSp>
        <p:nvGrpSpPr>
          <p:cNvPr id="13" name="Groep 12">
            <a:extLst>
              <a:ext uri="{FF2B5EF4-FFF2-40B4-BE49-F238E27FC236}">
                <a16:creationId xmlns:a16="http://schemas.microsoft.com/office/drawing/2014/main" id="{14BFB635-73ED-E349-F052-676E2E2D3EFD}"/>
              </a:ext>
            </a:extLst>
          </p:cNvPr>
          <p:cNvGrpSpPr/>
          <p:nvPr/>
        </p:nvGrpSpPr>
        <p:grpSpPr>
          <a:xfrm>
            <a:off x="477420" y="2348880"/>
            <a:ext cx="2016224" cy="1780867"/>
            <a:chOff x="265745" y="1566638"/>
            <a:chExt cx="2866029" cy="2531473"/>
          </a:xfrm>
        </p:grpSpPr>
        <p:pic>
          <p:nvPicPr>
            <p:cNvPr id="19" name="Afbeelding 18" descr="Afbeelding met tekst, agenda, Lettertype, nummer&#10;&#10;Automatisch gegenereerde beschrijving">
              <a:extLst>
                <a:ext uri="{FF2B5EF4-FFF2-40B4-BE49-F238E27FC236}">
                  <a16:creationId xmlns:a16="http://schemas.microsoft.com/office/drawing/2014/main" id="{FC3521F7-94A0-25B3-156F-FD351996965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14458"/>
            <a:stretch/>
          </p:blipFill>
          <p:spPr>
            <a:xfrm>
              <a:off x="265745" y="1566638"/>
              <a:ext cx="2866029" cy="2531473"/>
            </a:xfrm>
            <a:prstGeom prst="rect">
              <a:avLst/>
            </a:prstGeom>
          </p:spPr>
        </p:pic>
        <p:sp>
          <p:nvSpPr>
            <p:cNvPr id="20" name="Ovaal 19">
              <a:extLst>
                <a:ext uri="{FF2B5EF4-FFF2-40B4-BE49-F238E27FC236}">
                  <a16:creationId xmlns:a16="http://schemas.microsoft.com/office/drawing/2014/main" id="{552153E1-208F-D0A7-9BC3-04482B76070E}"/>
                </a:ext>
              </a:extLst>
            </p:cNvPr>
            <p:cNvSpPr/>
            <p:nvPr/>
          </p:nvSpPr>
          <p:spPr>
            <a:xfrm>
              <a:off x="1115616" y="3167840"/>
              <a:ext cx="287882" cy="36612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 name="Text Box 14">
            <a:extLst>
              <a:ext uri="{FF2B5EF4-FFF2-40B4-BE49-F238E27FC236}">
                <a16:creationId xmlns:a16="http://schemas.microsoft.com/office/drawing/2014/main" id="{DC1287D3-1918-2B0D-300C-FB71EFEB4598}"/>
              </a:ext>
            </a:extLst>
          </p:cNvPr>
          <p:cNvSpPr txBox="1"/>
          <p:nvPr/>
        </p:nvSpPr>
        <p:spPr>
          <a:xfrm>
            <a:off x="6051169" y="3284984"/>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xt Box 14">
            <a:extLst>
              <a:ext uri="{FF2B5EF4-FFF2-40B4-BE49-F238E27FC236}">
                <a16:creationId xmlns:a16="http://schemas.microsoft.com/office/drawing/2014/main" id="{3FCCCC13-7B5E-DF7C-0939-95E7E31D087A}"/>
              </a:ext>
            </a:extLst>
          </p:cNvPr>
          <p:cNvSpPr txBox="1"/>
          <p:nvPr/>
        </p:nvSpPr>
        <p:spPr>
          <a:xfrm>
            <a:off x="5907154" y="3240724"/>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eindigen</a:t>
            </a:r>
            <a:endParaRPr lang="nl-NL" sz="4000" dirty="0">
              <a:effectLst/>
              <a:latin typeface="Century Gothic" panose="020B0502020202020204" pitchFamily="34" charset="0"/>
              <a:ea typeface="Calibri"/>
              <a:cs typeface="Times New Roman"/>
            </a:endParaRPr>
          </a:p>
        </p:txBody>
      </p:sp>
      <p:sp>
        <p:nvSpPr>
          <p:cNvPr id="18" name="Pijl: rechts 17">
            <a:extLst>
              <a:ext uri="{FF2B5EF4-FFF2-40B4-BE49-F238E27FC236}">
                <a16:creationId xmlns:a16="http://schemas.microsoft.com/office/drawing/2014/main" id="{F8FF14F9-74C8-F2F5-2FEA-862259AAC6DE}"/>
              </a:ext>
            </a:extLst>
          </p:cNvPr>
          <p:cNvSpPr/>
          <p:nvPr/>
        </p:nvSpPr>
        <p:spPr>
          <a:xfrm rot="20805866">
            <a:off x="3490139" y="2857336"/>
            <a:ext cx="2016224" cy="782179"/>
          </a:xfrm>
          <a:prstGeom prst="rightArrow">
            <a:avLst/>
          </a:prstGeom>
          <a:solidFill>
            <a:srgbClr val="E80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5" name="Afbeelding 24" descr="Afbeelding met clipart, illustratie, tekenfilm&#10;&#10;Automatisch gegenereerde beschrijving">
            <a:extLst>
              <a:ext uri="{FF2B5EF4-FFF2-40B4-BE49-F238E27FC236}">
                <a16:creationId xmlns:a16="http://schemas.microsoft.com/office/drawing/2014/main" id="{4209981F-2D2E-54B9-85BA-CEC8986FAE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75857" y="2067342"/>
            <a:ext cx="1315365" cy="1154245"/>
          </a:xfrm>
          <a:prstGeom prst="rect">
            <a:avLst/>
          </a:prstGeom>
        </p:spPr>
      </p:pic>
      <p:cxnSp>
        <p:nvCxnSpPr>
          <p:cNvPr id="27" name="Rechte verbindingslijn met pijl 26">
            <a:extLst>
              <a:ext uri="{FF2B5EF4-FFF2-40B4-BE49-F238E27FC236}">
                <a16:creationId xmlns:a16="http://schemas.microsoft.com/office/drawing/2014/main" id="{21BF733C-B88E-F412-4ADE-03248AE0A4E0}"/>
              </a:ext>
            </a:extLst>
          </p:cNvPr>
          <p:cNvCxnSpPr/>
          <p:nvPr/>
        </p:nvCxnSpPr>
        <p:spPr>
          <a:xfrm>
            <a:off x="4932040" y="1556792"/>
            <a:ext cx="1143817" cy="792088"/>
          </a:xfrm>
          <a:prstGeom prst="straightConnector1">
            <a:avLst/>
          </a:prstGeom>
          <a:ln w="38100">
            <a:solidFill>
              <a:srgbClr val="387038"/>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56174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Rechte verbindingslijn 22">
            <a:extLst>
              <a:ext uri="{FF2B5EF4-FFF2-40B4-BE49-F238E27FC236}">
                <a16:creationId xmlns:a16="http://schemas.microsoft.com/office/drawing/2014/main" id="{E3D8A762-0786-6C31-A45C-134849F3A193}"/>
              </a:ext>
            </a:extLst>
          </p:cNvPr>
          <p:cNvCxnSpPr>
            <a:cxnSpLocks/>
          </p:cNvCxnSpPr>
          <p:nvPr/>
        </p:nvCxnSpPr>
        <p:spPr>
          <a:xfrm>
            <a:off x="4843720" y="4161195"/>
            <a:ext cx="448360" cy="9158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317862" y="2525908"/>
            <a:ext cx="5400600"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3307008" y="2333986"/>
            <a:ext cx="5400600"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400" b="1" dirty="0">
                <a:effectLst/>
                <a:latin typeface="Century Gothic" panose="020B0502020202020204" pitchFamily="34" charset="0"/>
                <a:ea typeface="Calibri"/>
                <a:cs typeface="Times New Roman"/>
              </a:rPr>
              <a:t>programmeren</a:t>
            </a:r>
            <a:endParaRPr lang="nl-NL" sz="5400" dirty="0">
              <a:effectLst/>
              <a:latin typeface="Century Gothic" panose="020B0502020202020204" pitchFamily="34" charset="0"/>
              <a:ea typeface="Calibri"/>
              <a:cs typeface="Times New Roman"/>
            </a:endParaRPr>
          </a:p>
        </p:txBody>
      </p:sp>
      <p:cxnSp>
        <p:nvCxnSpPr>
          <p:cNvPr id="8" name="Rechte verbindingslijn 7"/>
          <p:cNvCxnSpPr>
            <a:cxnSpLocks/>
            <a:stCxn id="18" idx="1"/>
          </p:cNvCxnSpPr>
          <p:nvPr/>
        </p:nvCxnSpPr>
        <p:spPr>
          <a:xfrm flipH="1">
            <a:off x="1835696" y="3438610"/>
            <a:ext cx="1495218" cy="8862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a:off x="3610117" y="1024662"/>
            <a:ext cx="208398" cy="15053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408503" y="3212976"/>
            <a:ext cx="1330077" cy="20041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8" name="Afbeelding 27" descr="Afbeelding met automaton, robot, tekenfilm, speelgoed&#10;&#10;Automatisch gegenereerde beschrijving">
            <a:extLst>
              <a:ext uri="{FF2B5EF4-FFF2-40B4-BE49-F238E27FC236}">
                <a16:creationId xmlns:a16="http://schemas.microsoft.com/office/drawing/2014/main" id="{7CB1BD7F-9BEA-99BB-3695-48CC0FD093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409" r="15087"/>
          <a:stretch/>
        </p:blipFill>
        <p:spPr>
          <a:xfrm>
            <a:off x="7548569" y="4063376"/>
            <a:ext cx="1266691" cy="1677645"/>
          </a:xfrm>
          <a:prstGeom prst="rect">
            <a:avLst/>
          </a:prstGeom>
        </p:spPr>
      </p:pic>
      <p:sp>
        <p:nvSpPr>
          <p:cNvPr id="11" name="Text Box 14"/>
          <p:cNvSpPr txBox="1"/>
          <p:nvPr/>
        </p:nvSpPr>
        <p:spPr>
          <a:xfrm>
            <a:off x="5259903" y="5217120"/>
            <a:ext cx="2619611"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030698" y="5217121"/>
            <a:ext cx="3081120"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robot</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575822" y="457383"/>
            <a:ext cx="4236209"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616635" y="445316"/>
            <a:ext cx="4087950"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computertaal</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779156" y="4324861"/>
            <a:ext cx="315785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496997" y="4295288"/>
            <a:ext cx="3628138"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a:t>
            </a:r>
            <a:r>
              <a:rPr lang="nl-NL" sz="3600" dirty="0">
                <a:effectLst/>
                <a:latin typeface="Century Gothic" panose="020B0502020202020204" pitchFamily="34" charset="0"/>
                <a:ea typeface="Calibri"/>
                <a:cs typeface="Times New Roman"/>
              </a:rPr>
              <a:t>et ontwerp</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3317862" y="3220589"/>
            <a:ext cx="4954361" cy="91917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3330914" y="3181966"/>
            <a:ext cx="6310037"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zorgen dat een computer opdrachten kan doen</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3" name="Afbeelding 2" descr="Afbeelding met persoon, overdekt, kleding, meubels&#10;&#10;Automatisch gegenereerde beschrijving">
            <a:extLst>
              <a:ext uri="{FF2B5EF4-FFF2-40B4-BE49-F238E27FC236}">
                <a16:creationId xmlns:a16="http://schemas.microsoft.com/office/drawing/2014/main" id="{89E4785A-7DE1-9194-7D3C-BB823D24DA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2442" y="1859926"/>
            <a:ext cx="2274688" cy="1519491"/>
          </a:xfrm>
          <a:prstGeom prst="rect">
            <a:avLst/>
          </a:prstGeom>
        </p:spPr>
      </p:pic>
      <p:pic>
        <p:nvPicPr>
          <p:cNvPr id="6" name="Afbeelding 5" descr="Afbeelding met tekst, schermopname, diagram, ontwerp&#10;&#10;Automatisch gegenereerde beschrijving">
            <a:extLst>
              <a:ext uri="{FF2B5EF4-FFF2-40B4-BE49-F238E27FC236}">
                <a16:creationId xmlns:a16="http://schemas.microsoft.com/office/drawing/2014/main" id="{8C9F6CFC-6262-78A8-F5C3-58066C9EB6B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41560" y="433180"/>
            <a:ext cx="3584038" cy="1792019"/>
          </a:xfrm>
          <a:prstGeom prst="rect">
            <a:avLst/>
          </a:prstGeom>
        </p:spPr>
      </p:pic>
      <p:pic>
        <p:nvPicPr>
          <p:cNvPr id="20" name="Afbeelding 19" descr="Afbeelding met tekst, tafelgerei, persoon, tafel&#10;&#10;Automatisch gegenereerde beschrijving">
            <a:extLst>
              <a:ext uri="{FF2B5EF4-FFF2-40B4-BE49-F238E27FC236}">
                <a16:creationId xmlns:a16="http://schemas.microsoft.com/office/drawing/2014/main" id="{0F612E26-82BB-6E2C-658D-331E54DC2C9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15616" y="4971586"/>
            <a:ext cx="2337173" cy="1617324"/>
          </a:xfrm>
          <a:prstGeom prst="rect">
            <a:avLst/>
          </a:prstGeom>
        </p:spPr>
      </p:pic>
    </p:spTree>
    <p:extLst>
      <p:ext uri="{BB962C8B-B14F-4D97-AF65-F5344CB8AC3E}">
        <p14:creationId xmlns:p14="http://schemas.microsoft.com/office/powerpoint/2010/main" val="573887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820601" y="2029399"/>
            <a:ext cx="3130613" cy="84337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765967" y="1920080"/>
            <a:ext cx="3204615"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d</a:t>
            </a:r>
            <a:r>
              <a:rPr lang="nl-NL" sz="5400" b="1" dirty="0">
                <a:effectLst/>
                <a:latin typeface="Century Gothic" panose="020B0502020202020204" pitchFamily="34" charset="0"/>
                <a:ea typeface="Calibri"/>
                <a:cs typeface="Times New Roman"/>
              </a:rPr>
              <a:t>e jury</a:t>
            </a:r>
            <a:endParaRPr lang="nl-NL" sz="5400" dirty="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a:off x="1331640" y="3437587"/>
            <a:ext cx="2017038" cy="6353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3601162" y="1475158"/>
            <a:ext cx="917284" cy="5542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408503" y="3212976"/>
            <a:ext cx="1107713" cy="1210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496352" y="4050893"/>
            <a:ext cx="2748469"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232535" y="4046225"/>
            <a:ext cx="3276105"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wedstrijd</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2191838" y="866387"/>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2142786" y="810938"/>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punten</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262530" y="4036218"/>
            <a:ext cx="3848360"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266053" y="4024447"/>
            <a:ext cx="3760511"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a:t>
            </a:r>
            <a:r>
              <a:rPr lang="nl-NL" sz="3600" dirty="0">
                <a:effectLst/>
                <a:latin typeface="Century Gothic" panose="020B0502020202020204" pitchFamily="34" charset="0"/>
                <a:ea typeface="Calibri"/>
                <a:cs typeface="Times New Roman"/>
              </a:rPr>
              <a:t>et beoordelen</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765967" y="2857062"/>
            <a:ext cx="5742673" cy="86820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824480" y="2828861"/>
            <a:ext cx="5760640" cy="44747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de groep mensen die bij een wedstrijd de winnaar kiest</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6" name="Afbeelding 5" descr="Afbeelding met verbruiksartikelen voor kantoor, Kantoorinstrument, pen, tekst&#10;&#10;Automatisch gegenereerde beschrijving">
            <a:extLst>
              <a:ext uri="{FF2B5EF4-FFF2-40B4-BE49-F238E27FC236}">
                <a16:creationId xmlns:a16="http://schemas.microsoft.com/office/drawing/2014/main" id="{D49D6305-E37F-CFF0-17D1-B40DCF0C623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05685" y="4653425"/>
            <a:ext cx="1884754" cy="1259016"/>
          </a:xfrm>
          <a:prstGeom prst="rect">
            <a:avLst/>
          </a:prstGeom>
        </p:spPr>
      </p:pic>
      <p:pic>
        <p:nvPicPr>
          <p:cNvPr id="20" name="Afbeelding 19" descr="Afbeelding met connector&#10;&#10;Beschrijving automatisch gegenereerd met gemiddelde betrouwbaarheid">
            <a:extLst>
              <a:ext uri="{FF2B5EF4-FFF2-40B4-BE49-F238E27FC236}">
                <a16:creationId xmlns:a16="http://schemas.microsoft.com/office/drawing/2014/main" id="{8239687F-8780-79C7-9632-99696BD3E7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52136" y="637928"/>
            <a:ext cx="3204615" cy="1209289"/>
          </a:xfrm>
          <a:prstGeom prst="rect">
            <a:avLst/>
          </a:prstGeom>
        </p:spPr>
      </p:pic>
      <p:pic>
        <p:nvPicPr>
          <p:cNvPr id="21" name="Afbeelding 20">
            <a:extLst>
              <a:ext uri="{FF2B5EF4-FFF2-40B4-BE49-F238E27FC236}">
                <a16:creationId xmlns:a16="http://schemas.microsoft.com/office/drawing/2014/main" id="{73E9775A-AD54-DE05-3DA6-AAD7AC7F277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76882" y="4719244"/>
            <a:ext cx="2889754" cy="1188823"/>
          </a:xfrm>
          <a:prstGeom prst="rect">
            <a:avLst/>
          </a:prstGeom>
        </p:spPr>
      </p:pic>
      <p:pic>
        <p:nvPicPr>
          <p:cNvPr id="2" name="Afbeelding 1" descr="Afbeelding met kleding, vrouw, persoon&#10;&#10;Automatisch gegenereerde beschrijving">
            <a:extLst>
              <a:ext uri="{FF2B5EF4-FFF2-40B4-BE49-F238E27FC236}">
                <a16:creationId xmlns:a16="http://schemas.microsoft.com/office/drawing/2014/main" id="{DE15B233-5173-E329-936E-9E4C118F256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0055" y="2244302"/>
            <a:ext cx="2389289" cy="1351392"/>
          </a:xfrm>
          <a:prstGeom prst="rect">
            <a:avLst/>
          </a:prstGeom>
        </p:spPr>
      </p:pic>
    </p:spTree>
    <p:extLst>
      <p:ext uri="{BB962C8B-B14F-4D97-AF65-F5344CB8AC3E}">
        <p14:creationId xmlns:p14="http://schemas.microsoft.com/office/powerpoint/2010/main" val="753928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11 – 12 maart 2024</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is zover</a:t>
            </a:r>
          </a:p>
        </p:txBody>
      </p:sp>
      <p:pic>
        <p:nvPicPr>
          <p:cNvPr id="3" name="Afbeelding 2" descr="Afbeelding met tekst, agenda, Lettertype, nummer&#10;&#10;Automatisch gegenereerde beschrijving">
            <a:extLst>
              <a:ext uri="{FF2B5EF4-FFF2-40B4-BE49-F238E27FC236}">
                <a16:creationId xmlns:a16="http://schemas.microsoft.com/office/drawing/2014/main" id="{22D4959A-A711-3DE2-E2A2-BCC15F54223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99692" y="1226143"/>
            <a:ext cx="5544616" cy="5544616"/>
          </a:xfrm>
          <a:prstGeom prst="rect">
            <a:avLst/>
          </a:prstGeom>
        </p:spPr>
      </p:pic>
      <p:sp>
        <p:nvSpPr>
          <p:cNvPr id="4" name="Rechthoek 3">
            <a:extLst>
              <a:ext uri="{FF2B5EF4-FFF2-40B4-BE49-F238E27FC236}">
                <a16:creationId xmlns:a16="http://schemas.microsoft.com/office/drawing/2014/main" id="{B12E3B3A-B346-1B7D-D376-C51892B9B806}"/>
              </a:ext>
            </a:extLst>
          </p:cNvPr>
          <p:cNvSpPr/>
          <p:nvPr/>
        </p:nvSpPr>
        <p:spPr>
          <a:xfrm rot="21211300">
            <a:off x="2622851" y="2765764"/>
            <a:ext cx="1512168" cy="303475"/>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F0434C8C-5D5F-AB10-ED5B-FA84FA9D8B9D}"/>
              </a:ext>
            </a:extLst>
          </p:cNvPr>
          <p:cNvSpPr txBox="1"/>
          <p:nvPr/>
        </p:nvSpPr>
        <p:spPr>
          <a:xfrm rot="21253751">
            <a:off x="2610558" y="2780928"/>
            <a:ext cx="1457386" cy="369332"/>
          </a:xfrm>
          <a:prstGeom prst="rect">
            <a:avLst/>
          </a:prstGeom>
          <a:noFill/>
        </p:spPr>
        <p:txBody>
          <a:bodyPr wrap="square" rtlCol="0">
            <a:spAutoFit/>
          </a:bodyPr>
          <a:lstStyle/>
          <a:p>
            <a:r>
              <a:rPr lang="nl-NL" b="1" dirty="0">
                <a:solidFill>
                  <a:schemeClr val="bg1"/>
                </a:solidFill>
                <a:latin typeface="Century Gothic" panose="020B0502020202020204" pitchFamily="34" charset="0"/>
              </a:rPr>
              <a:t>  MAART</a:t>
            </a:r>
          </a:p>
        </p:txBody>
      </p:sp>
      <p:sp>
        <p:nvSpPr>
          <p:cNvPr id="7" name="Ovaal 6">
            <a:extLst>
              <a:ext uri="{FF2B5EF4-FFF2-40B4-BE49-F238E27FC236}">
                <a16:creationId xmlns:a16="http://schemas.microsoft.com/office/drawing/2014/main" id="{CD35E05C-E703-60F6-5B24-C0088B84F2C6}"/>
              </a:ext>
            </a:extLst>
          </p:cNvPr>
          <p:cNvSpPr/>
          <p:nvPr/>
        </p:nvSpPr>
        <p:spPr>
          <a:xfrm>
            <a:off x="4304609" y="4581128"/>
            <a:ext cx="1296144" cy="79208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finale</a:t>
            </a:r>
          </a:p>
        </p:txBody>
      </p:sp>
      <p:pic>
        <p:nvPicPr>
          <p:cNvPr id="3" name="Afbeelding 2" descr="Afbeelding met Menselijk gezicht, kleding, persoon, sinaasappel&#10;&#10;Automatisch gegenereerde beschrijving">
            <a:extLst>
              <a:ext uri="{FF2B5EF4-FFF2-40B4-BE49-F238E27FC236}">
                <a16:creationId xmlns:a16="http://schemas.microsoft.com/office/drawing/2014/main" id="{187D5C1D-2C8C-200F-4AFC-0CCBF0D4F2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93397" y="3097188"/>
            <a:ext cx="2782338" cy="2780669"/>
          </a:xfrm>
          <a:prstGeom prst="rect">
            <a:avLst/>
          </a:prstGeom>
        </p:spPr>
      </p:pic>
      <p:pic>
        <p:nvPicPr>
          <p:cNvPr id="5" name="Afbeelding 4" descr="Afbeelding met kleding, Menselijk gezicht, clipart, tekenfilm&#10;&#10;Automatisch gegenereerde beschrijving">
            <a:extLst>
              <a:ext uri="{FF2B5EF4-FFF2-40B4-BE49-F238E27FC236}">
                <a16:creationId xmlns:a16="http://schemas.microsoft.com/office/drawing/2014/main" id="{37CF44C8-9BD3-E3DF-AFB0-2B0BA42E10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5576" y="3046959"/>
            <a:ext cx="3096344" cy="3096344"/>
          </a:xfrm>
          <a:prstGeom prst="rect">
            <a:avLst/>
          </a:prstGeom>
        </p:spPr>
      </p:pic>
      <p:sp>
        <p:nvSpPr>
          <p:cNvPr id="9" name="Tekstvak 8">
            <a:extLst>
              <a:ext uri="{FF2B5EF4-FFF2-40B4-BE49-F238E27FC236}">
                <a16:creationId xmlns:a16="http://schemas.microsoft.com/office/drawing/2014/main" id="{FA43EF5E-F4FC-2898-E08A-396C8AF97109}"/>
              </a:ext>
            </a:extLst>
          </p:cNvPr>
          <p:cNvSpPr txBox="1"/>
          <p:nvPr/>
        </p:nvSpPr>
        <p:spPr>
          <a:xfrm>
            <a:off x="4191674" y="5491528"/>
            <a:ext cx="936104" cy="369332"/>
          </a:xfrm>
          <a:prstGeom prst="rect">
            <a:avLst/>
          </a:prstGeom>
          <a:noFill/>
        </p:spPr>
        <p:txBody>
          <a:bodyPr wrap="square" rtlCol="0">
            <a:spAutoFit/>
          </a:bodyPr>
          <a:lstStyle/>
          <a:p>
            <a:r>
              <a:rPr lang="nl-NL" b="1" dirty="0">
                <a:latin typeface="Century Gothic" panose="020B0502020202020204" pitchFamily="34" charset="0"/>
              </a:rPr>
              <a:t>tegen</a:t>
            </a:r>
          </a:p>
        </p:txBody>
      </p:sp>
      <p:pic>
        <p:nvPicPr>
          <p:cNvPr id="2" name="Afbeelding 1" descr="Afbeelding met kleding, vrouw, persoon&#10;&#10;Automatisch gegenereerde beschrijving">
            <a:extLst>
              <a:ext uri="{FF2B5EF4-FFF2-40B4-BE49-F238E27FC236}">
                <a16:creationId xmlns:a16="http://schemas.microsoft.com/office/drawing/2014/main" id="{DAA1A9C3-D682-F501-FB1F-E2C7C7163BB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79611" y="1505998"/>
            <a:ext cx="3275856" cy="1852837"/>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jury</a:t>
            </a:r>
          </a:p>
        </p:txBody>
      </p:sp>
      <p:pic>
        <p:nvPicPr>
          <p:cNvPr id="3" name="Afbeelding 2" descr="Afbeelding met kleding, vrouw, persoon&#10;&#10;Automatisch gegenereerde beschrijving">
            <a:extLst>
              <a:ext uri="{FF2B5EF4-FFF2-40B4-BE49-F238E27FC236}">
                <a16:creationId xmlns:a16="http://schemas.microsoft.com/office/drawing/2014/main" id="{762296BE-D570-FD43-00EB-67E0B154C1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484784"/>
            <a:ext cx="9144000" cy="5171883"/>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internationaal</a:t>
            </a:r>
          </a:p>
        </p:txBody>
      </p:sp>
      <p:pic>
        <p:nvPicPr>
          <p:cNvPr id="3" name="Afbeelding 2" descr="Afbeelding met kaart, tekst&#10;&#10;Automatisch gegenereerde beschrijving">
            <a:extLst>
              <a:ext uri="{FF2B5EF4-FFF2-40B4-BE49-F238E27FC236}">
                <a16:creationId xmlns:a16="http://schemas.microsoft.com/office/drawing/2014/main" id="{CAF6AFC2-2CCB-83D1-F2A8-ECF115A9CB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7704" y="1226143"/>
            <a:ext cx="5085184" cy="5085184"/>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ontwerpen</a:t>
            </a:r>
          </a:p>
        </p:txBody>
      </p:sp>
      <p:pic>
        <p:nvPicPr>
          <p:cNvPr id="3" name="Afbeelding 2" descr="Afbeelding met Mobiele telefoon, persoon, verbruiksartikelen voor kantoor, overdekt&#10;&#10;Automatisch gegenereerde beschrijving">
            <a:extLst>
              <a:ext uri="{FF2B5EF4-FFF2-40B4-BE49-F238E27FC236}">
                <a16:creationId xmlns:a16="http://schemas.microsoft.com/office/drawing/2014/main" id="{43BB7296-14A9-8FBC-24DC-EC2937E0B3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5576" y="1227670"/>
            <a:ext cx="7776864" cy="5194946"/>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programmeren</a:t>
            </a:r>
          </a:p>
        </p:txBody>
      </p:sp>
      <p:pic>
        <p:nvPicPr>
          <p:cNvPr id="3" name="Afbeelding 2" descr="Afbeelding met persoon, overdekt, kleding, meubels&#10;&#10;Automatisch gegenereerde beschrijving">
            <a:extLst>
              <a:ext uri="{FF2B5EF4-FFF2-40B4-BE49-F238E27FC236}">
                <a16:creationId xmlns:a16="http://schemas.microsoft.com/office/drawing/2014/main" id="{1E03FCA9-3618-E0C1-8ABD-A7FC827EA0B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5556" y="1340768"/>
            <a:ext cx="7992888" cy="5339250"/>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onmisbaar</a:t>
            </a:r>
          </a:p>
        </p:txBody>
      </p:sp>
      <p:pic>
        <p:nvPicPr>
          <p:cNvPr id="8" name="Afbeelding 7" descr="Afbeelding met tekenfilm&#10;&#10;Automatisch gegenereerde beschrijving">
            <a:extLst>
              <a:ext uri="{FF2B5EF4-FFF2-40B4-BE49-F238E27FC236}">
                <a16:creationId xmlns:a16="http://schemas.microsoft.com/office/drawing/2014/main" id="{5904A734-5C2F-134E-C236-E630B245459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9552" y="1412776"/>
            <a:ext cx="7848872" cy="4803508"/>
          </a:xfrm>
          <a:prstGeom prst="rect">
            <a:avLst/>
          </a:prstGeom>
        </p:spPr>
      </p:pic>
    </p:spTree>
    <p:extLst>
      <p:ext uri="{BB962C8B-B14F-4D97-AF65-F5344CB8AC3E}">
        <p14:creationId xmlns:p14="http://schemas.microsoft.com/office/powerpoint/2010/main" val="14870440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2498</TotalTime>
  <Words>630</Words>
  <Application>Microsoft Office PowerPoint</Application>
  <PresentationFormat>Diavoorstelling (4:3)</PresentationFormat>
  <Paragraphs>148</Paragraphs>
  <Slides>17</Slides>
  <Notes>10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Arial</vt:lpstr>
      <vt:lpstr>Calibri</vt:lpstr>
      <vt:lpstr>Century Gothic</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Harmsel ter, Marjan</cp:lastModifiedBy>
  <cp:revision>505</cp:revision>
  <dcterms:created xsi:type="dcterms:W3CDTF">2021-06-08T06:13:59Z</dcterms:created>
  <dcterms:modified xsi:type="dcterms:W3CDTF">2024-03-12T09:52:39Z</dcterms:modified>
</cp:coreProperties>
</file>