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504" r:id="rId2"/>
    <p:sldId id="548" r:id="rId3"/>
    <p:sldId id="1238" r:id="rId4"/>
    <p:sldId id="1476" r:id="rId5"/>
    <p:sldId id="1480" r:id="rId6"/>
    <p:sldId id="1481" r:id="rId7"/>
    <p:sldId id="1477" r:id="rId8"/>
    <p:sldId id="1482" r:id="rId9"/>
    <p:sldId id="1483" r:id="rId10"/>
    <p:sldId id="1460" r:id="rId11"/>
    <p:sldId id="1479" r:id="rId12"/>
    <p:sldId id="1475" r:id="rId13"/>
    <p:sldId id="934" r:id="rId14"/>
    <p:sldId id="1502" r:id="rId15"/>
    <p:sldId id="1459" r:id="rId16"/>
    <p:sldId id="1188" r:id="rId17"/>
    <p:sldId id="1501" r:id="rId18"/>
    <p:sldId id="1490" r:id="rId19"/>
    <p:sldId id="1503" r:id="rId20"/>
    <p:sldId id="1452" r:id="rId21"/>
    <p:sldId id="1205" r:id="rId22"/>
    <p:sldId id="1495" r:id="rId23"/>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04"/>
            <p14:sldId id="548"/>
            <p14:sldId id="1238"/>
            <p14:sldId id="1476"/>
            <p14:sldId id="1480"/>
            <p14:sldId id="1481"/>
            <p14:sldId id="1477"/>
            <p14:sldId id="1482"/>
            <p14:sldId id="1483"/>
            <p14:sldId id="1460"/>
            <p14:sldId id="1479"/>
            <p14:sldId id="1475"/>
            <p14:sldId id="934"/>
            <p14:sldId id="1502"/>
            <p14:sldId id="1459"/>
            <p14:sldId id="1188"/>
            <p14:sldId id="1501"/>
            <p14:sldId id="1490"/>
            <p14:sldId id="1503"/>
            <p14:sldId id="1452"/>
            <p14:sldId id="1205"/>
            <p14:sldId id="149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A1523"/>
    <a:srgbClr val="F4FAF4"/>
    <a:srgbClr val="DBEDDB"/>
    <a:srgbClr val="EEF6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23" autoAdjust="0"/>
    <p:restoredTop sz="76633" autoAdjust="0"/>
  </p:normalViewPr>
  <p:slideViewPr>
    <p:cSldViewPr>
      <p:cViewPr varScale="1">
        <p:scale>
          <a:sx n="62" d="100"/>
          <a:sy n="62" d="100"/>
        </p:scale>
        <p:origin x="1666"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26-3-2024</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26-3-2024</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r>
              <a:rPr lang="nl-NL" sz="1200" b="1" kern="1200" dirty="0">
                <a:solidFill>
                  <a:schemeClr val="tx1"/>
                </a:solidFill>
                <a:effectLst/>
                <a:latin typeface="+mn-lt"/>
                <a:ea typeface="+mn-ea"/>
                <a:cs typeface="+mn-cs"/>
              </a:rPr>
              <a:t>Woordenoverzicht</a:t>
            </a:r>
          </a:p>
          <a:p>
            <a:pPr fontAlgn="t"/>
            <a:r>
              <a:rPr lang="nl-NL" sz="1200" b="1" kern="1200" dirty="0">
                <a:solidFill>
                  <a:schemeClr val="tx1"/>
                </a:solidFill>
                <a:effectLst/>
                <a:latin typeface="+mn-lt"/>
                <a:ea typeface="+mn-ea"/>
                <a:cs typeface="+mn-cs"/>
              </a:rPr>
              <a:t>opleveren: </a:t>
            </a:r>
            <a:r>
              <a:rPr lang="nl-NL" sz="1200" kern="1200" dirty="0">
                <a:solidFill>
                  <a:schemeClr val="tx1"/>
                </a:solidFill>
                <a:effectLst/>
                <a:latin typeface="+mn-lt"/>
                <a:ea typeface="+mn-ea"/>
                <a:cs typeface="+mn-cs"/>
              </a:rPr>
              <a:t>laten verdienen, laten krijgen</a:t>
            </a:r>
          </a:p>
          <a:p>
            <a:pPr fontAlgn="t"/>
            <a:r>
              <a:rPr lang="nl-NL" sz="1200" b="1" kern="1200" dirty="0">
                <a:solidFill>
                  <a:schemeClr val="tx1"/>
                </a:solidFill>
                <a:effectLst/>
                <a:latin typeface="+mn-lt"/>
                <a:ea typeface="+mn-ea"/>
                <a:cs typeface="+mn-cs"/>
              </a:rPr>
              <a:t>de componist: </a:t>
            </a:r>
            <a:r>
              <a:rPr lang="nl-NL" sz="1200" kern="1200" dirty="0">
                <a:solidFill>
                  <a:schemeClr val="tx1"/>
                </a:solidFill>
                <a:effectLst/>
                <a:latin typeface="+mn-lt"/>
                <a:ea typeface="+mn-ea"/>
                <a:cs typeface="+mn-cs"/>
              </a:rPr>
              <a:t>iemand die een muziekstuk schrijft</a:t>
            </a:r>
          </a:p>
          <a:p>
            <a:pPr fontAlgn="t"/>
            <a:r>
              <a:rPr lang="nl-NL" sz="1200" b="1" kern="1200" dirty="0">
                <a:solidFill>
                  <a:schemeClr val="tx1"/>
                </a:solidFill>
                <a:effectLst/>
                <a:latin typeface="+mn-lt"/>
                <a:ea typeface="+mn-ea"/>
                <a:cs typeface="+mn-cs"/>
              </a:rPr>
              <a:t>klassiek: </a:t>
            </a:r>
            <a:r>
              <a:rPr lang="nl-NL" sz="1200" kern="1200" dirty="0">
                <a:solidFill>
                  <a:schemeClr val="tx1"/>
                </a:solidFill>
                <a:effectLst/>
                <a:latin typeface="+mn-lt"/>
                <a:ea typeface="+mn-ea"/>
                <a:cs typeface="+mn-cs"/>
              </a:rPr>
              <a:t>van vroeger</a:t>
            </a:r>
          </a:p>
          <a:p>
            <a:pPr fontAlgn="t"/>
            <a:r>
              <a:rPr lang="nl-NL" sz="1200" b="1" kern="1200" dirty="0">
                <a:solidFill>
                  <a:schemeClr val="tx1"/>
                </a:solidFill>
                <a:effectLst/>
                <a:latin typeface="+mn-lt"/>
                <a:ea typeface="+mn-ea"/>
                <a:cs typeface="+mn-cs"/>
              </a:rPr>
              <a:t>officieel: </a:t>
            </a:r>
            <a:r>
              <a:rPr lang="nl-NL" sz="1200" kern="1200" dirty="0">
                <a:solidFill>
                  <a:schemeClr val="tx1"/>
                </a:solidFill>
                <a:effectLst/>
                <a:latin typeface="+mn-lt"/>
                <a:ea typeface="+mn-ea"/>
                <a:cs typeface="+mn-cs"/>
              </a:rPr>
              <a:t>echt</a:t>
            </a:r>
          </a:p>
          <a:p>
            <a:pPr fontAlgn="t"/>
            <a:r>
              <a:rPr lang="nl-NL" sz="1200" b="1" kern="1200" dirty="0">
                <a:solidFill>
                  <a:schemeClr val="tx1"/>
                </a:solidFill>
                <a:effectLst/>
                <a:latin typeface="+mn-lt"/>
                <a:ea typeface="+mn-ea"/>
                <a:cs typeface="+mn-cs"/>
              </a:rPr>
              <a:t>getalenteerd: </a:t>
            </a:r>
            <a:r>
              <a:rPr lang="nl-NL" sz="1200" kern="1200" dirty="0">
                <a:solidFill>
                  <a:schemeClr val="tx1"/>
                </a:solidFill>
                <a:effectLst/>
                <a:latin typeface="+mn-lt"/>
                <a:ea typeface="+mn-ea"/>
                <a:cs typeface="+mn-cs"/>
              </a:rPr>
              <a:t>knap, met veel talent</a:t>
            </a:r>
          </a:p>
          <a:p>
            <a:pPr fontAlgn="t"/>
            <a:r>
              <a:rPr lang="nl-NL" sz="1200" b="1" kern="1200" dirty="0">
                <a:solidFill>
                  <a:schemeClr val="tx1"/>
                </a:solidFill>
                <a:effectLst/>
                <a:latin typeface="+mn-lt"/>
                <a:ea typeface="+mn-ea"/>
                <a:cs typeface="+mn-cs"/>
              </a:rPr>
              <a:t>als geheel: </a:t>
            </a:r>
            <a:r>
              <a:rPr lang="nl-NL" sz="1200" kern="1200" dirty="0">
                <a:solidFill>
                  <a:schemeClr val="tx1"/>
                </a:solidFill>
                <a:effectLst/>
                <a:latin typeface="+mn-lt"/>
                <a:ea typeface="+mn-ea"/>
                <a:cs typeface="+mn-cs"/>
              </a:rPr>
              <a:t>alles bij elkaar, compleet</a:t>
            </a:r>
          </a:p>
          <a:p>
            <a:pPr fontAlgn="t"/>
            <a:r>
              <a:rPr lang="nl-NL" sz="1200" b="1" kern="1200" dirty="0">
                <a:solidFill>
                  <a:schemeClr val="tx1"/>
                </a:solidFill>
                <a:effectLst/>
                <a:latin typeface="+mn-lt"/>
                <a:ea typeface="+mn-ea"/>
                <a:cs typeface="+mn-cs"/>
              </a:rPr>
              <a:t>de schets: </a:t>
            </a:r>
            <a:r>
              <a:rPr lang="nl-NL" sz="1200" kern="1200" dirty="0">
                <a:solidFill>
                  <a:schemeClr val="tx1"/>
                </a:solidFill>
                <a:effectLst/>
                <a:latin typeface="+mn-lt"/>
                <a:ea typeface="+mn-ea"/>
                <a:cs typeface="+mn-cs"/>
              </a:rPr>
              <a:t>de vlugge tekening van hoe iets moet gaan worden</a:t>
            </a:r>
          </a:p>
          <a:p>
            <a:pPr fontAlgn="t"/>
            <a:r>
              <a:rPr lang="nl-NL" sz="1200" b="1" kern="1200" dirty="0">
                <a:solidFill>
                  <a:schemeClr val="tx1"/>
                </a:solidFill>
                <a:effectLst/>
                <a:latin typeface="+mn-lt"/>
                <a:ea typeface="+mn-ea"/>
                <a:cs typeface="+mn-cs"/>
              </a:rPr>
              <a:t>zeldzaam: </a:t>
            </a:r>
            <a:r>
              <a:rPr lang="nl-NL" sz="1200" kern="1200" dirty="0">
                <a:solidFill>
                  <a:schemeClr val="tx1"/>
                </a:solidFill>
                <a:effectLst/>
                <a:latin typeface="+mn-lt"/>
                <a:ea typeface="+mn-ea"/>
                <a:cs typeface="+mn-cs"/>
              </a:rPr>
              <a:t>er zijn er maar weinig van, heel bijzonder</a:t>
            </a:r>
          </a:p>
          <a:p>
            <a:pPr fontAlgn="t"/>
            <a:r>
              <a:rPr lang="nl-NL" sz="1200" b="1" kern="1200" dirty="0">
                <a:solidFill>
                  <a:schemeClr val="tx1"/>
                </a:solidFill>
                <a:effectLst/>
                <a:latin typeface="+mn-lt"/>
                <a:ea typeface="+mn-ea"/>
                <a:cs typeface="+mn-cs"/>
              </a:rPr>
              <a:t>veilen: </a:t>
            </a:r>
            <a:r>
              <a:rPr lang="nl-NL" sz="1200" kern="1200" dirty="0">
                <a:solidFill>
                  <a:schemeClr val="tx1"/>
                </a:solidFill>
                <a:effectLst/>
                <a:latin typeface="+mn-lt"/>
                <a:ea typeface="+mn-ea"/>
                <a:cs typeface="+mn-cs"/>
              </a:rPr>
              <a:t>iets verkopen aan de persoon die er het meest voor wil betalen</a:t>
            </a:r>
          </a:p>
          <a:p>
            <a:pPr fontAlgn="t"/>
            <a:r>
              <a:rPr lang="nl-NL" sz="1200" b="1" kern="1200" dirty="0">
                <a:solidFill>
                  <a:schemeClr val="tx1"/>
                </a:solidFill>
                <a:effectLst/>
                <a:latin typeface="+mn-lt"/>
                <a:ea typeface="+mn-ea"/>
                <a:cs typeface="+mn-cs"/>
              </a:rPr>
              <a:t>bieden: </a:t>
            </a:r>
            <a:r>
              <a:rPr lang="nl-NL" sz="1200" kern="1200" dirty="0">
                <a:solidFill>
                  <a:schemeClr val="tx1"/>
                </a:solidFill>
                <a:effectLst/>
                <a:latin typeface="+mn-lt"/>
                <a:ea typeface="+mn-ea"/>
                <a:cs typeface="+mn-cs"/>
              </a:rPr>
              <a:t>het bedrag noemen dat je ergens voor wil betalen</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488757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1681947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013479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dirty="0"/>
          </a:p>
        </p:txBody>
      </p:sp>
    </p:spTree>
    <p:extLst>
      <p:ext uri="{BB962C8B-B14F-4D97-AF65-F5344CB8AC3E}">
        <p14:creationId xmlns:p14="http://schemas.microsoft.com/office/powerpoint/2010/main" val="6022085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19</a:t>
            </a:fld>
            <a:endParaRPr lang="nl-NL" dirty="0"/>
          </a:p>
        </p:txBody>
      </p:sp>
    </p:spTree>
    <p:extLst>
      <p:ext uri="{BB962C8B-B14F-4D97-AF65-F5344CB8AC3E}">
        <p14:creationId xmlns:p14="http://schemas.microsoft.com/office/powerpoint/2010/main" val="2578169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20</a:t>
            </a:fld>
            <a:endParaRPr lang="nl-NL" dirty="0"/>
          </a:p>
        </p:txBody>
      </p:sp>
    </p:spTree>
    <p:extLst>
      <p:ext uri="{BB962C8B-B14F-4D97-AF65-F5344CB8AC3E}">
        <p14:creationId xmlns:p14="http://schemas.microsoft.com/office/powerpoint/2010/main" val="2578169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69107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25159687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820694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8215055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2465411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200562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646991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26-3-2024</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26-3-2024</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26-3-2024</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26-3-2024</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26-3-2024</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26-3-2024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 Id="rId9"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image" Target="../media/image5.jp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4.jp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pn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36512" y="0"/>
            <a:ext cx="9252520" cy="6858000"/>
          </a:xfrm>
        </p:spPr>
        <p:txBody>
          <a:bodyPr>
            <a:noAutofit/>
          </a:bodyPr>
          <a:lstStyle/>
          <a:p>
            <a:pPr marL="0" lvl="0" indent="0">
              <a:buNone/>
            </a:pPr>
            <a:r>
              <a:rPr lang="nl-NL" sz="1900" u="sng" dirty="0">
                <a:solidFill>
                  <a:prstClr val="black"/>
                </a:solidFill>
              </a:rPr>
              <a:t>Semantisatieverhaal A:</a:t>
            </a:r>
          </a:p>
          <a:p>
            <a:pPr marL="0" lvl="0" indent="0">
              <a:buNone/>
            </a:pPr>
            <a:r>
              <a:rPr lang="nl-NL" sz="1800" b="0" i="0" dirty="0">
                <a:solidFill>
                  <a:srgbClr val="0D0D0D"/>
                </a:solidFill>
                <a:effectLst/>
                <a:latin typeface="+mj-lt"/>
              </a:rPr>
              <a:t>Diep in het bos woonde een jongen genaamd Finn. Finn was een </a:t>
            </a:r>
            <a:r>
              <a:rPr lang="nl-NL" sz="1800" b="1" i="0" u="sng" dirty="0">
                <a:solidFill>
                  <a:srgbClr val="0D0D0D"/>
                </a:solidFill>
                <a:effectLst/>
                <a:latin typeface="+mj-lt"/>
              </a:rPr>
              <a:t>getalenteerde</a:t>
            </a:r>
            <a:r>
              <a:rPr lang="nl-NL" sz="1800" b="0" i="0" dirty="0">
                <a:solidFill>
                  <a:srgbClr val="0D0D0D"/>
                </a:solidFill>
                <a:effectLst/>
                <a:latin typeface="+mj-lt"/>
              </a:rPr>
              <a:t> kunstenaar die graag de mooie natuur schilderde. </a:t>
            </a:r>
            <a:r>
              <a:rPr lang="nl-NL" sz="1800" b="0" i="0" dirty="0">
                <a:solidFill>
                  <a:srgbClr val="0D0D0D"/>
                </a:solidFill>
                <a:latin typeface="+mj-lt"/>
                <a:cs typeface="Arial" panose="020B0604020202020204" pitchFamily="34" charset="0"/>
              </a:rPr>
              <a:t>Getalenteerd betekent</a:t>
            </a:r>
            <a:r>
              <a:rPr lang="nl-NL" sz="1800" dirty="0">
                <a:effectLst/>
                <a:ea typeface="Times New Roman" panose="02020603050405020304" pitchFamily="18" charset="0"/>
                <a:cs typeface="Arial" panose="020B0604020202020204" pitchFamily="34" charset="0"/>
              </a:rPr>
              <a:t> </a:t>
            </a:r>
            <a:r>
              <a:rPr lang="nl-NL" sz="1800" b="1" i="1" dirty="0">
                <a:effectLst/>
                <a:ea typeface="Times New Roman" panose="02020603050405020304" pitchFamily="18" charset="0"/>
                <a:cs typeface="Arial" panose="020B0604020202020204" pitchFamily="34" charset="0"/>
              </a:rPr>
              <a:t>knap, met veel talent</a:t>
            </a:r>
            <a:r>
              <a:rPr lang="nl-NL" sz="1800" dirty="0">
                <a:effectLst/>
                <a:ea typeface="Times New Roman" panose="02020603050405020304" pitchFamily="18" charset="0"/>
                <a:cs typeface="Arial" panose="020B0604020202020204" pitchFamily="34" charset="0"/>
              </a:rPr>
              <a:t>.</a:t>
            </a:r>
            <a:r>
              <a:rPr lang="nl-NL" sz="1800" b="0" i="0" dirty="0">
                <a:solidFill>
                  <a:srgbClr val="0D0D0D"/>
                </a:solidFill>
                <a:effectLst/>
                <a:latin typeface="+mj-lt"/>
              </a:rPr>
              <a:t> Op een dag, terwijl hij door het bos liep, vond hij een </a:t>
            </a:r>
            <a:r>
              <a:rPr lang="nl-NL" sz="1800" b="1" i="0" u="sng" dirty="0">
                <a:solidFill>
                  <a:srgbClr val="0D0D0D"/>
                </a:solidFill>
                <a:effectLst/>
                <a:latin typeface="+mj-lt"/>
              </a:rPr>
              <a:t>klassiek</a:t>
            </a:r>
            <a:r>
              <a:rPr lang="nl-NL" sz="1800" b="0" i="0" dirty="0">
                <a:solidFill>
                  <a:srgbClr val="0D0D0D"/>
                </a:solidFill>
                <a:effectLst/>
                <a:latin typeface="+mj-lt"/>
              </a:rPr>
              <a:t> schetsboek </a:t>
            </a:r>
            <a:r>
              <a:rPr lang="nl-NL" sz="1800" b="1" i="1" dirty="0">
                <a:solidFill>
                  <a:srgbClr val="0D0D0D"/>
                </a:solidFill>
                <a:effectLst/>
                <a:latin typeface="+mj-lt"/>
              </a:rPr>
              <a:t>(van vroeger)</a:t>
            </a:r>
            <a:r>
              <a:rPr lang="nl-NL" sz="1800" b="0" i="0" dirty="0">
                <a:solidFill>
                  <a:srgbClr val="0D0D0D"/>
                </a:solidFill>
                <a:effectLst/>
                <a:latin typeface="+mj-lt"/>
              </a:rPr>
              <a:t> met </a:t>
            </a:r>
            <a:r>
              <a:rPr lang="nl-NL" sz="1800" b="1" i="0" u="sng" dirty="0">
                <a:solidFill>
                  <a:srgbClr val="0D0D0D"/>
                </a:solidFill>
                <a:effectLst/>
                <a:latin typeface="+mj-lt"/>
              </a:rPr>
              <a:t>schetsen</a:t>
            </a:r>
            <a:r>
              <a:rPr lang="nl-NL" sz="1800" b="0" i="0" dirty="0">
                <a:solidFill>
                  <a:srgbClr val="0D0D0D"/>
                </a:solidFill>
                <a:effectLst/>
                <a:latin typeface="+mj-lt"/>
              </a:rPr>
              <a:t> onder een oude boom. </a:t>
            </a:r>
            <a:r>
              <a:rPr lang="nl-NL" sz="1800" b="0" i="0" dirty="0">
                <a:solidFill>
                  <a:srgbClr val="0D0D0D"/>
                </a:solidFill>
                <a:latin typeface="+mj-lt"/>
                <a:cs typeface="Arial" panose="020B0604020202020204" pitchFamily="34" charset="0"/>
              </a:rPr>
              <a:t>D</a:t>
            </a:r>
            <a:r>
              <a:rPr lang="nl-NL" sz="1800" dirty="0">
                <a:effectLst/>
                <a:ea typeface="Times New Roman" panose="02020603050405020304" pitchFamily="18" charset="0"/>
                <a:cs typeface="Arial" panose="020B0604020202020204" pitchFamily="34" charset="0"/>
              </a:rPr>
              <a:t>e schets is </a:t>
            </a:r>
            <a:r>
              <a:rPr lang="nl-NL" sz="1800" b="1" i="1" dirty="0">
                <a:effectLst/>
                <a:ea typeface="Times New Roman" panose="02020603050405020304" pitchFamily="18" charset="0"/>
                <a:cs typeface="Arial" panose="020B0604020202020204" pitchFamily="34" charset="0"/>
              </a:rPr>
              <a:t>de vlugge tekening van hoe iets moet gaan worden</a:t>
            </a:r>
            <a:r>
              <a:rPr lang="nl-NL" sz="1800" dirty="0">
                <a:effectLst/>
                <a:ea typeface="Times New Roman" panose="02020603050405020304" pitchFamily="18" charset="0"/>
                <a:cs typeface="Arial" panose="020B0604020202020204" pitchFamily="34" charset="0"/>
              </a:rPr>
              <a:t>. </a:t>
            </a:r>
            <a:r>
              <a:rPr lang="nl-NL" sz="1800" b="0" i="0" dirty="0">
                <a:solidFill>
                  <a:srgbClr val="0D0D0D"/>
                </a:solidFill>
                <a:effectLst/>
                <a:latin typeface="+mj-lt"/>
              </a:rPr>
              <a:t>Nieuwsgierig bladerde Finn door de vergeelde pagina's en ontdekte prachtige tekeningen van bloemen en planten van het bos. Hij kreeg nieuwe schilderideeën door de </a:t>
            </a:r>
            <a:r>
              <a:rPr lang="nl-NL" sz="1800" b="1" i="0" u="sng" dirty="0">
                <a:solidFill>
                  <a:srgbClr val="0D0D0D"/>
                </a:solidFill>
                <a:effectLst/>
                <a:latin typeface="+mj-lt"/>
              </a:rPr>
              <a:t>zeldzame</a:t>
            </a:r>
            <a:r>
              <a:rPr lang="nl-NL" sz="1800" b="0" i="0" dirty="0">
                <a:solidFill>
                  <a:srgbClr val="0D0D0D"/>
                </a:solidFill>
                <a:effectLst/>
                <a:latin typeface="+mj-lt"/>
              </a:rPr>
              <a:t> beelden. </a:t>
            </a:r>
            <a:r>
              <a:rPr lang="nl-NL" sz="1800" b="1" i="1" dirty="0">
                <a:solidFill>
                  <a:srgbClr val="0D0D0D"/>
                </a:solidFill>
                <a:effectLst/>
                <a:latin typeface="+mj-lt"/>
              </a:rPr>
              <a:t>E</a:t>
            </a:r>
            <a:r>
              <a:rPr lang="nl-NL" sz="1800" b="1" i="1" dirty="0">
                <a:effectLst/>
                <a:ea typeface="Times New Roman" panose="02020603050405020304" pitchFamily="18" charset="0"/>
                <a:cs typeface="Arial" panose="020B0604020202020204" pitchFamily="34" charset="0"/>
              </a:rPr>
              <a:t>r zijn er maar weinig van, heel bijzonder</a:t>
            </a:r>
            <a:r>
              <a:rPr lang="nl-NL" sz="1800" dirty="0">
                <a:effectLst/>
                <a:ea typeface="Times New Roman" panose="02020603050405020304" pitchFamily="18" charset="0"/>
                <a:cs typeface="Arial" panose="020B0604020202020204" pitchFamily="34" charset="0"/>
              </a:rPr>
              <a:t>. </a:t>
            </a:r>
            <a:r>
              <a:rPr lang="nl-NL" sz="1800" b="0" i="0" dirty="0">
                <a:solidFill>
                  <a:srgbClr val="0D0D0D"/>
                </a:solidFill>
                <a:effectLst/>
                <a:latin typeface="+mj-lt"/>
              </a:rPr>
              <a:t>Hij maakte veel nieuwe schilderijen. Zijn schilderijen werden al snel bekend en mensen van ver kwamen om ze te bewonderen. Op een dag besloot Finn om zijn schilderijen </a:t>
            </a:r>
            <a:r>
              <a:rPr lang="nl-NL" sz="1800" b="1" i="0" u="sng" dirty="0">
                <a:solidFill>
                  <a:srgbClr val="0D0D0D"/>
                </a:solidFill>
                <a:effectLst/>
                <a:latin typeface="+mj-lt"/>
              </a:rPr>
              <a:t>officieel</a:t>
            </a:r>
            <a:r>
              <a:rPr lang="nl-NL" sz="1800" b="0" i="0" dirty="0">
                <a:solidFill>
                  <a:srgbClr val="0D0D0D"/>
                </a:solidFill>
                <a:effectLst/>
                <a:latin typeface="+mj-lt"/>
              </a:rPr>
              <a:t> </a:t>
            </a:r>
            <a:r>
              <a:rPr lang="nl-NL" sz="1800" b="1" i="1" dirty="0">
                <a:solidFill>
                  <a:srgbClr val="0D0D0D"/>
                </a:solidFill>
                <a:effectLst/>
                <a:latin typeface="+mj-lt"/>
              </a:rPr>
              <a:t>(echt)</a:t>
            </a:r>
            <a:r>
              <a:rPr lang="nl-NL" sz="1800" b="0" i="0" dirty="0">
                <a:solidFill>
                  <a:srgbClr val="0D0D0D"/>
                </a:solidFill>
                <a:effectLst/>
                <a:latin typeface="+mj-lt"/>
              </a:rPr>
              <a:t> te </a:t>
            </a:r>
            <a:r>
              <a:rPr lang="nl-NL" sz="1800" b="1" i="0" u="sng" dirty="0">
                <a:solidFill>
                  <a:srgbClr val="0D0D0D"/>
                </a:solidFill>
                <a:effectLst/>
                <a:latin typeface="+mj-lt"/>
              </a:rPr>
              <a:t>veilen</a:t>
            </a:r>
            <a:r>
              <a:rPr lang="nl-NL" sz="1800" b="0" i="0" dirty="0">
                <a:solidFill>
                  <a:srgbClr val="0D0D0D"/>
                </a:solidFill>
                <a:effectLst/>
                <a:latin typeface="+mj-lt"/>
              </a:rPr>
              <a:t>, zodat anderen ook van zijn kunst konden genieten. </a:t>
            </a:r>
            <a:r>
              <a:rPr lang="nl-NL" sz="1800" b="0" i="0" dirty="0">
                <a:solidFill>
                  <a:srgbClr val="0D0D0D"/>
                </a:solidFill>
                <a:latin typeface="+mj-lt"/>
                <a:cs typeface="Arial" panose="020B0604020202020204" pitchFamily="34" charset="0"/>
              </a:rPr>
              <a:t>V</a:t>
            </a:r>
            <a:r>
              <a:rPr lang="nl-NL" sz="1800" dirty="0">
                <a:effectLst/>
                <a:ea typeface="Times New Roman" panose="02020603050405020304" pitchFamily="18" charset="0"/>
                <a:cs typeface="Arial" panose="020B0604020202020204" pitchFamily="34" charset="0"/>
              </a:rPr>
              <a:t>eilen is </a:t>
            </a:r>
            <a:r>
              <a:rPr lang="nl-NL" sz="1800" b="1" i="1" dirty="0">
                <a:effectLst/>
                <a:ea typeface="Times New Roman" panose="02020603050405020304" pitchFamily="18" charset="0"/>
                <a:cs typeface="Arial" panose="020B0604020202020204" pitchFamily="34" charset="0"/>
              </a:rPr>
              <a:t>iets verkopen aan de persoon die er het meest voor wil betalen</a:t>
            </a:r>
            <a:r>
              <a:rPr lang="nl-NL" sz="1800" dirty="0">
                <a:effectLst/>
                <a:ea typeface="Times New Roman" panose="02020603050405020304" pitchFamily="18" charset="0"/>
                <a:cs typeface="Arial" panose="020B0604020202020204" pitchFamily="34" charset="0"/>
              </a:rPr>
              <a:t>. </a:t>
            </a:r>
            <a:r>
              <a:rPr lang="nl-NL" sz="1800" b="0" i="0" dirty="0">
                <a:solidFill>
                  <a:srgbClr val="0D0D0D"/>
                </a:solidFill>
                <a:effectLst/>
                <a:latin typeface="+mj-lt"/>
              </a:rPr>
              <a:t>De veiling trok veel belangstelling en al snel begonnen mensen te </a:t>
            </a:r>
            <a:r>
              <a:rPr lang="nl-NL" sz="1800" b="1" i="0" u="sng" dirty="0">
                <a:solidFill>
                  <a:srgbClr val="0D0D0D"/>
                </a:solidFill>
                <a:effectLst/>
                <a:latin typeface="+mj-lt"/>
              </a:rPr>
              <a:t>bieden</a:t>
            </a:r>
            <a:r>
              <a:rPr lang="nl-NL" sz="1800" b="0" i="0" dirty="0">
                <a:solidFill>
                  <a:srgbClr val="0D0D0D"/>
                </a:solidFill>
                <a:effectLst/>
                <a:latin typeface="+mj-lt"/>
              </a:rPr>
              <a:t> op zijn prachtige werken. </a:t>
            </a:r>
            <a:r>
              <a:rPr lang="nl-NL" sz="1800" dirty="0">
                <a:effectLst/>
                <a:ea typeface="Times New Roman" panose="02020603050405020304" pitchFamily="18" charset="0"/>
                <a:cs typeface="Arial" panose="020B0604020202020204" pitchFamily="34" charset="0"/>
              </a:rPr>
              <a:t>Bieden is </a:t>
            </a:r>
            <a:r>
              <a:rPr lang="nl-NL" sz="1800" b="1" i="1" dirty="0">
                <a:effectLst/>
                <a:ea typeface="Times New Roman" panose="02020603050405020304" pitchFamily="18" charset="0"/>
                <a:cs typeface="Arial" panose="020B0604020202020204" pitchFamily="34" charset="0"/>
              </a:rPr>
              <a:t>het bedrag noemen dat je ergens voor wil betalen</a:t>
            </a:r>
            <a:r>
              <a:rPr lang="nl-NL" sz="1800" dirty="0">
                <a:effectLst/>
                <a:ea typeface="Times New Roman" panose="02020603050405020304" pitchFamily="18" charset="0"/>
                <a:cs typeface="Arial" panose="020B0604020202020204" pitchFamily="34" charset="0"/>
              </a:rPr>
              <a:t>. </a:t>
            </a:r>
            <a:r>
              <a:rPr lang="nl-NL" sz="1800" b="0" i="0" dirty="0">
                <a:solidFill>
                  <a:srgbClr val="0D0D0D"/>
                </a:solidFill>
                <a:effectLst/>
                <a:latin typeface="+mj-lt"/>
              </a:rPr>
              <a:t>Uiteindelijk </a:t>
            </a:r>
            <a:r>
              <a:rPr lang="nl-NL" sz="1800" b="1" i="0" u="sng" dirty="0">
                <a:solidFill>
                  <a:srgbClr val="0D0D0D"/>
                </a:solidFill>
                <a:effectLst/>
                <a:latin typeface="+mj-lt"/>
              </a:rPr>
              <a:t>leverde</a:t>
            </a:r>
            <a:r>
              <a:rPr lang="nl-NL" sz="1800" b="0" i="0" dirty="0">
                <a:solidFill>
                  <a:srgbClr val="0D0D0D"/>
                </a:solidFill>
                <a:effectLst/>
                <a:latin typeface="+mj-lt"/>
              </a:rPr>
              <a:t> de veiling een mooi bedrag </a:t>
            </a:r>
            <a:r>
              <a:rPr lang="nl-NL" sz="1800" b="1" i="0" u="sng" dirty="0">
                <a:solidFill>
                  <a:srgbClr val="0D0D0D"/>
                </a:solidFill>
                <a:effectLst/>
                <a:latin typeface="+mj-lt"/>
              </a:rPr>
              <a:t>op</a:t>
            </a:r>
            <a:r>
              <a:rPr lang="nl-NL" sz="1800" b="0" i="0" dirty="0">
                <a:solidFill>
                  <a:srgbClr val="0D0D0D"/>
                </a:solidFill>
                <a:effectLst/>
                <a:latin typeface="+mj-lt"/>
              </a:rPr>
              <a:t>. </a:t>
            </a:r>
            <a:r>
              <a:rPr lang="nl-NL" sz="1800" dirty="0">
                <a:ea typeface="Times New Roman" panose="02020603050405020304" pitchFamily="18" charset="0"/>
                <a:cs typeface="Arial" panose="020B0604020202020204" pitchFamily="34" charset="0"/>
              </a:rPr>
              <a:t>Opleveren betekent </a:t>
            </a:r>
            <a:r>
              <a:rPr lang="nl-NL" sz="1800" b="1" i="1" dirty="0">
                <a:ea typeface="Times New Roman" panose="02020603050405020304" pitchFamily="18" charset="0"/>
                <a:cs typeface="Arial" panose="020B0604020202020204" pitchFamily="34" charset="0"/>
              </a:rPr>
              <a:t>laten verdienen, laten krijgen</a:t>
            </a:r>
            <a:r>
              <a:rPr lang="nl-NL" sz="1800" dirty="0">
                <a:ea typeface="Times New Roman" panose="02020603050405020304" pitchFamily="18" charset="0"/>
                <a:cs typeface="Arial" panose="020B0604020202020204" pitchFamily="34" charset="0"/>
              </a:rPr>
              <a:t>. M</a:t>
            </a:r>
            <a:r>
              <a:rPr lang="nl-NL" sz="1800" b="0" i="0" dirty="0">
                <a:solidFill>
                  <a:srgbClr val="0D0D0D"/>
                </a:solidFill>
                <a:effectLst/>
                <a:latin typeface="+mj-lt"/>
              </a:rPr>
              <a:t>aar Finn besloot om de schilderijen niet stuk voor stuk te verkopen. Hij geloofde dat ze </a:t>
            </a:r>
            <a:r>
              <a:rPr lang="nl-NL" sz="1800" b="1" i="0" u="sng" dirty="0">
                <a:solidFill>
                  <a:srgbClr val="0D0D0D"/>
                </a:solidFill>
                <a:effectLst/>
                <a:latin typeface="+mj-lt"/>
              </a:rPr>
              <a:t>als geheel</a:t>
            </a:r>
            <a:r>
              <a:rPr lang="nl-NL" sz="1800" b="1" i="1" dirty="0">
                <a:solidFill>
                  <a:srgbClr val="0D0D0D"/>
                </a:solidFill>
                <a:effectLst/>
                <a:latin typeface="+mj-lt"/>
              </a:rPr>
              <a:t> (alles bij elkaar, compleet) </a:t>
            </a:r>
            <a:r>
              <a:rPr lang="nl-NL" sz="1800" b="0" i="0" dirty="0">
                <a:solidFill>
                  <a:srgbClr val="0D0D0D"/>
                </a:solidFill>
                <a:effectLst/>
                <a:latin typeface="+mj-lt"/>
              </a:rPr>
              <a:t>het verhaal van het bos vertelden. Daarom besloot hij om de schilderijen bij elkaar te houden, zodat ze altijd samen zouden blijven, net als het mooie bos. En zo bleef de kunst van Finn, net als het bos zelf, prachtig om naar te kijken. Eigenlijk was Finn </a:t>
            </a:r>
            <a:r>
              <a:rPr lang="nl-NL" sz="1800" i="0" dirty="0">
                <a:solidFill>
                  <a:srgbClr val="0D0D0D"/>
                </a:solidFill>
                <a:effectLst/>
                <a:latin typeface="+mj-lt"/>
              </a:rPr>
              <a:t>een soort </a:t>
            </a:r>
            <a:r>
              <a:rPr lang="nl-NL" sz="1800" b="1" i="0" u="sng" dirty="0">
                <a:solidFill>
                  <a:srgbClr val="0D0D0D"/>
                </a:solidFill>
                <a:effectLst/>
                <a:latin typeface="+mj-lt"/>
              </a:rPr>
              <a:t>componist</a:t>
            </a:r>
            <a:r>
              <a:rPr lang="nl-NL" sz="1800" b="0" i="0" dirty="0">
                <a:solidFill>
                  <a:srgbClr val="0D0D0D"/>
                </a:solidFill>
                <a:effectLst/>
                <a:latin typeface="+mj-lt"/>
              </a:rPr>
              <a:t>. </a:t>
            </a:r>
            <a:r>
              <a:rPr lang="nl-NL" sz="1800" b="1" i="1" dirty="0">
                <a:solidFill>
                  <a:srgbClr val="0D0D0D"/>
                </a:solidFill>
                <a:effectLst/>
                <a:latin typeface="+mj-lt"/>
              </a:rPr>
              <a:t>Iemand die een muziekstuk schrijft</a:t>
            </a:r>
            <a:r>
              <a:rPr lang="nl-NL" sz="1800" b="0" i="0" dirty="0">
                <a:solidFill>
                  <a:srgbClr val="0D0D0D"/>
                </a:solidFill>
                <a:effectLst/>
                <a:latin typeface="+mj-lt"/>
              </a:rPr>
              <a:t>. Niet van muziek, maar van kleuren en vormen. Finn liet het bos in al zijn pracht tot leven komen op het doek.</a:t>
            </a:r>
          </a:p>
        </p:txBody>
      </p:sp>
      <p:sp>
        <p:nvSpPr>
          <p:cNvPr id="4" name="Tekstvak 1"/>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3030222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opleveren</a:t>
            </a:r>
          </a:p>
        </p:txBody>
      </p:sp>
      <p:pic>
        <p:nvPicPr>
          <p:cNvPr id="4" name="Afbeelding 3">
            <a:extLst>
              <a:ext uri="{FF2B5EF4-FFF2-40B4-BE49-F238E27FC236}">
                <a16:creationId xmlns:a16="http://schemas.microsoft.com/office/drawing/2014/main" id="{6A57DDC3-86F5-B997-83BA-5A69A537C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737" y="2420888"/>
            <a:ext cx="8542525" cy="4032072"/>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als geheel</a:t>
            </a:r>
          </a:p>
        </p:txBody>
      </p:sp>
      <p:pic>
        <p:nvPicPr>
          <p:cNvPr id="3" name="Afbeelding 2" descr="Afbeelding met bloem, landschap, wolk, hemel&#10;&#10;Automatisch gegenereerde beschrijving">
            <a:extLst>
              <a:ext uri="{FF2B5EF4-FFF2-40B4-BE49-F238E27FC236}">
                <a16:creationId xmlns:a16="http://schemas.microsoft.com/office/drawing/2014/main" id="{AC5C480F-C8D3-5601-02FF-58D468E5FE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9137" y="2263303"/>
            <a:ext cx="1524000" cy="1478280"/>
          </a:xfrm>
          <a:prstGeom prst="rect">
            <a:avLst/>
          </a:prstGeom>
          <a:ln>
            <a:noFill/>
          </a:ln>
          <a:effectLst>
            <a:outerShdw blurRad="292100" dist="139700" dir="2700000" algn="tl" rotWithShape="0">
              <a:srgbClr val="333333">
                <a:alpha val="65000"/>
              </a:srgbClr>
            </a:outerShdw>
          </a:effectLst>
        </p:spPr>
      </p:pic>
      <p:pic>
        <p:nvPicPr>
          <p:cNvPr id="5" name="Afbeelding 4" descr="Afbeelding met bloemblaadje, bloem, schets, plant&#10;&#10;Automatisch gegenereerde beschrijving">
            <a:extLst>
              <a:ext uri="{FF2B5EF4-FFF2-40B4-BE49-F238E27FC236}">
                <a16:creationId xmlns:a16="http://schemas.microsoft.com/office/drawing/2014/main" id="{BAA4C1B7-C603-F6BF-1AAF-E5E0D96447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0523" y="2076326"/>
            <a:ext cx="1524000" cy="1277112"/>
          </a:xfrm>
          <a:prstGeom prst="rect">
            <a:avLst/>
          </a:prstGeom>
          <a:ln>
            <a:noFill/>
          </a:ln>
          <a:effectLst>
            <a:outerShdw blurRad="292100" dist="139700" dir="2700000" algn="tl" rotWithShape="0">
              <a:srgbClr val="333333">
                <a:alpha val="65000"/>
              </a:srgbClr>
            </a:outerShdw>
          </a:effectLst>
        </p:spPr>
      </p:pic>
      <p:pic>
        <p:nvPicPr>
          <p:cNvPr id="8" name="Afbeelding 7" descr="Afbeelding met verven, landschap, kunst, Schilderverf&#10;&#10;Automatisch gegenereerde beschrijving">
            <a:extLst>
              <a:ext uri="{FF2B5EF4-FFF2-40B4-BE49-F238E27FC236}">
                <a16:creationId xmlns:a16="http://schemas.microsoft.com/office/drawing/2014/main" id="{278FD0BD-C032-39FD-0973-8EF09C9C9D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5568" y="4149080"/>
            <a:ext cx="2448125" cy="1483564"/>
          </a:xfrm>
          <a:prstGeom prst="rect">
            <a:avLst/>
          </a:prstGeom>
          <a:ln>
            <a:noFill/>
          </a:ln>
          <a:effectLst>
            <a:outerShdw blurRad="292100" dist="139700" dir="2700000" algn="tl" rotWithShape="0">
              <a:srgbClr val="333333">
                <a:alpha val="65000"/>
              </a:srgbClr>
            </a:outerShdw>
          </a:effectLst>
        </p:spPr>
      </p:pic>
      <p:pic>
        <p:nvPicPr>
          <p:cNvPr id="10" name="Afbeelding 9" descr="Afbeelding met boom, landschap, kunst, Schilderverf&#10;&#10;Automatisch gegenereerde beschrijving">
            <a:extLst>
              <a:ext uri="{FF2B5EF4-FFF2-40B4-BE49-F238E27FC236}">
                <a16:creationId xmlns:a16="http://schemas.microsoft.com/office/drawing/2014/main" id="{4CA27725-4436-9A5E-C716-9EE19B0FFF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54599" y="1736983"/>
            <a:ext cx="1728339" cy="2354685"/>
          </a:xfrm>
          <a:prstGeom prst="rect">
            <a:avLst/>
          </a:prstGeom>
          <a:ln>
            <a:noFill/>
          </a:ln>
          <a:effectLst>
            <a:outerShdw blurRad="292100" dist="139700" dir="2700000" algn="tl" rotWithShape="0">
              <a:srgbClr val="333333">
                <a:alpha val="65000"/>
              </a:srgbClr>
            </a:outerShdw>
          </a:effectLst>
        </p:spPr>
      </p:pic>
      <p:pic>
        <p:nvPicPr>
          <p:cNvPr id="12" name="Afbeelding 11" descr="Afbeelding met kerstboom, spar, Pijnboom, Kortbladige zwarte spar&#10;&#10;Automatisch gegenereerde beschrijving">
            <a:extLst>
              <a:ext uri="{FF2B5EF4-FFF2-40B4-BE49-F238E27FC236}">
                <a16:creationId xmlns:a16="http://schemas.microsoft.com/office/drawing/2014/main" id="{C8C9799B-6C98-D7BE-7D25-F94265E4CA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55974" y="4365104"/>
            <a:ext cx="4325587" cy="1782142"/>
          </a:xfrm>
          <a:prstGeom prst="rect">
            <a:avLst/>
          </a:prstGeom>
          <a:ln>
            <a:noFill/>
          </a:ln>
          <a:effectLst>
            <a:outerShdw blurRad="292100" dist="139700" dir="2700000" algn="tl" rotWithShape="0">
              <a:srgbClr val="333333">
                <a:alpha val="65000"/>
              </a:srgbClr>
            </a:outerShdw>
          </a:effectLst>
        </p:spPr>
      </p:pic>
      <p:sp>
        <p:nvSpPr>
          <p:cNvPr id="13" name="Ovaal 12">
            <a:extLst>
              <a:ext uri="{FF2B5EF4-FFF2-40B4-BE49-F238E27FC236}">
                <a16:creationId xmlns:a16="http://schemas.microsoft.com/office/drawing/2014/main" id="{A45DB631-F453-429E-2B17-8EEB8C136B04}"/>
              </a:ext>
            </a:extLst>
          </p:cNvPr>
          <p:cNvSpPr/>
          <p:nvPr/>
        </p:nvSpPr>
        <p:spPr>
          <a:xfrm>
            <a:off x="179512" y="1628800"/>
            <a:ext cx="8784976" cy="4824536"/>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10467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componist</a:t>
            </a:r>
          </a:p>
        </p:txBody>
      </p:sp>
      <p:pic>
        <p:nvPicPr>
          <p:cNvPr id="2" name="Afbeelding 1" descr="Afbeelding met tekst, muziek&#10;&#10;Automatisch gegenereerde beschrijving">
            <a:extLst>
              <a:ext uri="{FF2B5EF4-FFF2-40B4-BE49-F238E27FC236}">
                <a16:creationId xmlns:a16="http://schemas.microsoft.com/office/drawing/2014/main" id="{0B58D89B-63F3-9FF9-AF5C-ECBAF9E7D4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340768"/>
            <a:ext cx="5389820" cy="3600400"/>
          </a:xfrm>
          <a:prstGeom prst="rect">
            <a:avLst/>
          </a:prstGeom>
        </p:spPr>
      </p:pic>
      <p:pic>
        <p:nvPicPr>
          <p:cNvPr id="4" name="Afbeelding 3" descr="Afbeelding met statief, kleding, persoon, Menselijk gezicht&#10;&#10;Automatisch gegenereerde beschrijving">
            <a:extLst>
              <a:ext uri="{FF2B5EF4-FFF2-40B4-BE49-F238E27FC236}">
                <a16:creationId xmlns:a16="http://schemas.microsoft.com/office/drawing/2014/main" id="{5791D011-FCA5-AB42-2116-7DAC94EF85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2120" y="4480353"/>
            <a:ext cx="3248743" cy="2170160"/>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4665975" y="297911"/>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als geheel</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61025" y="35741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effectLst/>
                <a:latin typeface="Century Gothic" panose="020B0502020202020204" pitchFamily="34" charset="0"/>
                <a:ea typeface="Calibri"/>
                <a:cs typeface="Times New Roman"/>
              </a:rPr>
              <a:t>gedeeltelijk</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voor een deel</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Je ziet hier maar </a:t>
            </a:r>
            <a:r>
              <a:rPr lang="nl-NL" sz="2400" i="1" u="sng" dirty="0">
                <a:solidFill>
                  <a:srgbClr val="387038"/>
                </a:solidFill>
                <a:latin typeface="Century Gothic" panose="020B0502020202020204" pitchFamily="34" charset="0"/>
                <a:ea typeface="Calibri"/>
                <a:cs typeface="Times New Roman"/>
              </a:rPr>
              <a:t>gedeeltelijk</a:t>
            </a:r>
            <a:r>
              <a:rPr lang="nl-NL" sz="2400" i="1" dirty="0">
                <a:solidFill>
                  <a:srgbClr val="387038"/>
                </a:solidFill>
                <a:latin typeface="Century Gothic" panose="020B0502020202020204" pitchFamily="34" charset="0"/>
                <a:ea typeface="Calibri"/>
                <a:cs typeface="Times New Roman"/>
              </a:rPr>
              <a:t> wat Finn allemaal heeft gemaakt.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alles bij elkaar, compleet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400" i="1" dirty="0">
                <a:solidFill>
                  <a:srgbClr val="387038"/>
                </a:solidFill>
                <a:effectLst/>
                <a:latin typeface="Century Gothic" panose="020B0502020202020204" pitchFamily="34" charset="0"/>
                <a:ea typeface="Calibri"/>
                <a:cs typeface="Times New Roman"/>
              </a:rPr>
              <a:t>Finn wilde al zijn schilderijen </a:t>
            </a:r>
            <a:r>
              <a:rPr lang="nl-NL" sz="2400" i="1" u="sng" dirty="0">
                <a:solidFill>
                  <a:srgbClr val="387038"/>
                </a:solidFill>
                <a:effectLst/>
                <a:latin typeface="Century Gothic" panose="020B0502020202020204" pitchFamily="34" charset="0"/>
                <a:ea typeface="Calibri"/>
                <a:cs typeface="Times New Roman"/>
              </a:rPr>
              <a:t>als geheel</a:t>
            </a:r>
            <a:r>
              <a:rPr lang="nl-NL" sz="2400" i="1" dirty="0">
                <a:solidFill>
                  <a:srgbClr val="387038"/>
                </a:solidFill>
                <a:effectLst/>
                <a:latin typeface="Century Gothic" panose="020B0502020202020204" pitchFamily="34" charset="0"/>
                <a:ea typeface="Calibri"/>
                <a:cs typeface="Times New Roman"/>
              </a:rPr>
              <a:t> houden.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3" name="Afbeelding 2" descr="Afbeelding met bloem, landschap, wolk, hemel&#10;&#10;Automatisch gegenereerde beschrijving">
            <a:extLst>
              <a:ext uri="{FF2B5EF4-FFF2-40B4-BE49-F238E27FC236}">
                <a16:creationId xmlns:a16="http://schemas.microsoft.com/office/drawing/2014/main" id="{71F9B6B8-D43C-41AA-A469-D04CA26F9B9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709" y="3069214"/>
            <a:ext cx="682388" cy="661916"/>
          </a:xfrm>
          <a:prstGeom prst="rect">
            <a:avLst/>
          </a:prstGeom>
          <a:ln>
            <a:noFill/>
          </a:ln>
          <a:effectLst>
            <a:outerShdw blurRad="292100" dist="139700" dir="2700000" algn="tl" rotWithShape="0">
              <a:srgbClr val="333333">
                <a:alpha val="65000"/>
              </a:srgbClr>
            </a:outerShdw>
          </a:effectLst>
        </p:spPr>
      </p:pic>
      <p:pic>
        <p:nvPicPr>
          <p:cNvPr id="4" name="Afbeelding 3" descr="Afbeelding met bloemblaadje, bloem, schets, plant&#10;&#10;Automatisch gegenereerde beschrijving">
            <a:extLst>
              <a:ext uri="{FF2B5EF4-FFF2-40B4-BE49-F238E27FC236}">
                <a16:creationId xmlns:a16="http://schemas.microsoft.com/office/drawing/2014/main" id="{E7B69421-300C-7A16-BA49-61CDB364EF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0269" y="2985493"/>
            <a:ext cx="682388" cy="571841"/>
          </a:xfrm>
          <a:prstGeom prst="rect">
            <a:avLst/>
          </a:prstGeom>
          <a:ln>
            <a:noFill/>
          </a:ln>
          <a:effectLst>
            <a:outerShdw blurRad="292100" dist="139700" dir="2700000" algn="tl" rotWithShape="0">
              <a:srgbClr val="333333">
                <a:alpha val="65000"/>
              </a:srgbClr>
            </a:outerShdw>
          </a:effectLst>
        </p:spPr>
      </p:pic>
      <p:pic>
        <p:nvPicPr>
          <p:cNvPr id="5" name="Afbeelding 4" descr="Afbeelding met verven, landschap, kunst, Schilderverf&#10;&#10;Automatisch gegenereerde beschrijving">
            <a:extLst>
              <a:ext uri="{FF2B5EF4-FFF2-40B4-BE49-F238E27FC236}">
                <a16:creationId xmlns:a16="http://schemas.microsoft.com/office/drawing/2014/main" id="{B8FF09A3-4A11-4A44-2877-0761D77F7F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3872" y="3913592"/>
            <a:ext cx="1096175" cy="664282"/>
          </a:xfrm>
          <a:prstGeom prst="rect">
            <a:avLst/>
          </a:prstGeom>
          <a:ln>
            <a:noFill/>
          </a:ln>
          <a:effectLst>
            <a:outerShdw blurRad="292100" dist="139700" dir="2700000" algn="tl" rotWithShape="0">
              <a:srgbClr val="333333">
                <a:alpha val="65000"/>
              </a:srgbClr>
            </a:outerShdw>
          </a:effectLst>
        </p:spPr>
      </p:pic>
      <p:pic>
        <p:nvPicPr>
          <p:cNvPr id="6" name="Afbeelding 5" descr="Afbeelding met boom, landschap, kunst, Schilderverf&#10;&#10;Automatisch gegenereerde beschrijving">
            <a:extLst>
              <a:ext uri="{FF2B5EF4-FFF2-40B4-BE49-F238E27FC236}">
                <a16:creationId xmlns:a16="http://schemas.microsoft.com/office/drawing/2014/main" id="{FF5A7FDD-8117-EF5D-929B-B2063F8D3F3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88512" y="2833548"/>
            <a:ext cx="773883" cy="1054337"/>
          </a:xfrm>
          <a:prstGeom prst="rect">
            <a:avLst/>
          </a:prstGeom>
          <a:ln>
            <a:noFill/>
          </a:ln>
          <a:effectLst>
            <a:outerShdw blurRad="292100" dist="139700" dir="2700000" algn="tl" rotWithShape="0">
              <a:srgbClr val="333333">
                <a:alpha val="65000"/>
              </a:srgbClr>
            </a:outerShdw>
          </a:effectLst>
        </p:spPr>
      </p:pic>
      <p:pic>
        <p:nvPicPr>
          <p:cNvPr id="8" name="Afbeelding 7" descr="Afbeelding met kerstboom, spar, Pijnboom, Kortbladige zwarte spar&#10;&#10;Automatisch gegenereerde beschrijving">
            <a:extLst>
              <a:ext uri="{FF2B5EF4-FFF2-40B4-BE49-F238E27FC236}">
                <a16:creationId xmlns:a16="http://schemas.microsoft.com/office/drawing/2014/main" id="{9D23C12B-C05D-DD83-A9F9-1AF6C5D1F6B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07038" y="4010319"/>
            <a:ext cx="1936830" cy="797974"/>
          </a:xfrm>
          <a:prstGeom prst="rect">
            <a:avLst/>
          </a:prstGeom>
          <a:ln>
            <a:noFill/>
          </a:ln>
          <a:effectLst>
            <a:outerShdw blurRad="292100" dist="139700" dir="2700000" algn="tl" rotWithShape="0">
              <a:srgbClr val="333333">
                <a:alpha val="65000"/>
              </a:srgbClr>
            </a:outerShdw>
          </a:effectLst>
        </p:spPr>
      </p:pic>
      <p:sp>
        <p:nvSpPr>
          <p:cNvPr id="9" name="Ovaal 8">
            <a:extLst>
              <a:ext uri="{FF2B5EF4-FFF2-40B4-BE49-F238E27FC236}">
                <a16:creationId xmlns:a16="http://schemas.microsoft.com/office/drawing/2014/main" id="{8C37F5C0-8954-68DE-49C8-9A85A1BE7907}"/>
              </a:ext>
            </a:extLst>
          </p:cNvPr>
          <p:cNvSpPr/>
          <p:nvPr/>
        </p:nvSpPr>
        <p:spPr>
          <a:xfrm>
            <a:off x="4836981" y="2785108"/>
            <a:ext cx="3933571" cy="2160240"/>
          </a:xfrm>
          <a:prstGeom prst="ellipse">
            <a:avLst/>
          </a:prstGeom>
          <a:noFill/>
          <a:ln w="5715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descr="Afbeelding met bloem, landschap, wolk, hemel&#10;&#10;Automatisch gegenereerde beschrijving">
            <a:extLst>
              <a:ext uri="{FF2B5EF4-FFF2-40B4-BE49-F238E27FC236}">
                <a16:creationId xmlns:a16="http://schemas.microsoft.com/office/drawing/2014/main" id="{9EA0B5DE-6D97-45DF-F379-ED6753B9ECA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41952" y="2276898"/>
            <a:ext cx="2316030" cy="22465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595426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4"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227081" y="306793"/>
            <a:ext cx="4275584" cy="101110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zeldzaam</a:t>
            </a:r>
            <a:endParaRPr lang="nl-NL" sz="4400" b="1" dirty="0">
              <a:solidFill>
                <a:srgbClr val="387038"/>
              </a:solidFill>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1" y="332656"/>
            <a:ext cx="4824537" cy="9418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gangbaar</a:t>
            </a:r>
            <a:endParaRPr lang="nl-NL" sz="4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51586" y="1574616"/>
            <a:ext cx="4226574" cy="477208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er zijn er maar weinig van, heel bijzonder</a:t>
            </a:r>
          </a:p>
          <a:p>
            <a:pPr>
              <a:lnSpc>
                <a:spcPct val="107000"/>
              </a:lnSpc>
              <a:spcAft>
                <a:spcPts val="0"/>
              </a:spcAft>
            </a:pPr>
            <a:endParaRPr lang="nl-NL" sz="24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i="1" dirty="0">
              <a:solidFill>
                <a:srgbClr val="387038"/>
              </a:solidFill>
              <a:latin typeface="Century Gothic" panose="020B0502020202020204" pitchFamily="34" charset="0"/>
              <a:ea typeface="Calibri"/>
              <a:cs typeface="Times New Roman"/>
            </a:endParaRPr>
          </a:p>
          <a:p>
            <a:pPr algn="ctr">
              <a:spcAft>
                <a:spcPts val="0"/>
              </a:spcAft>
            </a:pPr>
            <a:endParaRPr lang="nl-NL" sz="24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1600" i="1" u="sng"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r>
              <a:rPr lang="nl-NL" sz="2400" i="1" dirty="0">
                <a:solidFill>
                  <a:srgbClr val="387038"/>
                </a:solidFill>
                <a:effectLst/>
                <a:latin typeface="Century Gothic" panose="020B0502020202020204" pitchFamily="34" charset="0"/>
                <a:ea typeface="Calibri"/>
                <a:cs typeface="Times New Roman"/>
              </a:rPr>
              <a:t>Dit is een </a:t>
            </a:r>
            <a:r>
              <a:rPr lang="nl-NL" sz="2400" i="1" u="sng" dirty="0">
                <a:solidFill>
                  <a:srgbClr val="387038"/>
                </a:solidFill>
                <a:effectLst/>
                <a:latin typeface="Century Gothic" panose="020B0502020202020204" pitchFamily="34" charset="0"/>
                <a:ea typeface="Calibri"/>
                <a:cs typeface="Times New Roman"/>
              </a:rPr>
              <a:t>zeldzame</a:t>
            </a:r>
            <a:r>
              <a:rPr lang="nl-NL" sz="2400" i="1" dirty="0">
                <a:solidFill>
                  <a:srgbClr val="387038"/>
                </a:solidFill>
                <a:effectLst/>
                <a:latin typeface="Century Gothic" panose="020B0502020202020204" pitchFamily="34" charset="0"/>
                <a:ea typeface="Calibri"/>
                <a:cs typeface="Times New Roman"/>
              </a:rPr>
              <a:t> oude schets.</a:t>
            </a:r>
            <a:endParaRPr lang="nl-NL" sz="12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808068" y="1628799"/>
            <a:ext cx="4226575" cy="447940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3200" dirty="0">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wat veel voorkomt</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3600" dirty="0">
                <a:effectLst/>
                <a:latin typeface="Century Gothic" panose="020B0502020202020204" pitchFamily="34" charset="0"/>
                <a:ea typeface="Calibri"/>
                <a:cs typeface="Times New Roman"/>
              </a:rPr>
              <a:t> </a:t>
            </a:r>
            <a:endParaRPr lang="nl-NL" sz="1100" dirty="0">
              <a:latin typeface="Century Gothic" panose="020B0502020202020204" pitchFamily="34" charset="0"/>
              <a:ea typeface="Calibri"/>
              <a:cs typeface="Times New Roman"/>
            </a:endParaRPr>
          </a:p>
          <a:p>
            <a:pPr>
              <a:lnSpc>
                <a:spcPct val="107000"/>
              </a:lnSpc>
              <a:spcAft>
                <a:spcPts val="0"/>
              </a:spcAft>
            </a:pPr>
            <a:endParaRPr lang="nl-NL" sz="2000" dirty="0">
              <a:effectLst/>
              <a:latin typeface="Century Gothic" panose="020B0502020202020204" pitchFamily="34" charset="0"/>
              <a:ea typeface="Calibri"/>
              <a:cs typeface="Times New Roman"/>
            </a:endParaRPr>
          </a:p>
          <a:p>
            <a:pPr algn="ctr">
              <a:lnSpc>
                <a:spcPct val="107000"/>
              </a:lnSpc>
              <a:spcAft>
                <a:spcPts val="0"/>
              </a:spcAft>
            </a:pPr>
            <a:r>
              <a:rPr lang="nl-NL" sz="22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Calibri"/>
                <a:cs typeface="Times New Roman"/>
              </a:rPr>
              <a:t> </a:t>
            </a: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800" i="1" u="sng"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800" i="1" dirty="0">
              <a:solidFill>
                <a:srgbClr val="387038"/>
              </a:solidFill>
              <a:latin typeface="Century Gothic" panose="020B0502020202020204" pitchFamily="34" charset="0"/>
              <a:ea typeface="Calibri"/>
              <a:cs typeface="Times New Roman"/>
            </a:endParaRPr>
          </a:p>
          <a:p>
            <a:pPr algn="ctr">
              <a:spcAft>
                <a:spcPts val="0"/>
              </a:spcAft>
            </a:pPr>
            <a:r>
              <a:rPr lang="nl-NL" sz="2400" i="1" dirty="0">
                <a:solidFill>
                  <a:srgbClr val="387038"/>
                </a:solidFill>
                <a:latin typeface="Century Gothic" panose="020B0502020202020204" pitchFamily="34" charset="0"/>
                <a:ea typeface="Calibri"/>
                <a:cs typeface="Times New Roman"/>
              </a:rPr>
              <a:t>Tekeningetjes van smileys zijn heel </a:t>
            </a:r>
            <a:r>
              <a:rPr lang="nl-NL" sz="2400" i="1" u="sng" dirty="0">
                <a:solidFill>
                  <a:srgbClr val="387038"/>
                </a:solidFill>
                <a:latin typeface="Century Gothic" panose="020B0502020202020204" pitchFamily="34" charset="0"/>
                <a:ea typeface="Calibri"/>
                <a:cs typeface="Times New Roman"/>
              </a:rPr>
              <a:t>gangbaar</a:t>
            </a:r>
            <a:r>
              <a:rPr lang="nl-NL" sz="2400" i="1" dirty="0">
                <a:solidFill>
                  <a:srgbClr val="387038"/>
                </a:solidFill>
                <a:latin typeface="Century Gothic" panose="020B0502020202020204" pitchFamily="34" charset="0"/>
                <a:ea typeface="Calibri"/>
                <a:cs typeface="Times New Roman"/>
              </a:rPr>
              <a:t>.</a:t>
            </a: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i="1" dirty="0">
              <a:solidFill>
                <a:srgbClr val="387038"/>
              </a:solidFill>
              <a:latin typeface="Century Gothic" panose="020B0502020202020204" pitchFamily="34" charset="0"/>
              <a:ea typeface="Calibri"/>
              <a:cs typeface="Times New Roman"/>
            </a:endParaRPr>
          </a:p>
          <a:p>
            <a:pPr algn="ctr">
              <a:spcAft>
                <a:spcPts val="0"/>
              </a:spcAft>
            </a:pPr>
            <a:endParaRPr lang="nl-NL" sz="2000" i="1" dirty="0">
              <a:solidFill>
                <a:srgbClr val="387038"/>
              </a:solidFill>
              <a:effectLst/>
              <a:latin typeface="Century Gothic" panose="020B0502020202020204" pitchFamily="34" charset="0"/>
              <a:ea typeface="Calibri"/>
              <a:cs typeface="Times New Roman"/>
            </a:endParaRPr>
          </a:p>
          <a:p>
            <a:pPr algn="ctr">
              <a:spcAft>
                <a:spcPts val="0"/>
              </a:spcAft>
            </a:pPr>
            <a:endParaRPr lang="nl-NL" sz="2000" dirty="0">
              <a:effectLst/>
              <a:latin typeface="Century Gothic" panose="020B0502020202020204" pitchFamily="34" charset="0"/>
              <a:ea typeface="Calibri"/>
              <a:cs typeface="Times New Roman"/>
            </a:endParaRPr>
          </a:p>
          <a:p>
            <a:pPr>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2" name="Afbeelding 1" descr="Afbeelding met schets, verven, Kunstwerk, kunst&#10;&#10;Automatisch gegenereerde beschrijving">
            <a:extLst>
              <a:ext uri="{FF2B5EF4-FFF2-40B4-BE49-F238E27FC236}">
                <a16:creationId xmlns:a16="http://schemas.microsoft.com/office/drawing/2014/main" id="{2CD1A7DD-3395-EFE6-4F8B-B80815F639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3648" y="2661805"/>
            <a:ext cx="1708335" cy="2542166"/>
          </a:xfrm>
          <a:prstGeom prst="rect">
            <a:avLst/>
          </a:prstGeom>
        </p:spPr>
      </p:pic>
      <p:pic>
        <p:nvPicPr>
          <p:cNvPr id="5" name="Afbeelding 4" descr="Afbeelding met schets, tekening, Kinderkunst, tekenfilm&#10;&#10;Automatisch gegenereerde beschrijving">
            <a:extLst>
              <a:ext uri="{FF2B5EF4-FFF2-40B4-BE49-F238E27FC236}">
                <a16:creationId xmlns:a16="http://schemas.microsoft.com/office/drawing/2014/main" id="{29571F7C-2609-7C5B-92E6-CDA09A0AF4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93419" y="2661805"/>
            <a:ext cx="2635321" cy="1786748"/>
          </a:xfrm>
          <a:prstGeom prst="rect">
            <a:avLst/>
          </a:prstGeom>
          <a:ln>
            <a:solidFill>
              <a:srgbClr val="F4FAF4"/>
            </a:solidFill>
          </a:ln>
        </p:spPr>
      </p:pic>
    </p:spTree>
    <p:extLst>
      <p:ext uri="{BB962C8B-B14F-4D97-AF65-F5344CB8AC3E}">
        <p14:creationId xmlns:p14="http://schemas.microsoft.com/office/powerpoint/2010/main" val="1030064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klassiek</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modern</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van vroeger</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Dit is een </a:t>
            </a:r>
            <a:r>
              <a:rPr lang="nl-NL" sz="2400" i="1" u="sng" dirty="0">
                <a:solidFill>
                  <a:srgbClr val="387038"/>
                </a:solidFill>
                <a:latin typeface="Century Gothic" panose="020B0502020202020204" pitchFamily="34" charset="0"/>
                <a:ea typeface="Calibri"/>
                <a:cs typeface="Times New Roman"/>
              </a:rPr>
              <a:t>klassiek</a:t>
            </a:r>
            <a:r>
              <a:rPr lang="nl-NL" sz="2400" i="1" dirty="0">
                <a:solidFill>
                  <a:srgbClr val="387038"/>
                </a:solidFill>
                <a:latin typeface="Century Gothic" panose="020B0502020202020204" pitchFamily="34" charset="0"/>
                <a:ea typeface="Calibri"/>
                <a:cs typeface="Times New Roman"/>
              </a:rPr>
              <a:t> schetsboekje.</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wat nu gebruikelijk of in de mode is</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endParaRPr lang="nl-NL" sz="2800" dirty="0">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Dit is een heel </a:t>
            </a:r>
            <a:r>
              <a:rPr lang="nl-NL" sz="2400" i="1" u="sng" dirty="0">
                <a:solidFill>
                  <a:srgbClr val="387038"/>
                </a:solidFill>
                <a:latin typeface="Century Gothic" panose="020B0502020202020204" pitchFamily="34" charset="0"/>
                <a:ea typeface="Calibri"/>
                <a:cs typeface="Times New Roman"/>
              </a:rPr>
              <a:t>modern</a:t>
            </a:r>
            <a:r>
              <a:rPr lang="nl-NL" sz="2400" i="1" dirty="0">
                <a:solidFill>
                  <a:srgbClr val="387038"/>
                </a:solidFill>
                <a:latin typeface="Century Gothic" panose="020B0502020202020204" pitchFamily="34" charset="0"/>
                <a:ea typeface="Calibri"/>
                <a:cs typeface="Times New Roman"/>
              </a:rPr>
              <a:t> digitaal schetsboek.</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9" name="Afbeelding 8" descr="Afbeelding met boek, notitieblok, boekband&#10;&#10;Automatisch gegenereerde beschrijving">
            <a:extLst>
              <a:ext uri="{FF2B5EF4-FFF2-40B4-BE49-F238E27FC236}">
                <a16:creationId xmlns:a16="http://schemas.microsoft.com/office/drawing/2014/main" id="{BF93D189-AC45-17C5-2B81-7254B9D79BA1}"/>
              </a:ext>
            </a:extLst>
          </p:cNvPr>
          <p:cNvPicPr>
            <a:picLocks noChangeAspect="1"/>
          </p:cNvPicPr>
          <p:nvPr/>
        </p:nvPicPr>
        <p:blipFill rotWithShape="1">
          <a:blip r:embed="rId4">
            <a:extLst>
              <a:ext uri="{28A0092B-C50C-407E-A947-70E740481C1C}">
                <a14:useLocalDpi xmlns:a14="http://schemas.microsoft.com/office/drawing/2010/main" val="0"/>
              </a:ext>
            </a:extLst>
          </a:blip>
          <a:srcRect l="10897" t="5485" r="9187" b="5656"/>
          <a:stretch/>
        </p:blipFill>
        <p:spPr>
          <a:xfrm>
            <a:off x="1349267" y="2632236"/>
            <a:ext cx="1881852" cy="2309546"/>
          </a:xfrm>
          <a:prstGeom prst="rect">
            <a:avLst/>
          </a:prstGeom>
        </p:spPr>
      </p:pic>
      <p:pic>
        <p:nvPicPr>
          <p:cNvPr id="17" name="Afbeelding 16" descr="Afbeelding met verbruiksartikelen voor kantoor, Tablet, tekening, ontwerp&#10;&#10;Automatisch gegenereerde beschrijving">
            <a:extLst>
              <a:ext uri="{FF2B5EF4-FFF2-40B4-BE49-F238E27FC236}">
                <a16:creationId xmlns:a16="http://schemas.microsoft.com/office/drawing/2014/main" id="{01C9DF5B-BA09-C3C8-5377-1A818EDAC1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0072" y="2760751"/>
            <a:ext cx="3240360" cy="2164560"/>
          </a:xfrm>
          <a:prstGeom prst="rect">
            <a:avLst/>
          </a:prstGeom>
        </p:spPr>
      </p:pic>
    </p:spTree>
    <p:extLst>
      <p:ext uri="{BB962C8B-B14F-4D97-AF65-F5344CB8AC3E}">
        <p14:creationId xmlns:p14="http://schemas.microsoft.com/office/powerpoint/2010/main" val="1103175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6522" y="200044"/>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763688" y="476672"/>
            <a:ext cx="4337393"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681771" y="382546"/>
            <a:ext cx="4481300"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de componist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683568" y="3848157"/>
            <a:ext cx="2273571" cy="6995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330769" y="3845539"/>
            <a:ext cx="2594270" cy="69958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205272" y="3955066"/>
            <a:ext cx="2858850" cy="908317"/>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effectLst/>
                <a:latin typeface="Century Gothic" panose="020B0502020202020204" pitchFamily="34" charset="0"/>
                <a:ea typeface="Calibri"/>
                <a:cs typeface="Times New Roman"/>
              </a:rPr>
              <a:t>Beethoven</a:t>
            </a:r>
          </a:p>
        </p:txBody>
      </p:sp>
      <p:sp>
        <p:nvSpPr>
          <p:cNvPr id="11" name="Text Box 14"/>
          <p:cNvSpPr txBox="1"/>
          <p:nvPr/>
        </p:nvSpPr>
        <p:spPr>
          <a:xfrm>
            <a:off x="6333056" y="3861046"/>
            <a:ext cx="2469702" cy="68407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2" y="476672"/>
            <a:ext cx="2736306" cy="148918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3" y="491188"/>
            <a:ext cx="2848927"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kumimoji="0" lang="nl-NL" altLang="nl-NL" sz="2800" b="0" i="0" u="none" strike="noStrike" cap="none" normalizeH="0" baseline="0" dirty="0">
                <a:ln>
                  <a:noFill/>
                </a:ln>
                <a:solidFill>
                  <a:srgbClr val="4F4F4F"/>
                </a:solidFill>
                <a:effectLst/>
                <a:latin typeface="Century Gothic" panose="020B0502020202020204" pitchFamily="34" charset="0"/>
              </a:rPr>
              <a:t>iemand die een muziekstuk schrijft</a:t>
            </a:r>
          </a:p>
        </p:txBody>
      </p:sp>
      <p:sp>
        <p:nvSpPr>
          <p:cNvPr id="23" name="Tekstvak 22">
            <a:extLst>
              <a:ext uri="{FF2B5EF4-FFF2-40B4-BE49-F238E27FC236}">
                <a16:creationId xmlns:a16="http://schemas.microsoft.com/office/drawing/2014/main" id="{6E47C47C-A67A-44B8-AE5E-2DF52D691092}"/>
              </a:ext>
            </a:extLst>
          </p:cNvPr>
          <p:cNvSpPr txBox="1"/>
          <p:nvPr/>
        </p:nvSpPr>
        <p:spPr>
          <a:xfrm>
            <a:off x="326676" y="3969812"/>
            <a:ext cx="2915428" cy="535531"/>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Bach</a:t>
            </a:r>
            <a:endParaRPr lang="nl-NL" sz="3600" b="1" dirty="0">
              <a:effectLst/>
              <a:latin typeface="Century Gothic" panose="020B0502020202020204" pitchFamily="34" charset="0"/>
              <a:ea typeface="Calibri"/>
              <a:cs typeface="Times New Roman"/>
            </a:endParaRPr>
          </a:p>
        </p:txBody>
      </p:sp>
      <p:sp>
        <p:nvSpPr>
          <p:cNvPr id="2" name="Tekstvak 1">
            <a:extLst>
              <a:ext uri="{FF2B5EF4-FFF2-40B4-BE49-F238E27FC236}">
                <a16:creationId xmlns:a16="http://schemas.microsoft.com/office/drawing/2014/main" id="{343FBB47-F96C-4EFB-834D-84BF90D4394B}"/>
              </a:ext>
            </a:extLst>
          </p:cNvPr>
          <p:cNvSpPr txBox="1"/>
          <p:nvPr/>
        </p:nvSpPr>
        <p:spPr>
          <a:xfrm>
            <a:off x="5850939" y="3972493"/>
            <a:ext cx="3401327" cy="535531"/>
          </a:xfrm>
          <a:prstGeom prst="rect">
            <a:avLst/>
          </a:prstGeom>
          <a:noFill/>
        </p:spPr>
        <p:txBody>
          <a:bodyPr wrap="square" rtlCol="0">
            <a:spAutoFit/>
          </a:bodyPr>
          <a:lstStyle/>
          <a:p>
            <a:pPr algn="ctr">
              <a:lnSpc>
                <a:spcPct val="80000"/>
              </a:lnSpc>
              <a:spcAft>
                <a:spcPts val="800"/>
              </a:spcAft>
            </a:pPr>
            <a:r>
              <a:rPr lang="nl-NL" sz="3600" b="1" dirty="0">
                <a:latin typeface="Century Gothic" panose="020B0502020202020204" pitchFamily="34" charset="0"/>
                <a:ea typeface="Calibri"/>
                <a:cs typeface="Times New Roman"/>
              </a:rPr>
              <a:t>Mozart</a:t>
            </a:r>
            <a:endParaRPr lang="nl-NL" sz="3600" b="1" dirty="0">
              <a:effectLst/>
              <a:latin typeface="Century Gothic" panose="020B0502020202020204" pitchFamily="34" charset="0"/>
              <a:ea typeface="Calibri"/>
              <a:cs typeface="Times New Roman"/>
            </a:endParaRPr>
          </a:p>
        </p:txBody>
      </p:sp>
      <p:pic>
        <p:nvPicPr>
          <p:cNvPr id="18" name="Afbeelding 17" descr="Afbeelding met persoon&#10;&#10;Automatisch gegenereerde beschrijving">
            <a:extLst>
              <a:ext uri="{FF2B5EF4-FFF2-40B4-BE49-F238E27FC236}">
                <a16:creationId xmlns:a16="http://schemas.microsoft.com/office/drawing/2014/main" id="{ED8FB047-E6A1-430F-96AD-2DEC1841141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03130" y="4630243"/>
            <a:ext cx="1685255" cy="1452544"/>
          </a:xfrm>
          <a:prstGeom prst="rect">
            <a:avLst/>
          </a:prstGeom>
        </p:spPr>
      </p:pic>
      <p:pic>
        <p:nvPicPr>
          <p:cNvPr id="4" name="Afbeelding 3" descr="Afbeelding met tekst&#10;&#10;Automatisch gegenereerde beschrijving">
            <a:extLst>
              <a:ext uri="{FF2B5EF4-FFF2-40B4-BE49-F238E27FC236}">
                <a16:creationId xmlns:a16="http://schemas.microsoft.com/office/drawing/2014/main" id="{F4AB1071-A563-4685-B851-E52E0CD218C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39365" y="4630244"/>
            <a:ext cx="1538942" cy="1452544"/>
          </a:xfrm>
          <a:prstGeom prst="rect">
            <a:avLst/>
          </a:prstGeom>
        </p:spPr>
      </p:pic>
      <p:pic>
        <p:nvPicPr>
          <p:cNvPr id="16" name="Afbeelding 15" descr="Afbeelding met tekst, boek&#10;&#10;Automatisch gegenereerde beschrijving">
            <a:extLst>
              <a:ext uri="{FF2B5EF4-FFF2-40B4-BE49-F238E27FC236}">
                <a16:creationId xmlns:a16="http://schemas.microsoft.com/office/drawing/2014/main" id="{EC6FAED3-BD30-435B-8A7C-A5FBDB9A4A2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46393" y="4629802"/>
            <a:ext cx="1243026" cy="1505591"/>
          </a:xfrm>
          <a:prstGeom prst="rect">
            <a:avLst/>
          </a:prstGeom>
        </p:spPr>
      </p:pic>
      <p:pic>
        <p:nvPicPr>
          <p:cNvPr id="22" name="Afbeelding 21" descr="Afbeelding met tekst, muziek&#10;&#10;Automatisch gegenereerde beschrijving">
            <a:extLst>
              <a:ext uri="{FF2B5EF4-FFF2-40B4-BE49-F238E27FC236}">
                <a16:creationId xmlns:a16="http://schemas.microsoft.com/office/drawing/2014/main" id="{341A8339-0806-40C9-87D4-9C3C15DB1EA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62788" y="1261678"/>
            <a:ext cx="2165937" cy="1446846"/>
          </a:xfrm>
          <a:prstGeom prst="rect">
            <a:avLst/>
          </a:prstGeom>
        </p:spPr>
      </p:pic>
    </p:spTree>
    <p:extLst>
      <p:ext uri="{BB962C8B-B14F-4D97-AF65-F5344CB8AC3E}">
        <p14:creationId xmlns:p14="http://schemas.microsoft.com/office/powerpoint/2010/main" val="2430280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84" y="122560"/>
            <a:ext cx="9115425" cy="642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3571" y="6274288"/>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4"/>
          <p:cNvSpPr txBox="1"/>
          <p:nvPr/>
        </p:nvSpPr>
        <p:spPr>
          <a:xfrm>
            <a:off x="298322" y="4911270"/>
            <a:ext cx="2041430" cy="58692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335443" y="4911271"/>
            <a:ext cx="1893438" cy="54327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latin typeface="Century Gothic" panose="020B0502020202020204" pitchFamily="34" charset="0"/>
                <a:ea typeface="Calibri"/>
                <a:cs typeface="Times New Roman"/>
              </a:rPr>
              <a:t>het idee</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450137" y="4343911"/>
            <a:ext cx="1975662" cy="57821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1" name="Text Box 14"/>
          <p:cNvSpPr txBox="1"/>
          <p:nvPr/>
        </p:nvSpPr>
        <p:spPr>
          <a:xfrm>
            <a:off x="4559397" y="3536191"/>
            <a:ext cx="2041430" cy="8077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xt Box 14"/>
          <p:cNvSpPr txBox="1"/>
          <p:nvPr/>
        </p:nvSpPr>
        <p:spPr>
          <a:xfrm>
            <a:off x="4442099" y="3605189"/>
            <a:ext cx="2304256" cy="32786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200" dirty="0">
                <a:latin typeface="Century Gothic" panose="020B0502020202020204" pitchFamily="34" charset="0"/>
                <a:ea typeface="Calibri"/>
                <a:cs typeface="Times New Roman"/>
              </a:rPr>
              <a:t>de uitwerking</a:t>
            </a:r>
            <a:endParaRPr lang="nl-NL" sz="3400" dirty="0">
              <a:latin typeface="Century Gothic" panose="020B0502020202020204" pitchFamily="34" charset="0"/>
              <a:ea typeface="Calibri"/>
              <a:cs typeface="Times New Roman"/>
            </a:endParaRPr>
          </a:p>
        </p:txBody>
      </p:sp>
      <p:sp>
        <p:nvSpPr>
          <p:cNvPr id="13" name="Text Box 14"/>
          <p:cNvSpPr txBox="1"/>
          <p:nvPr/>
        </p:nvSpPr>
        <p:spPr>
          <a:xfrm>
            <a:off x="6660232" y="3006100"/>
            <a:ext cx="2172843" cy="80772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p:cNvSpPr txBox="1"/>
          <p:nvPr/>
        </p:nvSpPr>
        <p:spPr>
          <a:xfrm>
            <a:off x="6594525" y="3103375"/>
            <a:ext cx="2304256" cy="65124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200" dirty="0">
                <a:latin typeface="Century Gothic" panose="020B0502020202020204" pitchFamily="34" charset="0"/>
                <a:ea typeface="Calibri"/>
                <a:cs typeface="Times New Roman"/>
              </a:rPr>
              <a:t>het resultaat</a:t>
            </a:r>
            <a:endParaRPr lang="nl-NL" sz="1100" dirty="0">
              <a:latin typeface="Century Gothic" panose="020B0502020202020204" pitchFamily="34" charset="0"/>
              <a:ea typeface="Calibri"/>
              <a:cs typeface="Times New Roman"/>
            </a:endParaRPr>
          </a:p>
        </p:txBody>
      </p:sp>
      <p:sp>
        <p:nvSpPr>
          <p:cNvPr id="17" name="Text Box 14"/>
          <p:cNvSpPr txBox="1"/>
          <p:nvPr/>
        </p:nvSpPr>
        <p:spPr>
          <a:xfrm>
            <a:off x="2435376" y="5117240"/>
            <a:ext cx="4310979" cy="74375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2414787" y="5157075"/>
            <a:ext cx="4563787" cy="703920"/>
          </a:xfrm>
          <a:prstGeom prst="rect">
            <a:avLst/>
          </a:prstGeom>
          <a:noFill/>
          <a:ln w="9525">
            <a:noFill/>
            <a:miter lim="800000"/>
            <a:headEnd/>
            <a:tailEnd/>
          </a:ln>
        </p:spPr>
        <p:txBody>
          <a:bodyPr rot="0" vert="horz" wrap="square" lIns="91440" tIns="45720" rIns="91440" bIns="45720" anchor="t" anchorCtr="0">
            <a:noAutofit/>
          </a:bodyPr>
          <a:lstStyle/>
          <a:p>
            <a:pPr>
              <a:lnSpc>
                <a:spcPct val="80000"/>
              </a:lnSpc>
              <a:spcAft>
                <a:spcPts val="800"/>
              </a:spcAft>
            </a:pPr>
            <a:r>
              <a:rPr lang="nl-NL" sz="2400" dirty="0">
                <a:latin typeface="Century Gothic" panose="020B0502020202020204" pitchFamily="34" charset="0"/>
                <a:ea typeface="Calibri"/>
                <a:cs typeface="Times New Roman"/>
              </a:rPr>
              <a:t>= </a:t>
            </a:r>
            <a:r>
              <a:rPr lang="nl-NL" sz="2400" dirty="0">
                <a:effectLst/>
                <a:latin typeface="Century Gothic" panose="020B0502020202020204" pitchFamily="34" charset="0"/>
                <a:ea typeface="Times New Roman" panose="02020603050405020304" pitchFamily="18" charset="0"/>
                <a:cs typeface="Arial" panose="020B0604020202020204" pitchFamily="34" charset="0"/>
              </a:rPr>
              <a:t>de vlugge tekening van hoe iets moet gaan worden</a:t>
            </a:r>
            <a:endParaRPr lang="nl-NL" sz="2400" dirty="0">
              <a:latin typeface="Century Gothic" panose="020B0502020202020204" pitchFamily="34" charset="0"/>
              <a:ea typeface="Calibri"/>
              <a:cs typeface="Times New Roman"/>
            </a:endParaRPr>
          </a:p>
        </p:txBody>
      </p:sp>
      <p:sp>
        <p:nvSpPr>
          <p:cNvPr id="23" name="Text Box 14"/>
          <p:cNvSpPr txBox="1"/>
          <p:nvPr/>
        </p:nvSpPr>
        <p:spPr>
          <a:xfrm>
            <a:off x="452296" y="470869"/>
            <a:ext cx="8067362"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Iemand heeft ooit het idee gehad om rozen te gaan schilderen. Finn vond </a:t>
            </a:r>
            <a:r>
              <a:rPr lang="nl-NL" sz="2000" i="1" u="sng" dirty="0">
                <a:solidFill>
                  <a:srgbClr val="387038"/>
                </a:solidFill>
                <a:latin typeface="Century Gothic" panose="020B0502020202020204" pitchFamily="34" charset="0"/>
                <a:ea typeface="Calibri"/>
                <a:cs typeface="Times New Roman"/>
              </a:rPr>
              <a:t>een schets</a:t>
            </a:r>
            <a:r>
              <a:rPr lang="nl-NL" sz="2000" i="1" dirty="0">
                <a:solidFill>
                  <a:srgbClr val="387038"/>
                </a:solidFill>
                <a:latin typeface="Century Gothic" panose="020B0502020202020204" pitchFamily="34" charset="0"/>
                <a:ea typeface="Calibri"/>
                <a:cs typeface="Times New Roman"/>
              </a:rPr>
              <a:t> in een oud schetsboek.</a:t>
            </a:r>
            <a:endParaRPr lang="nl-NL" sz="2000" dirty="0">
              <a:effectLst/>
              <a:ea typeface="Calibri"/>
              <a:cs typeface="Times New Roman"/>
            </a:endParaRPr>
          </a:p>
          <a:p>
            <a:pPr>
              <a:lnSpc>
                <a:spcPct val="107000"/>
              </a:lnSpc>
              <a:spcAft>
                <a:spcPts val="800"/>
              </a:spcAft>
            </a:pPr>
            <a:endParaRPr lang="nl-NL" sz="2000" dirty="0">
              <a:effectLst/>
              <a:ea typeface="Calibri"/>
              <a:cs typeface="Times New Roman"/>
            </a:endParaRPr>
          </a:p>
        </p:txBody>
      </p:sp>
      <p:sp>
        <p:nvSpPr>
          <p:cNvPr id="5" name="Text Box 14">
            <a:extLst>
              <a:ext uri="{FF2B5EF4-FFF2-40B4-BE49-F238E27FC236}">
                <a16:creationId xmlns:a16="http://schemas.microsoft.com/office/drawing/2014/main" id="{593CB9F8-1510-F67E-8D53-D4DD4291F0E8}"/>
              </a:ext>
            </a:extLst>
          </p:cNvPr>
          <p:cNvSpPr txBox="1"/>
          <p:nvPr/>
        </p:nvSpPr>
        <p:spPr>
          <a:xfrm>
            <a:off x="2144434" y="4371912"/>
            <a:ext cx="2574159" cy="54327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200" dirty="0">
                <a:effectLst/>
                <a:latin typeface="Century Gothic" panose="020B0502020202020204" pitchFamily="34" charset="0"/>
                <a:ea typeface="Calibri"/>
                <a:cs typeface="Times New Roman"/>
              </a:rPr>
              <a:t>de schets</a:t>
            </a:r>
            <a:endParaRPr lang="nl-NL" sz="3400" dirty="0">
              <a:effectLst/>
              <a:latin typeface="Century Gothic" panose="020B0502020202020204" pitchFamily="34" charset="0"/>
              <a:ea typeface="Calibri"/>
              <a:cs typeface="Times New Roman"/>
            </a:endParaRPr>
          </a:p>
        </p:txBody>
      </p:sp>
      <p:pic>
        <p:nvPicPr>
          <p:cNvPr id="4099" name="Afbeelding 4098" descr="Afbeelding met schets, verven, Kunstwerk, kunst&#10;&#10;Automatisch gegenereerde beschrijving">
            <a:extLst>
              <a:ext uri="{FF2B5EF4-FFF2-40B4-BE49-F238E27FC236}">
                <a16:creationId xmlns:a16="http://schemas.microsoft.com/office/drawing/2014/main" id="{2F0FB08C-025D-27B2-5C87-16DB523A937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62044" y="2385058"/>
            <a:ext cx="1311684" cy="1951911"/>
          </a:xfrm>
          <a:prstGeom prst="rect">
            <a:avLst/>
          </a:prstGeom>
        </p:spPr>
      </p:pic>
      <p:pic>
        <p:nvPicPr>
          <p:cNvPr id="4106" name="Afbeelding 4105" descr="Afbeelding met verven, bloemblaadje, tekening, plant&#10;&#10;Automatisch gegenereerde beschrijving">
            <a:extLst>
              <a:ext uri="{FF2B5EF4-FFF2-40B4-BE49-F238E27FC236}">
                <a16:creationId xmlns:a16="http://schemas.microsoft.com/office/drawing/2014/main" id="{CF950CC0-7D9D-A4C4-0C82-30CD0BC0F2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44488" y="1441765"/>
            <a:ext cx="1753912" cy="1371559"/>
          </a:xfrm>
          <a:prstGeom prst="rect">
            <a:avLst/>
          </a:prstGeom>
          <a:ln>
            <a:noFill/>
          </a:ln>
          <a:effectLst>
            <a:outerShdw blurRad="292100" dist="139700" dir="2700000" algn="tl" rotWithShape="0">
              <a:srgbClr val="333333">
                <a:alpha val="65000"/>
              </a:srgbClr>
            </a:outerShdw>
          </a:effectLst>
        </p:spPr>
      </p:pic>
      <p:pic>
        <p:nvPicPr>
          <p:cNvPr id="4109" name="Afbeelding 4108" descr="Afbeelding met persoon, muur, Menselijk gezicht, glimlach&#10;&#10;Automatisch gegenereerde beschrijving">
            <a:extLst>
              <a:ext uri="{FF2B5EF4-FFF2-40B4-BE49-F238E27FC236}">
                <a16:creationId xmlns:a16="http://schemas.microsoft.com/office/drawing/2014/main" id="{59318B21-4E3A-EEC8-068C-63A684D209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1779" y="3624764"/>
            <a:ext cx="1811461" cy="1210056"/>
          </a:xfrm>
          <a:prstGeom prst="rect">
            <a:avLst/>
          </a:prstGeom>
        </p:spPr>
      </p:pic>
      <p:pic>
        <p:nvPicPr>
          <p:cNvPr id="4111" name="Afbeelding 4110" descr="Afbeelding met persoon, gras, kleding, statief&#10;&#10;Automatisch gegenereerde beschrijving">
            <a:extLst>
              <a:ext uri="{FF2B5EF4-FFF2-40B4-BE49-F238E27FC236}">
                <a16:creationId xmlns:a16="http://schemas.microsoft.com/office/drawing/2014/main" id="{DC520B5F-1CAA-389D-1C5C-108795A35C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63944" y="2328440"/>
            <a:ext cx="1712254" cy="1143786"/>
          </a:xfrm>
          <a:prstGeom prst="rect">
            <a:avLst/>
          </a:prstGeom>
        </p:spPr>
      </p:pic>
    </p:spTree>
    <p:extLst>
      <p:ext uri="{BB962C8B-B14F-4D97-AF65-F5344CB8AC3E}">
        <p14:creationId xmlns:p14="http://schemas.microsoft.com/office/powerpoint/2010/main" val="202482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959" y="190771"/>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688196" y="2359018"/>
            <a:ext cx="5718019" cy="85860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3207529" y="663462"/>
            <a:ext cx="3016974"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1623249" y="2241266"/>
            <a:ext cx="7828809" cy="53309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getalenteerd</a:t>
            </a:r>
            <a:endParaRPr lang="nl-NL" sz="1200" dirty="0">
              <a:effectLst/>
              <a:latin typeface="Century Gothic" panose="020B0502020202020204" pitchFamily="34" charset="0"/>
              <a:ea typeface="Calibri"/>
              <a:cs typeface="Times New Roman"/>
            </a:endParaRPr>
          </a:p>
        </p:txBody>
      </p:sp>
      <p:sp>
        <p:nvSpPr>
          <p:cNvPr id="15" name="Text Box 14"/>
          <p:cNvSpPr txBox="1"/>
          <p:nvPr/>
        </p:nvSpPr>
        <p:spPr>
          <a:xfrm>
            <a:off x="554615" y="4979771"/>
            <a:ext cx="4305417" cy="112720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577789" y="4925542"/>
            <a:ext cx="4181968" cy="92209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90000"/>
              </a:lnSpc>
              <a:spcAft>
                <a:spcPts val="800"/>
              </a:spcAft>
            </a:pPr>
            <a:r>
              <a:rPr lang="nl-NL" sz="4000" dirty="0">
                <a:latin typeface="Century Gothic" panose="020B0502020202020204" pitchFamily="34" charset="0"/>
                <a:ea typeface="Calibri"/>
                <a:cs typeface="Times New Roman"/>
              </a:rPr>
              <a:t>een instrument bespelen </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3140499" y="3217623"/>
            <a:ext cx="655416" cy="176214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Rechte verbindingslijn 26">
            <a:extLst>
              <a:ext uri="{FF2B5EF4-FFF2-40B4-BE49-F238E27FC236}">
                <a16:creationId xmlns:a16="http://schemas.microsoft.com/office/drawing/2014/main" id="{BE343CA2-6D5D-41E4-8A8D-1C97006E66EC}"/>
              </a:ext>
            </a:extLst>
          </p:cNvPr>
          <p:cNvCxnSpPr>
            <a:cxnSpLocks/>
          </p:cNvCxnSpPr>
          <p:nvPr/>
        </p:nvCxnSpPr>
        <p:spPr>
          <a:xfrm>
            <a:off x="5457988" y="3217623"/>
            <a:ext cx="1202244" cy="110501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2688197" y="3212976"/>
            <a:ext cx="5718018" cy="58367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773762" y="3208579"/>
            <a:ext cx="5038598" cy="583670"/>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knap, met veel talent</a:t>
            </a: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12" name="Text Box 14"/>
          <p:cNvSpPr txBox="1"/>
          <p:nvPr/>
        </p:nvSpPr>
        <p:spPr>
          <a:xfrm>
            <a:off x="1967278" y="673657"/>
            <a:ext cx="5556934"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effectLst/>
                <a:latin typeface="Century Gothic" panose="020B0502020202020204" pitchFamily="34" charset="0"/>
                <a:ea typeface="Calibri"/>
                <a:cs typeface="Times New Roman"/>
              </a:rPr>
              <a:t>wielrennen</a:t>
            </a:r>
          </a:p>
        </p:txBody>
      </p:sp>
      <p:pic>
        <p:nvPicPr>
          <p:cNvPr id="3" name="Afbeelding 2">
            <a:extLst>
              <a:ext uri="{FF2B5EF4-FFF2-40B4-BE49-F238E27FC236}">
                <a16:creationId xmlns:a16="http://schemas.microsoft.com/office/drawing/2014/main" id="{384DD6F4-BEF0-4765-81E0-E722412C26E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0800" y="4327034"/>
            <a:ext cx="3082962" cy="707197"/>
          </a:xfrm>
          <a:prstGeom prst="rect">
            <a:avLst/>
          </a:prstGeom>
        </p:spPr>
      </p:pic>
      <p:sp>
        <p:nvSpPr>
          <p:cNvPr id="25" name="Tekstvak 24">
            <a:extLst>
              <a:ext uri="{FF2B5EF4-FFF2-40B4-BE49-F238E27FC236}">
                <a16:creationId xmlns:a16="http://schemas.microsoft.com/office/drawing/2014/main" id="{E9917A01-3786-41A7-BDFC-3BCF604CF5BA}"/>
              </a:ext>
            </a:extLst>
          </p:cNvPr>
          <p:cNvSpPr txBox="1"/>
          <p:nvPr/>
        </p:nvSpPr>
        <p:spPr>
          <a:xfrm>
            <a:off x="6003502" y="4300911"/>
            <a:ext cx="3837833" cy="707886"/>
          </a:xfrm>
          <a:prstGeom prst="rect">
            <a:avLst/>
          </a:prstGeom>
          <a:noFill/>
        </p:spPr>
        <p:txBody>
          <a:bodyPr wrap="square" rtlCol="0">
            <a:spAutoFit/>
          </a:bodyPr>
          <a:lstStyle/>
          <a:p>
            <a:r>
              <a:rPr lang="nl-NL" sz="4000" dirty="0">
                <a:latin typeface="Century Gothic" panose="020B0502020202020204" pitchFamily="34" charset="0"/>
              </a:rPr>
              <a:t>schilderen</a:t>
            </a: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a:off x="4139952" y="1434272"/>
            <a:ext cx="1022492" cy="949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 name="Afbeelding 19" descr="Afbeelding met fiets, buiten, rijden&#10;&#10;Automatisch gegenereerde beschrijving">
            <a:extLst>
              <a:ext uri="{FF2B5EF4-FFF2-40B4-BE49-F238E27FC236}">
                <a16:creationId xmlns:a16="http://schemas.microsoft.com/office/drawing/2014/main" id="{5453372D-4B4C-4EED-9847-BCFA7D574309}"/>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413500" y="627788"/>
            <a:ext cx="1526444" cy="1548566"/>
          </a:xfrm>
          <a:prstGeom prst="rect">
            <a:avLst/>
          </a:prstGeom>
        </p:spPr>
      </p:pic>
      <p:pic>
        <p:nvPicPr>
          <p:cNvPr id="22" name="Afbeelding 21" descr="Afbeelding met muur, persoon, binnen, muziek&#10;&#10;Automatisch gegenereerde beschrijving">
            <a:extLst>
              <a:ext uri="{FF2B5EF4-FFF2-40B4-BE49-F238E27FC236}">
                <a16:creationId xmlns:a16="http://schemas.microsoft.com/office/drawing/2014/main" id="{A6D4C296-FF60-4B1B-B59C-9410E53925E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54668" y="3411610"/>
            <a:ext cx="2062844" cy="1494458"/>
          </a:xfrm>
          <a:prstGeom prst="rect">
            <a:avLst/>
          </a:prstGeom>
        </p:spPr>
      </p:pic>
      <p:pic>
        <p:nvPicPr>
          <p:cNvPr id="2" name="Afbeelding 1" descr="Afbeelding met statief, kleding, persoon, Menselijk gezicht&#10;&#10;Automatisch gegenereerde beschrijving">
            <a:extLst>
              <a:ext uri="{FF2B5EF4-FFF2-40B4-BE49-F238E27FC236}">
                <a16:creationId xmlns:a16="http://schemas.microsoft.com/office/drawing/2014/main" id="{7830CABF-5E16-CB2A-1CA6-9E2C8F221B9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3405" y="5092630"/>
            <a:ext cx="1656696" cy="1106673"/>
          </a:xfrm>
          <a:prstGeom prst="rect">
            <a:avLst/>
          </a:prstGeom>
        </p:spPr>
      </p:pic>
    </p:spTree>
    <p:extLst>
      <p:ext uri="{BB962C8B-B14F-4D97-AF65-F5344CB8AC3E}">
        <p14:creationId xmlns:p14="http://schemas.microsoft.com/office/powerpoint/2010/main" val="379694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13 – 25 maart 2024</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Rechte verbindingslijn 25">
            <a:extLst>
              <a:ext uri="{FF2B5EF4-FFF2-40B4-BE49-F238E27FC236}">
                <a16:creationId xmlns:a16="http://schemas.microsoft.com/office/drawing/2014/main" id="{B3DD1AE7-C7A3-43A8-B446-0E617170FB20}"/>
              </a:ext>
            </a:extLst>
          </p:cNvPr>
          <p:cNvCxnSpPr>
            <a:cxnSpLocks/>
          </p:cNvCxnSpPr>
          <p:nvPr/>
        </p:nvCxnSpPr>
        <p:spPr>
          <a:xfrm>
            <a:off x="4716016" y="1473364"/>
            <a:ext cx="566345" cy="689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8602"/>
            <a:ext cx="9128770" cy="63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818732" y="2147042"/>
            <a:ext cx="3219130" cy="104780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cxnSp>
        <p:nvCxnSpPr>
          <p:cNvPr id="9" name="Rechte verbindingslijn 8"/>
          <p:cNvCxnSpPr>
            <a:cxnSpLocks/>
          </p:cNvCxnSpPr>
          <p:nvPr/>
        </p:nvCxnSpPr>
        <p:spPr>
          <a:xfrm>
            <a:off x="2594736" y="4468577"/>
            <a:ext cx="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 Box 14"/>
          <p:cNvSpPr txBox="1"/>
          <p:nvPr/>
        </p:nvSpPr>
        <p:spPr>
          <a:xfrm>
            <a:off x="332017" y="2162577"/>
            <a:ext cx="4036979" cy="48859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veilen</a:t>
            </a:r>
            <a:endParaRPr lang="nl-NL" sz="1200" dirty="0">
              <a:effectLst/>
              <a:latin typeface="Century Gothic" panose="020B0502020202020204" pitchFamily="34" charset="0"/>
              <a:ea typeface="Calibri"/>
              <a:cs typeface="Times New Roman"/>
            </a:endParaRPr>
          </a:p>
        </p:txBody>
      </p:sp>
      <p:sp>
        <p:nvSpPr>
          <p:cNvPr id="15" name="Text Box 14"/>
          <p:cNvSpPr txBox="1"/>
          <p:nvPr/>
        </p:nvSpPr>
        <p:spPr>
          <a:xfrm>
            <a:off x="370548" y="4653136"/>
            <a:ext cx="3002487" cy="74046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96552" y="4682529"/>
            <a:ext cx="4370822" cy="52426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 opleveren</a:t>
            </a:r>
            <a:endParaRPr lang="nl-NL" sz="400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420798" y="6257792"/>
            <a:ext cx="1543690" cy="555583"/>
          </a:xfrm>
          <a:prstGeom prst="rect">
            <a:avLst/>
          </a:prstGeom>
        </p:spPr>
      </p:pic>
      <p:cxnSp>
        <p:nvCxnSpPr>
          <p:cNvPr id="29" name="Rechte verbindingslijn 28">
            <a:extLst>
              <a:ext uri="{FF2B5EF4-FFF2-40B4-BE49-F238E27FC236}">
                <a16:creationId xmlns:a16="http://schemas.microsoft.com/office/drawing/2014/main" id="{B6338AD4-CA48-4845-A723-A3228DE2C20D}"/>
              </a:ext>
            </a:extLst>
          </p:cNvPr>
          <p:cNvCxnSpPr>
            <a:cxnSpLocks/>
          </p:cNvCxnSpPr>
          <p:nvPr/>
        </p:nvCxnSpPr>
        <p:spPr>
          <a:xfrm flipH="1">
            <a:off x="755576" y="3385152"/>
            <a:ext cx="857380" cy="12679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 Box 14"/>
          <p:cNvSpPr txBox="1"/>
          <p:nvPr/>
        </p:nvSpPr>
        <p:spPr>
          <a:xfrm>
            <a:off x="415892" y="3201584"/>
            <a:ext cx="7115152" cy="109151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442889" y="3260065"/>
            <a:ext cx="6977909" cy="925448"/>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iets verkopen aan de persoon die er het meest voor wil betalen</a:t>
            </a:r>
          </a:p>
          <a:p>
            <a:endParaRPr lang="nl-NL" sz="2800" dirty="0">
              <a:latin typeface="Century Gothic" panose="020B0502020202020204" pitchFamily="34" charset="0"/>
            </a:endParaRPr>
          </a:p>
        </p:txBody>
      </p:sp>
      <p:sp>
        <p:nvSpPr>
          <p:cNvPr id="7" name="Text Box 14"/>
          <p:cNvSpPr txBox="1"/>
          <p:nvPr/>
        </p:nvSpPr>
        <p:spPr>
          <a:xfrm>
            <a:off x="3063852" y="38602"/>
            <a:ext cx="6444128"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endParaRPr lang="nl-NL" sz="4000" dirty="0">
              <a:effectLst/>
              <a:latin typeface="Century Gothic" panose="020B0502020202020204" pitchFamily="34" charset="0"/>
              <a:ea typeface="Calibri"/>
              <a:cs typeface="Times New Roman"/>
            </a:endParaRPr>
          </a:p>
        </p:txBody>
      </p:sp>
      <p:sp>
        <p:nvSpPr>
          <p:cNvPr id="31" name="Tekstvak 30">
            <a:extLst>
              <a:ext uri="{FF2B5EF4-FFF2-40B4-BE49-F238E27FC236}">
                <a16:creationId xmlns:a16="http://schemas.microsoft.com/office/drawing/2014/main" id="{11FE0EE3-F94D-4E2D-9F74-A81FDE6A09F1}"/>
              </a:ext>
            </a:extLst>
          </p:cNvPr>
          <p:cNvSpPr txBox="1"/>
          <p:nvPr/>
        </p:nvSpPr>
        <p:spPr>
          <a:xfrm>
            <a:off x="489393" y="6073126"/>
            <a:ext cx="2428221" cy="369332"/>
          </a:xfrm>
          <a:prstGeom prst="rect">
            <a:avLst/>
          </a:prstGeom>
          <a:noFill/>
        </p:spPr>
        <p:txBody>
          <a:bodyPr wrap="square" rtlCol="0">
            <a:spAutoFit/>
          </a:bodyPr>
          <a:lstStyle/>
          <a:p>
            <a:endParaRPr lang="nl-NL" dirty="0">
              <a:latin typeface="Century Gothic" panose="020B0502020202020204" pitchFamily="34" charset="0"/>
            </a:endParaRPr>
          </a:p>
        </p:txBody>
      </p:sp>
      <p:cxnSp>
        <p:nvCxnSpPr>
          <p:cNvPr id="28" name="Rechte verbindingslijn 27">
            <a:extLst>
              <a:ext uri="{FF2B5EF4-FFF2-40B4-BE49-F238E27FC236}">
                <a16:creationId xmlns:a16="http://schemas.microsoft.com/office/drawing/2014/main" id="{7B96AACD-052C-401C-9C84-3971127C07F6}"/>
              </a:ext>
            </a:extLst>
          </p:cNvPr>
          <p:cNvCxnSpPr>
            <a:cxnSpLocks/>
          </p:cNvCxnSpPr>
          <p:nvPr/>
        </p:nvCxnSpPr>
        <p:spPr>
          <a:xfrm flipH="1">
            <a:off x="2374539" y="717333"/>
            <a:ext cx="4009017" cy="14198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 Box 14">
            <a:extLst>
              <a:ext uri="{FF2B5EF4-FFF2-40B4-BE49-F238E27FC236}">
                <a16:creationId xmlns:a16="http://schemas.microsoft.com/office/drawing/2014/main" id="{29D61D1C-C206-464D-9BFE-CA0AE523491B}"/>
              </a:ext>
            </a:extLst>
          </p:cNvPr>
          <p:cNvSpPr txBox="1"/>
          <p:nvPr/>
        </p:nvSpPr>
        <p:spPr>
          <a:xfrm>
            <a:off x="391523" y="5373216"/>
            <a:ext cx="7115152" cy="66405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36" name="Tekstvak 2">
            <a:extLst>
              <a:ext uri="{FF2B5EF4-FFF2-40B4-BE49-F238E27FC236}">
                <a16:creationId xmlns:a16="http://schemas.microsoft.com/office/drawing/2014/main" id="{3B404BB0-55E4-4FE1-9670-B29A09A45884}"/>
              </a:ext>
            </a:extLst>
          </p:cNvPr>
          <p:cNvSpPr txBox="1">
            <a:spLocks noChangeArrowheads="1"/>
          </p:cNvSpPr>
          <p:nvPr/>
        </p:nvSpPr>
        <p:spPr bwMode="auto">
          <a:xfrm>
            <a:off x="475576" y="5411046"/>
            <a:ext cx="6497860" cy="555584"/>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laten verdienen, laten krijgen</a:t>
            </a:r>
          </a:p>
          <a:p>
            <a:endParaRPr lang="nl-NL" sz="2800" dirty="0">
              <a:latin typeface="Century Gothic" panose="020B0502020202020204" pitchFamily="34" charset="0"/>
            </a:endParaRPr>
          </a:p>
        </p:txBody>
      </p:sp>
      <p:pic>
        <p:nvPicPr>
          <p:cNvPr id="41" name="Afbeelding 40" descr="Afbeelding met tekst, persoon&#10;&#10;Automatisch gegenereerde beschrijving">
            <a:extLst>
              <a:ext uri="{FF2B5EF4-FFF2-40B4-BE49-F238E27FC236}">
                <a16:creationId xmlns:a16="http://schemas.microsoft.com/office/drawing/2014/main" id="{DC06954C-B43E-4D43-B7BA-B0D828D3C3E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716699">
            <a:off x="6635877" y="4723281"/>
            <a:ext cx="1354485" cy="904796"/>
          </a:xfrm>
          <a:prstGeom prst="rect">
            <a:avLst/>
          </a:prstGeom>
        </p:spPr>
      </p:pic>
      <p:sp>
        <p:nvSpPr>
          <p:cNvPr id="13" name="Text Box 14"/>
          <p:cNvSpPr txBox="1"/>
          <p:nvPr/>
        </p:nvSpPr>
        <p:spPr>
          <a:xfrm>
            <a:off x="5657631" y="135525"/>
            <a:ext cx="2111198" cy="77081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5553193" y="222639"/>
            <a:ext cx="2432537"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bieden</a:t>
            </a:r>
            <a:endParaRPr lang="nl-NL" sz="4000" dirty="0">
              <a:effectLst/>
              <a:latin typeface="Century Gothic" panose="020B0502020202020204" pitchFamily="34" charset="0"/>
              <a:ea typeface="Calibri"/>
              <a:cs typeface="Times New Roman"/>
            </a:endParaRPr>
          </a:p>
        </p:txBody>
      </p:sp>
      <p:sp>
        <p:nvSpPr>
          <p:cNvPr id="3" name="Text Box 14">
            <a:extLst>
              <a:ext uri="{FF2B5EF4-FFF2-40B4-BE49-F238E27FC236}">
                <a16:creationId xmlns:a16="http://schemas.microsoft.com/office/drawing/2014/main" id="{D6ED9494-68E2-7AAB-CB58-A3757BAA72C2}"/>
              </a:ext>
            </a:extLst>
          </p:cNvPr>
          <p:cNvSpPr txBox="1"/>
          <p:nvPr/>
        </p:nvSpPr>
        <p:spPr>
          <a:xfrm>
            <a:off x="1396628" y="869308"/>
            <a:ext cx="6497861" cy="85357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BAF4B7F5-22C2-5C8D-10E2-049EBADDF3A0}"/>
              </a:ext>
            </a:extLst>
          </p:cNvPr>
          <p:cNvSpPr txBox="1">
            <a:spLocks noChangeArrowheads="1"/>
          </p:cNvSpPr>
          <p:nvPr/>
        </p:nvSpPr>
        <p:spPr bwMode="auto">
          <a:xfrm>
            <a:off x="1396630" y="827766"/>
            <a:ext cx="6497860" cy="555584"/>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het bedrag noemen dat je ergens voor wil betalen</a:t>
            </a:r>
          </a:p>
          <a:p>
            <a:endParaRPr lang="nl-NL" sz="2800" dirty="0">
              <a:latin typeface="Century Gothic" panose="020B0502020202020204" pitchFamily="34" charset="0"/>
            </a:endParaRPr>
          </a:p>
        </p:txBody>
      </p:sp>
      <p:pic>
        <p:nvPicPr>
          <p:cNvPr id="40" name="Afbeelding 39">
            <a:extLst>
              <a:ext uri="{FF2B5EF4-FFF2-40B4-BE49-F238E27FC236}">
                <a16:creationId xmlns:a16="http://schemas.microsoft.com/office/drawing/2014/main" id="{C47D2578-64DE-44AA-B1FF-A444D8660B8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t="5465" b="4573"/>
          <a:stretch/>
        </p:blipFill>
        <p:spPr>
          <a:xfrm>
            <a:off x="4246297" y="1873990"/>
            <a:ext cx="1681153" cy="1254435"/>
          </a:xfrm>
          <a:prstGeom prst="rect">
            <a:avLst/>
          </a:prstGeom>
        </p:spPr>
      </p:pic>
      <p:sp>
        <p:nvSpPr>
          <p:cNvPr id="11" name="Pijl: omlaag 10">
            <a:extLst>
              <a:ext uri="{FF2B5EF4-FFF2-40B4-BE49-F238E27FC236}">
                <a16:creationId xmlns:a16="http://schemas.microsoft.com/office/drawing/2014/main" id="{CAF5958C-0B29-4532-8409-EFAA1B771B1F}"/>
              </a:ext>
            </a:extLst>
          </p:cNvPr>
          <p:cNvSpPr/>
          <p:nvPr/>
        </p:nvSpPr>
        <p:spPr>
          <a:xfrm rot="2751166">
            <a:off x="5759872" y="1201594"/>
            <a:ext cx="510115" cy="1628536"/>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163549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4" name="Picture 2" descr="C:\Users\Kosterm\Downloads\shutterstock_1197556354.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269450" y="1400094"/>
            <a:ext cx="8594098" cy="4057812"/>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14"/>
          <p:cNvSpPr txBox="1"/>
          <p:nvPr/>
        </p:nvSpPr>
        <p:spPr>
          <a:xfrm>
            <a:off x="467545" y="332656"/>
            <a:ext cx="2304256"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251521" y="188640"/>
            <a:ext cx="2695896"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veilen</a:t>
            </a:r>
            <a:endParaRPr lang="nl-NL" sz="1050" dirty="0">
              <a:effectLst/>
              <a:latin typeface="Century Gothic" panose="020B0502020202020204" pitchFamily="34" charset="0"/>
              <a:ea typeface="Calibri"/>
              <a:cs typeface="Times New Roman"/>
            </a:endParaRPr>
          </a:p>
        </p:txBody>
      </p:sp>
      <p:cxnSp>
        <p:nvCxnSpPr>
          <p:cNvPr id="9" name="Rechte verbindingslijn 8"/>
          <p:cNvCxnSpPr>
            <a:endCxn id="13" idx="2"/>
          </p:cNvCxnSpPr>
          <p:nvPr/>
        </p:nvCxnSpPr>
        <p:spPr>
          <a:xfrm flipV="1">
            <a:off x="1115616" y="2519420"/>
            <a:ext cx="1656184" cy="765564"/>
          </a:xfrm>
          <a:prstGeom prst="line">
            <a:avLst/>
          </a:prstGeom>
          <a:ln w="57150">
            <a:solidFill>
              <a:srgbClr val="DBEDDB"/>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a:off x="4139953" y="3611435"/>
            <a:ext cx="1351381" cy="1543015"/>
          </a:xfrm>
          <a:prstGeom prst="line">
            <a:avLst/>
          </a:prstGeom>
          <a:ln w="57150">
            <a:solidFill>
              <a:srgbClr val="DBEDDB"/>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4623606" y="4941168"/>
            <a:ext cx="2016224"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369182" y="4910321"/>
            <a:ext cx="252028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bieden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642395" y="1912888"/>
            <a:ext cx="4258809" cy="60653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544729" y="1844824"/>
            <a:ext cx="4454142" cy="61323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de veilingmeester</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771800" y="332656"/>
            <a:ext cx="5868144" cy="97726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2771800" y="332656"/>
            <a:ext cx="6091748" cy="8887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iets verkopen aan de persoon die er het meest voor wil betalen</a:t>
            </a:r>
            <a:endParaRPr lang="nl-NL" sz="1100" dirty="0">
              <a:effectLst/>
              <a:latin typeface="Century Gothic" panose="020B0502020202020204" pitchFamily="34" charset="0"/>
              <a:ea typeface="Calibri"/>
              <a:cs typeface="Times New Roman"/>
            </a:endParaRPr>
          </a:p>
        </p:txBody>
      </p:sp>
      <p:cxnSp>
        <p:nvCxnSpPr>
          <p:cNvPr id="24" name="Rechte verbindingslijn 23"/>
          <p:cNvCxnSpPr>
            <a:cxnSpLocks/>
          </p:cNvCxnSpPr>
          <p:nvPr/>
        </p:nvCxnSpPr>
        <p:spPr>
          <a:xfrm flipH="1">
            <a:off x="5705872" y="3763835"/>
            <a:ext cx="810344" cy="1199327"/>
          </a:xfrm>
          <a:prstGeom prst="line">
            <a:avLst/>
          </a:prstGeom>
          <a:ln w="57150">
            <a:solidFill>
              <a:srgbClr val="DBEDDB"/>
            </a:solidFill>
          </a:ln>
        </p:spPr>
        <p:style>
          <a:lnRef idx="1">
            <a:schemeClr val="accent1"/>
          </a:lnRef>
          <a:fillRef idx="0">
            <a:schemeClr val="accent1"/>
          </a:fillRef>
          <a:effectRef idx="0">
            <a:schemeClr val="accent1"/>
          </a:effectRef>
          <a:fontRef idx="minor">
            <a:schemeClr val="tx1"/>
          </a:fontRef>
        </p:style>
      </p:cxnSp>
      <p:sp>
        <p:nvSpPr>
          <p:cNvPr id="6" name="Text Box 14">
            <a:extLst>
              <a:ext uri="{FF2B5EF4-FFF2-40B4-BE49-F238E27FC236}">
                <a16:creationId xmlns:a16="http://schemas.microsoft.com/office/drawing/2014/main" id="{BAEB804C-58B8-A939-E181-01C479521EA2}"/>
              </a:ext>
            </a:extLst>
          </p:cNvPr>
          <p:cNvSpPr txBox="1"/>
          <p:nvPr/>
        </p:nvSpPr>
        <p:spPr>
          <a:xfrm>
            <a:off x="2555776" y="5581993"/>
            <a:ext cx="4824536" cy="85357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2" name="Tekstvak 2">
            <a:extLst>
              <a:ext uri="{FF2B5EF4-FFF2-40B4-BE49-F238E27FC236}">
                <a16:creationId xmlns:a16="http://schemas.microsoft.com/office/drawing/2014/main" id="{01E21C87-A9CF-1B5E-040F-209CE80953FF}"/>
              </a:ext>
            </a:extLst>
          </p:cNvPr>
          <p:cNvSpPr txBox="1">
            <a:spLocks noChangeArrowheads="1"/>
          </p:cNvSpPr>
          <p:nvPr/>
        </p:nvSpPr>
        <p:spPr bwMode="auto">
          <a:xfrm>
            <a:off x="2627783" y="5481007"/>
            <a:ext cx="4761099" cy="800428"/>
          </a:xfrm>
          <a:prstGeom prst="rect">
            <a:avLst/>
          </a:prstGeom>
          <a:noFill/>
          <a:ln w="9525">
            <a:noFill/>
            <a:miter lim="800000"/>
            <a:headEnd/>
            <a:tailEnd/>
          </a:ln>
        </p:spPr>
        <p:txBody>
          <a:bodyPr rot="0" vert="horz" wrap="square" lIns="91440" tIns="45720" rIns="91440" bIns="45720" anchor="t" anchorCtr="0">
            <a:noAutofit/>
          </a:bodyPr>
          <a:lstStyle/>
          <a:p>
            <a:r>
              <a:rPr lang="nl-NL" sz="2800" dirty="0">
                <a:latin typeface="Century Gothic" panose="020B0502020202020204" pitchFamily="34" charset="0"/>
              </a:rPr>
              <a:t>= het bedrag noemen dat je ergens voor wil betalen</a:t>
            </a:r>
          </a:p>
          <a:p>
            <a:endParaRPr lang="nl-NL" sz="2800" dirty="0">
              <a:latin typeface="Century Gothic" panose="020B0502020202020204" pitchFamily="34" charset="0"/>
            </a:endParaRPr>
          </a:p>
        </p:txBody>
      </p:sp>
    </p:spTree>
    <p:extLst>
      <p:ext uri="{BB962C8B-B14F-4D97-AF65-F5344CB8AC3E}">
        <p14:creationId xmlns:p14="http://schemas.microsoft.com/office/powerpoint/2010/main" val="471546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124754"/>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officieel</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echt</a:t>
            </a: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0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Finn besloot zijn schilderijen </a:t>
            </a:r>
            <a:r>
              <a:rPr lang="nl-NL" sz="2800" i="1" u="sng" dirty="0">
                <a:solidFill>
                  <a:srgbClr val="387038"/>
                </a:solidFill>
                <a:latin typeface="Century Gothic" panose="020B0502020202020204" pitchFamily="34" charset="0"/>
                <a:cs typeface="Times New Roman"/>
              </a:rPr>
              <a:t>officieel</a:t>
            </a:r>
            <a:r>
              <a:rPr lang="nl-NL" sz="2800" i="1" dirty="0">
                <a:solidFill>
                  <a:srgbClr val="387038"/>
                </a:solidFill>
                <a:latin typeface="Century Gothic" panose="020B0502020202020204" pitchFamily="34" charset="0"/>
                <a:cs typeface="Times New Roman"/>
              </a:rPr>
              <a:t> te verkopen.</a:t>
            </a:r>
            <a:endParaRPr lang="nl-NL" sz="2800" i="1" dirty="0">
              <a:solidFill>
                <a:srgbClr val="00B050"/>
              </a:solidFill>
              <a:latin typeface="Century Gothic" panose="020B0502020202020204" pitchFamily="34" charset="0"/>
            </a:endParaRPr>
          </a:p>
        </p:txBody>
      </p:sp>
      <p:grpSp>
        <p:nvGrpSpPr>
          <p:cNvPr id="5" name="Groep 4">
            <a:extLst>
              <a:ext uri="{FF2B5EF4-FFF2-40B4-BE49-F238E27FC236}">
                <a16:creationId xmlns:a16="http://schemas.microsoft.com/office/drawing/2014/main" id="{D064972F-362C-E235-8144-574D74BF746E}"/>
              </a:ext>
            </a:extLst>
          </p:cNvPr>
          <p:cNvGrpSpPr/>
          <p:nvPr/>
        </p:nvGrpSpPr>
        <p:grpSpPr>
          <a:xfrm>
            <a:off x="2051720" y="2089374"/>
            <a:ext cx="5449869" cy="2679252"/>
            <a:chOff x="683568" y="1772816"/>
            <a:chExt cx="8086357" cy="3975396"/>
          </a:xfrm>
        </p:grpSpPr>
        <p:pic>
          <p:nvPicPr>
            <p:cNvPr id="3" name="Afbeelding 2" descr="Afbeelding met overdekt, muur&#10;&#10;Automatisch gegenereerde beschrijving">
              <a:extLst>
                <a:ext uri="{FF2B5EF4-FFF2-40B4-BE49-F238E27FC236}">
                  <a16:creationId xmlns:a16="http://schemas.microsoft.com/office/drawing/2014/main" id="{7799E78A-C716-F6A7-910A-813A3A794F5A}"/>
                </a:ext>
              </a:extLst>
            </p:cNvPr>
            <p:cNvPicPr>
              <a:picLocks noChangeAspect="1"/>
            </p:cNvPicPr>
            <p:nvPr/>
          </p:nvPicPr>
          <p:blipFill rotWithShape="1">
            <a:blip r:embed="rId3">
              <a:extLst>
                <a:ext uri="{28A0092B-C50C-407E-A947-70E740481C1C}">
                  <a14:useLocalDpi xmlns:a14="http://schemas.microsoft.com/office/drawing/2010/main" val="0"/>
                </a:ext>
              </a:extLst>
            </a:blip>
            <a:srcRect r="32061"/>
            <a:stretch/>
          </p:blipFill>
          <p:spPr>
            <a:xfrm>
              <a:off x="683568" y="1772816"/>
              <a:ext cx="8086357" cy="3975396"/>
            </a:xfrm>
            <a:prstGeom prst="rect">
              <a:avLst/>
            </a:prstGeom>
          </p:spPr>
        </p:pic>
        <p:pic>
          <p:nvPicPr>
            <p:cNvPr id="4" name="Afbeelding 3" descr="Afbeelding met bloem, landschap, wolk, hemel&#10;&#10;Automatisch gegenereerde beschrijving">
              <a:extLst>
                <a:ext uri="{FF2B5EF4-FFF2-40B4-BE49-F238E27FC236}">
                  <a16:creationId xmlns:a16="http://schemas.microsoft.com/office/drawing/2014/main" id="{5076E2B1-0903-0796-C4B9-5D69095CF41B}"/>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3851920" y="2420888"/>
              <a:ext cx="1944216" cy="1885889"/>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67063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B30CB3C2-838A-4334-B5CD-7583DDCA5CCD}"/>
              </a:ext>
            </a:extLst>
          </p:cNvPr>
          <p:cNvSpPr txBox="1"/>
          <p:nvPr/>
        </p:nvSpPr>
        <p:spPr>
          <a:xfrm>
            <a:off x="7595828" y="6489050"/>
            <a:ext cx="3096344" cy="215444"/>
          </a:xfrm>
          <a:prstGeom prst="rect">
            <a:avLst/>
          </a:prstGeom>
          <a:noFill/>
        </p:spPr>
        <p:txBody>
          <a:bodyPr wrap="square" rtlCol="0">
            <a:spAutoFit/>
          </a:bodyPr>
          <a:lstStyle/>
          <a:p>
            <a:r>
              <a:rPr lang="nl-NL" sz="800" dirty="0"/>
              <a:t>l</a:t>
            </a:r>
          </a:p>
        </p:txBody>
      </p:sp>
      <p:sp>
        <p:nvSpPr>
          <p:cNvPr id="5" name="Tekstvak 4">
            <a:extLst>
              <a:ext uri="{FF2B5EF4-FFF2-40B4-BE49-F238E27FC236}">
                <a16:creationId xmlns:a16="http://schemas.microsoft.com/office/drawing/2014/main" id="{3CA78822-6828-4E95-85D3-B3D684E190F2}"/>
              </a:ext>
            </a:extLst>
          </p:cNvPr>
          <p:cNvSpPr txBox="1"/>
          <p:nvPr/>
        </p:nvSpPr>
        <p:spPr>
          <a:xfrm>
            <a:off x="-385490" y="1896658"/>
            <a:ext cx="9036495" cy="369332"/>
          </a:xfrm>
          <a:prstGeom prst="rect">
            <a:avLst/>
          </a:prstGeom>
          <a:noFill/>
        </p:spPr>
        <p:txBody>
          <a:bodyPr wrap="square" rtlCol="0">
            <a:spAutoFit/>
          </a:bodyPr>
          <a:lstStyle/>
          <a:p>
            <a:r>
              <a:rPr lang="nl-NL" dirty="0"/>
              <a:t>             </a:t>
            </a:r>
          </a:p>
        </p:txBody>
      </p:sp>
      <p:sp>
        <p:nvSpPr>
          <p:cNvPr id="2" name="Tekstvak 1">
            <a:extLst>
              <a:ext uri="{FF2B5EF4-FFF2-40B4-BE49-F238E27FC236}">
                <a16:creationId xmlns:a16="http://schemas.microsoft.com/office/drawing/2014/main" id="{E86378D1-75D9-DCF7-936B-8C48C1977ADF}"/>
              </a:ext>
            </a:extLst>
          </p:cNvPr>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getalenteerd</a:t>
            </a:r>
          </a:p>
        </p:txBody>
      </p:sp>
      <p:pic>
        <p:nvPicPr>
          <p:cNvPr id="6" name="Afbeelding 5" descr="Afbeelding met gras, buitenshuis, verven, persoon&#10;&#10;Automatisch gegenereerde beschrijving">
            <a:extLst>
              <a:ext uri="{FF2B5EF4-FFF2-40B4-BE49-F238E27FC236}">
                <a16:creationId xmlns:a16="http://schemas.microsoft.com/office/drawing/2014/main" id="{BC3C049E-DCB9-2B51-A4A8-2C72D5F90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66" y="1231486"/>
            <a:ext cx="7878604" cy="5262907"/>
          </a:xfrm>
          <a:prstGeom prst="rect">
            <a:avLst/>
          </a:prstGeom>
        </p:spPr>
      </p:pic>
    </p:spTree>
    <p:extLst>
      <p:ext uri="{BB962C8B-B14F-4D97-AF65-F5344CB8AC3E}">
        <p14:creationId xmlns:p14="http://schemas.microsoft.com/office/powerpoint/2010/main" val="3912772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klassiek</a:t>
            </a:r>
          </a:p>
        </p:txBody>
      </p:sp>
      <p:pic>
        <p:nvPicPr>
          <p:cNvPr id="5" name="Afbeelding 4" descr="Afbeelding met boek, notitieblok, boekband&#10;&#10;Automatisch gegenereerde beschrijving">
            <a:extLst>
              <a:ext uri="{FF2B5EF4-FFF2-40B4-BE49-F238E27FC236}">
                <a16:creationId xmlns:a16="http://schemas.microsoft.com/office/drawing/2014/main" id="{980D9087-6DAD-3709-764F-81F3E06C34EC}"/>
              </a:ext>
            </a:extLst>
          </p:cNvPr>
          <p:cNvPicPr>
            <a:picLocks noChangeAspect="1"/>
          </p:cNvPicPr>
          <p:nvPr/>
        </p:nvPicPr>
        <p:blipFill rotWithShape="1">
          <a:blip r:embed="rId3">
            <a:extLst>
              <a:ext uri="{28A0092B-C50C-407E-A947-70E740481C1C}">
                <a14:useLocalDpi xmlns:a14="http://schemas.microsoft.com/office/drawing/2010/main" val="0"/>
              </a:ext>
            </a:extLst>
          </a:blip>
          <a:srcRect l="10897" t="5485" r="9187" b="5656"/>
          <a:stretch/>
        </p:blipFill>
        <p:spPr>
          <a:xfrm>
            <a:off x="3779912" y="625978"/>
            <a:ext cx="4752528" cy="5832648"/>
          </a:xfrm>
          <a:prstGeom prst="rect">
            <a:avLst/>
          </a:prstGeom>
        </p:spPr>
      </p:pic>
    </p:spTree>
    <p:extLst>
      <p:ext uri="{BB962C8B-B14F-4D97-AF65-F5344CB8AC3E}">
        <p14:creationId xmlns:p14="http://schemas.microsoft.com/office/powerpoint/2010/main" val="2452007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schets</a:t>
            </a:r>
          </a:p>
        </p:txBody>
      </p:sp>
      <p:pic>
        <p:nvPicPr>
          <p:cNvPr id="3" name="Afbeelding 2" descr="Afbeelding met schets, verven, Kunstwerk, kunst&#10;&#10;Automatisch gegenereerde beschrijving">
            <a:extLst>
              <a:ext uri="{FF2B5EF4-FFF2-40B4-BE49-F238E27FC236}">
                <a16:creationId xmlns:a16="http://schemas.microsoft.com/office/drawing/2014/main" id="{BF047E2B-08D5-8F05-2A2E-A9A974BC6E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404664"/>
            <a:ext cx="4256480" cy="6334048"/>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zeldzaam</a:t>
            </a:r>
          </a:p>
        </p:txBody>
      </p:sp>
      <p:pic>
        <p:nvPicPr>
          <p:cNvPr id="3" name="Afbeelding 2" descr="Afbeelding met schets, verven, Kunstwerk, kunst&#10;&#10;Automatisch gegenereerde beschrijving">
            <a:extLst>
              <a:ext uri="{FF2B5EF4-FFF2-40B4-BE49-F238E27FC236}">
                <a16:creationId xmlns:a16="http://schemas.microsoft.com/office/drawing/2014/main" id="{9B41193A-32FF-FEFC-4C6A-ACBBA8E15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8" y="404664"/>
            <a:ext cx="4256480" cy="6334048"/>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officieel</a:t>
            </a:r>
          </a:p>
        </p:txBody>
      </p:sp>
      <p:pic>
        <p:nvPicPr>
          <p:cNvPr id="7" name="Afbeelding 6" descr="Afbeelding met overdekt, muur&#10;&#10;Automatisch gegenereerde beschrijving">
            <a:extLst>
              <a:ext uri="{FF2B5EF4-FFF2-40B4-BE49-F238E27FC236}">
                <a16:creationId xmlns:a16="http://schemas.microsoft.com/office/drawing/2014/main" id="{EF56D82C-C048-69CD-A2C8-68C6FA8632A3}"/>
              </a:ext>
            </a:extLst>
          </p:cNvPr>
          <p:cNvPicPr>
            <a:picLocks noChangeAspect="1"/>
          </p:cNvPicPr>
          <p:nvPr/>
        </p:nvPicPr>
        <p:blipFill rotWithShape="1">
          <a:blip r:embed="rId3">
            <a:extLst>
              <a:ext uri="{28A0092B-C50C-407E-A947-70E740481C1C}">
                <a14:useLocalDpi xmlns:a14="http://schemas.microsoft.com/office/drawing/2010/main" val="0"/>
              </a:ext>
            </a:extLst>
          </a:blip>
          <a:srcRect r="32061"/>
          <a:stretch/>
        </p:blipFill>
        <p:spPr>
          <a:xfrm>
            <a:off x="611560" y="2132856"/>
            <a:ext cx="8086357" cy="3975396"/>
          </a:xfrm>
          <a:prstGeom prst="rect">
            <a:avLst/>
          </a:prstGeom>
        </p:spPr>
      </p:pic>
      <p:pic>
        <p:nvPicPr>
          <p:cNvPr id="8" name="Afbeelding 7" descr="Afbeelding met bloem, landschap, wolk, hemel&#10;&#10;Automatisch gegenereerde beschrijving">
            <a:extLst>
              <a:ext uri="{FF2B5EF4-FFF2-40B4-BE49-F238E27FC236}">
                <a16:creationId xmlns:a16="http://schemas.microsoft.com/office/drawing/2014/main" id="{D4DC67C2-341C-2EFF-F543-F75D5CB0C15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3779912" y="2780928"/>
            <a:ext cx="1944216" cy="18858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09048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veilen</a:t>
            </a:r>
          </a:p>
        </p:txBody>
      </p:sp>
      <p:pic>
        <p:nvPicPr>
          <p:cNvPr id="3" name="Picture 2" descr="C:\Users\Kosterm\Downloads\shutterstock_1197556354.jpg">
            <a:extLst>
              <a:ext uri="{FF2B5EF4-FFF2-40B4-BE49-F238E27FC236}">
                <a16:creationId xmlns:a16="http://schemas.microsoft.com/office/drawing/2014/main" id="{9C2EA90A-E10C-F82F-3096-80DF9FDD336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056" y="1994548"/>
            <a:ext cx="8100392" cy="359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727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bieden</a:t>
            </a:r>
          </a:p>
        </p:txBody>
      </p:sp>
      <p:pic>
        <p:nvPicPr>
          <p:cNvPr id="3" name="Afbeelding 2">
            <a:extLst>
              <a:ext uri="{FF2B5EF4-FFF2-40B4-BE49-F238E27FC236}">
                <a16:creationId xmlns:a16="http://schemas.microsoft.com/office/drawing/2014/main" id="{E1EA4F09-C74D-6E69-0744-10D2B2701A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52814" y="1546152"/>
            <a:ext cx="6438372" cy="5340242"/>
          </a:xfrm>
          <a:prstGeom prst="rect">
            <a:avLst/>
          </a:prstGeom>
        </p:spPr>
      </p:pic>
      <p:sp>
        <p:nvSpPr>
          <p:cNvPr id="2" name="Pijl: omlaag 1">
            <a:extLst>
              <a:ext uri="{FF2B5EF4-FFF2-40B4-BE49-F238E27FC236}">
                <a16:creationId xmlns:a16="http://schemas.microsoft.com/office/drawing/2014/main" id="{C7B3E386-D029-962C-5F74-52FD6F364914}"/>
              </a:ext>
            </a:extLst>
          </p:cNvPr>
          <p:cNvSpPr/>
          <p:nvPr/>
        </p:nvSpPr>
        <p:spPr>
          <a:xfrm rot="2751166">
            <a:off x="6394544" y="1873842"/>
            <a:ext cx="510115" cy="2887199"/>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290473842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2336</TotalTime>
  <Words>766</Words>
  <Application>Microsoft Office PowerPoint</Application>
  <PresentationFormat>Diavoorstelling (4:3)</PresentationFormat>
  <Paragraphs>198</Paragraphs>
  <Slides>22</Slides>
  <Notes>15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Century Gothic</vt:lpstr>
      <vt:lpstr>Trebuchet MS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lastModifiedBy>Harmsel ter, Marjan</cp:lastModifiedBy>
  <cp:revision>495</cp:revision>
  <dcterms:created xsi:type="dcterms:W3CDTF">2021-06-08T06:13:59Z</dcterms:created>
  <dcterms:modified xsi:type="dcterms:W3CDTF">2024-03-26T10:15:29Z</dcterms:modified>
</cp:coreProperties>
</file>