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60" r:id="rId4"/>
    <p:sldId id="1483" r:id="rId5"/>
    <p:sldId id="1482" r:id="rId6"/>
    <p:sldId id="1479" r:id="rId7"/>
    <p:sldId id="1481" r:id="rId8"/>
    <p:sldId id="1475" r:id="rId9"/>
    <p:sldId id="1480" r:id="rId10"/>
    <p:sldId id="1478" r:id="rId11"/>
    <p:sldId id="1477" r:id="rId12"/>
    <p:sldId id="1476" r:id="rId13"/>
    <p:sldId id="934" r:id="rId14"/>
    <p:sldId id="1495" r:id="rId15"/>
    <p:sldId id="1486" r:id="rId16"/>
    <p:sldId id="386" r:id="rId17"/>
    <p:sldId id="1438" r:id="rId18"/>
    <p:sldId id="1522" r:id="rId19"/>
    <p:sldId id="259" r:id="rId20"/>
    <p:sldId id="1521" r:id="rId21"/>
    <p:sldId id="1457" r:id="rId22"/>
    <p:sldId id="265" r:id="rId23"/>
    <p:sldId id="1487"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3"/>
            <p14:sldId id="1482"/>
            <p14:sldId id="1479"/>
            <p14:sldId id="1481"/>
            <p14:sldId id="1475"/>
            <p14:sldId id="1480"/>
            <p14:sldId id="1478"/>
            <p14:sldId id="1477"/>
            <p14:sldId id="1476"/>
            <p14:sldId id="934"/>
            <p14:sldId id="1495"/>
            <p14:sldId id="1486"/>
            <p14:sldId id="386"/>
            <p14:sldId id="1438"/>
            <p14:sldId id="1522"/>
            <p14:sldId id="259"/>
            <p14:sldId id="1521"/>
            <p14:sldId id="1457"/>
            <p14:sldId id="265"/>
            <p14:sldId id="14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6412" autoAdjust="0"/>
  </p:normalViewPr>
  <p:slideViewPr>
    <p:cSldViewPr>
      <p:cViewPr varScale="1">
        <p:scale>
          <a:sx n="74" d="100"/>
          <a:sy n="74" d="100"/>
        </p:scale>
        <p:origin x="1402"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Woordenoverzicht</a:t>
            </a:r>
          </a:p>
          <a:p>
            <a:pPr>
              <a:spcBef>
                <a:spcPts val="200"/>
              </a:spcBef>
              <a:spcAft>
                <a:spcPts val="200"/>
              </a:spcAft>
            </a:pPr>
            <a:endPar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opgroeien: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groot worden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vervolgens: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daarna</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gevoelig: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waar je van moet huilen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het festijn: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het grote feest</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namens: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voor, uit naam van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de inzending: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iets wat je opstuurt om ergens aan mee te doen</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het resultaat: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de uitkomst</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de grens: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de soort lijn waar een land ophoudt en een ander land begint</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letterlijk: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echt, volledig</a:t>
            </a:r>
          </a:p>
          <a:p>
            <a:pPr>
              <a:spcBef>
                <a:spcPts val="200"/>
              </a:spcBef>
              <a:spcAft>
                <a:spcPts val="200"/>
              </a:spcAft>
            </a:pPr>
            <a:r>
              <a:rPr lang="nl-NL" sz="1800" b="1" kern="100" dirty="0">
                <a:effectLst/>
                <a:latin typeface="Segoe UI Light" panose="020B0502040204020203" pitchFamily="34" charset="0"/>
                <a:ea typeface="Times New Roman" panose="02020603050405020304" pitchFamily="18" charset="0"/>
                <a:cs typeface="Times New Roman" panose="02020603050405020304" pitchFamily="18" charset="0"/>
              </a:rPr>
              <a:t>tolken: </a:t>
            </a:r>
            <a:r>
              <a:rPr lang="nl-NL" sz="1800" kern="100" dirty="0">
                <a:effectLst/>
                <a:latin typeface="Segoe UI Light" panose="020B0502040204020203" pitchFamily="34" charset="0"/>
                <a:ea typeface="Times New Roman" panose="02020603050405020304" pitchFamily="18" charset="0"/>
                <a:cs typeface="Times New Roman" panose="02020603050405020304" pitchFamily="18" charset="0"/>
              </a:rPr>
              <a:t>vertalen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85556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69445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1844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6.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jpg"/><Relationship Id="rId5" Type="http://schemas.microsoft.com/office/2007/relationships/hdphoto" Target="../media/hdphoto1.wdp"/><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7.jpeg"/><Relationship Id="rId4" Type="http://schemas.openxmlformats.org/officeDocument/2006/relationships/image" Target="../media/image39.jpe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Ik ben </a:t>
            </a:r>
            <a:r>
              <a:rPr lang="nl-NL" sz="2000" b="1" u="sng" dirty="0">
                <a:ea typeface="Times New Roman" panose="02020603050405020304" pitchFamily="18" charset="0"/>
                <a:cs typeface="Arial" panose="020B0604020202020204" pitchFamily="34" charset="0"/>
              </a:rPr>
              <a:t>opgegroeid</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groot geworden</a:t>
            </a:r>
            <a:r>
              <a:rPr lang="nl-NL" sz="2000" dirty="0">
                <a:ea typeface="Times New Roman" panose="02020603050405020304" pitchFamily="18" charset="0"/>
                <a:cs typeface="Arial" panose="020B0604020202020204" pitchFamily="34" charset="0"/>
              </a:rPr>
              <a:t> met de radio aan. Bij ons thuis stond vroeger altijd een radio aan. Bij onze buren echter niet. We hadden namelijk dove buren, dus de radio hoorden ze niet. Ze communiceerden met gebaren. Mijn moeder beheerste gebarentaal en </a:t>
            </a:r>
            <a:r>
              <a:rPr lang="nl-NL" sz="2000" b="1" u="sng" dirty="0">
                <a:ea typeface="Times New Roman" panose="02020603050405020304" pitchFamily="18" charset="0"/>
                <a:cs typeface="Arial" panose="020B0604020202020204" pitchFamily="34" charset="0"/>
              </a:rPr>
              <a:t>tolkte</a:t>
            </a:r>
            <a:r>
              <a:rPr lang="nl-NL" sz="2000" dirty="0">
                <a:ea typeface="Times New Roman" panose="02020603050405020304" pitchFamily="18" charset="0"/>
                <a:cs typeface="Arial" panose="020B0604020202020204" pitchFamily="34" charset="0"/>
              </a:rPr>
              <a:t> vaak voor onze buren. Tolken betekent </a:t>
            </a:r>
            <a:r>
              <a:rPr lang="nl-NL" sz="2000" b="1" i="1" dirty="0">
                <a:ea typeface="Times New Roman" panose="02020603050405020304" pitchFamily="18" charset="0"/>
                <a:cs typeface="Arial" panose="020B0604020202020204" pitchFamily="34" charset="0"/>
              </a:rPr>
              <a:t>vertalen</a:t>
            </a:r>
            <a:r>
              <a:rPr lang="nl-NL" sz="2000" dirty="0">
                <a:ea typeface="Times New Roman" panose="02020603050405020304" pitchFamily="18" charset="0"/>
                <a:cs typeface="Arial" panose="020B0604020202020204" pitchFamily="34" charset="0"/>
              </a:rPr>
              <a:t>. Ze vertelde dan wat de buurman of buurvrouw had gezegd. Hierdoor konden de buren zich beter verstaanbaar maken. Thuis heb ik nu nog steeds vaak de radio aan. Op Q-</a:t>
            </a:r>
            <a:r>
              <a:rPr lang="nl-NL" sz="2000" dirty="0" err="1">
                <a:ea typeface="Times New Roman" panose="02020603050405020304" pitchFamily="18" charset="0"/>
                <a:cs typeface="Arial" panose="020B0604020202020204" pitchFamily="34" charset="0"/>
              </a:rPr>
              <a:t>music</a:t>
            </a:r>
            <a:r>
              <a:rPr lang="nl-NL" sz="2000" dirty="0">
                <a:ea typeface="Times New Roman" panose="02020603050405020304" pitchFamily="18" charset="0"/>
                <a:cs typeface="Arial" panose="020B0604020202020204" pitchFamily="34" charset="0"/>
              </a:rPr>
              <a:t>, een radiozender, spelen ze het spelletje: raad het geluid. Kennen jullie dat? Je hoort een geluid en je moet raden hoe dat geluid </a:t>
            </a:r>
            <a:r>
              <a:rPr lang="nl-NL" sz="2000" b="1" u="sng" dirty="0">
                <a:ea typeface="Times New Roman" panose="02020603050405020304" pitchFamily="18" charset="0"/>
                <a:cs typeface="Arial" panose="020B0604020202020204" pitchFamily="34" charset="0"/>
              </a:rPr>
              <a:t>letterlijk</a:t>
            </a:r>
            <a:r>
              <a:rPr lang="nl-NL" sz="2000" dirty="0">
                <a:ea typeface="Times New Roman" panose="02020603050405020304" pitchFamily="18" charset="0"/>
                <a:cs typeface="Arial" panose="020B0604020202020204" pitchFamily="34" charset="0"/>
              </a:rPr>
              <a:t> is gemaakt. Letterlijk, dus hoe dat geluid </a:t>
            </a:r>
            <a:r>
              <a:rPr lang="nl-NL" sz="2000" b="1" i="1" dirty="0">
                <a:ea typeface="Times New Roman" panose="02020603050405020304" pitchFamily="18" charset="0"/>
                <a:cs typeface="Arial" panose="020B0604020202020204" pitchFamily="34" charset="0"/>
              </a:rPr>
              <a:t>echt, volledig</a:t>
            </a:r>
            <a:r>
              <a:rPr lang="nl-NL" sz="2000" dirty="0">
                <a:ea typeface="Times New Roman" panose="02020603050405020304" pitchFamily="18" charset="0"/>
                <a:cs typeface="Arial" panose="020B0604020202020204" pitchFamily="34" charset="0"/>
              </a:rPr>
              <a:t> is gemaakt. Heb je het goed, dan win je geld. Je kunt je antwoord appen. Ze krijgen veel </a:t>
            </a:r>
            <a:r>
              <a:rPr lang="nl-NL" sz="2000" b="1" u="sng" dirty="0">
                <a:ea typeface="Times New Roman" panose="02020603050405020304" pitchFamily="18" charset="0"/>
                <a:cs typeface="Arial" panose="020B0604020202020204" pitchFamily="34" charset="0"/>
              </a:rPr>
              <a:t>inzendingen</a:t>
            </a:r>
            <a:r>
              <a:rPr lang="nl-NL" sz="2000" dirty="0">
                <a:ea typeface="Times New Roman" panose="02020603050405020304" pitchFamily="18" charset="0"/>
                <a:cs typeface="Arial" panose="020B0604020202020204" pitchFamily="34" charset="0"/>
              </a:rPr>
              <a:t> binnen. De inzending is </a:t>
            </a:r>
            <a:r>
              <a:rPr lang="nl-NL" sz="2000" b="1" i="1" dirty="0">
                <a:ea typeface="Times New Roman" panose="02020603050405020304" pitchFamily="18" charset="0"/>
                <a:cs typeface="Arial" panose="020B0604020202020204" pitchFamily="34" charset="0"/>
              </a:rPr>
              <a:t>iets wat je opstuurt om ergens aan mee te doen</a:t>
            </a:r>
            <a:r>
              <a:rPr lang="nl-NL" sz="2000" dirty="0">
                <a:ea typeface="Times New Roman" panose="02020603050405020304" pitchFamily="18" charset="0"/>
                <a:cs typeface="Arial" panose="020B0604020202020204" pitchFamily="34" charset="0"/>
              </a:rPr>
              <a:t>. Ik heb ook wel eens gehoord dat iemand die net over </a:t>
            </a:r>
            <a:r>
              <a:rPr lang="nl-NL" sz="2000" b="1" u="sng" dirty="0">
                <a:ea typeface="Times New Roman" panose="02020603050405020304" pitchFamily="18" charset="0"/>
                <a:cs typeface="Arial" panose="020B0604020202020204" pitchFamily="34" charset="0"/>
              </a:rPr>
              <a:t>de grens</a:t>
            </a:r>
            <a:r>
              <a:rPr lang="nl-NL" sz="2000" dirty="0">
                <a:ea typeface="Times New Roman" panose="02020603050405020304" pitchFamily="18" charset="0"/>
                <a:cs typeface="Arial" panose="020B0604020202020204" pitchFamily="34" charset="0"/>
              </a:rPr>
              <a:t> in Duitsland woonde, ook meedeed. De grens is </a:t>
            </a:r>
            <a:r>
              <a:rPr lang="nl-NL" sz="2000" b="1" i="1" dirty="0">
                <a:ea typeface="Times New Roman" panose="02020603050405020304" pitchFamily="18" charset="0"/>
                <a:cs typeface="Arial" panose="020B0604020202020204" pitchFamily="34" charset="0"/>
              </a:rPr>
              <a:t>de soort lijn waar een land ophoudt en een ander land begint</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Vervolgens</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daarna</a:t>
            </a:r>
            <a:r>
              <a:rPr lang="nl-NL" sz="2000" dirty="0">
                <a:ea typeface="Times New Roman" panose="02020603050405020304" pitchFamily="18" charset="0"/>
                <a:cs typeface="Arial" panose="020B0604020202020204" pitchFamily="34" charset="0"/>
              </a:rPr>
              <a:t> mag 1 iemand zijn inzending vertellen. Hij of zij mag zeggen wat het geluid volgens hem of haar is. Vervolgens, dus </a:t>
            </a:r>
            <a:r>
              <a:rPr lang="nl-NL" sz="2000" b="1" i="1" dirty="0">
                <a:ea typeface="Times New Roman" panose="02020603050405020304" pitchFamily="18" charset="0"/>
                <a:cs typeface="Arial" panose="020B0604020202020204" pitchFamily="34" charset="0"/>
              </a:rPr>
              <a:t>daarna</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hoor je of je inzending goed is of niet. Is het fout dan wordt het geldbedrag dat je kunt winnen hoger. Het </a:t>
            </a:r>
            <a:r>
              <a:rPr lang="nl-NL" sz="2000" b="1" u="sng" dirty="0">
                <a:ea typeface="Times New Roman" panose="02020603050405020304" pitchFamily="18" charset="0"/>
                <a:cs typeface="Arial" panose="020B0604020202020204" pitchFamily="34" charset="0"/>
              </a:rPr>
              <a:t>resultaat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uitkomst</a:t>
            </a:r>
            <a:r>
              <a:rPr lang="nl-NL" sz="2000" dirty="0">
                <a:ea typeface="Times New Roman" panose="02020603050405020304" pitchFamily="18" charset="0"/>
                <a:cs typeface="Arial" panose="020B0604020202020204" pitchFamily="34" charset="0"/>
              </a:rPr>
              <a:t>? Na een paar weken ben je </a:t>
            </a:r>
            <a:r>
              <a:rPr lang="nl-NL" sz="2000" dirty="0" err="1">
                <a:ea typeface="Times New Roman" panose="02020603050405020304" pitchFamily="18" charset="0"/>
                <a:cs typeface="Arial" panose="020B0604020202020204" pitchFamily="34" charset="0"/>
              </a:rPr>
              <a:t>zooo</a:t>
            </a:r>
            <a:r>
              <a:rPr lang="nl-NL" sz="2000" dirty="0">
                <a:ea typeface="Times New Roman" panose="02020603050405020304" pitchFamily="18" charset="0"/>
                <a:cs typeface="Arial" panose="020B0604020202020204" pitchFamily="34" charset="0"/>
              </a:rPr>
              <a:t> nieuwsgierig wat het geluid nou is, én het geldbedrag is gigantisch hoog. In 2019 werd het geluid geraden en won die persoon </a:t>
            </a:r>
            <a:r>
              <a:rPr lang="nl-NL" sz="2000" b="1" u="sng" dirty="0">
                <a:ea typeface="Times New Roman" panose="02020603050405020304" pitchFamily="18" charset="0"/>
                <a:cs typeface="Arial" panose="020B0604020202020204" pitchFamily="34" charset="0"/>
              </a:rPr>
              <a:t>namens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voor, uit naam van</a:t>
            </a:r>
            <a:r>
              <a:rPr lang="nl-NL" sz="2000" dirty="0">
                <a:ea typeface="Times New Roman" panose="02020603050405020304" pitchFamily="18" charset="0"/>
                <a:cs typeface="Arial" panose="020B0604020202020204" pitchFamily="34" charset="0"/>
              </a:rPr>
              <a:t>) Q-</a:t>
            </a:r>
            <a:r>
              <a:rPr lang="nl-NL" sz="2000" dirty="0" err="1">
                <a:ea typeface="Times New Roman" panose="02020603050405020304" pitchFamily="18" charset="0"/>
                <a:cs typeface="Arial" panose="020B0604020202020204" pitchFamily="34" charset="0"/>
              </a:rPr>
              <a:t>music</a:t>
            </a:r>
            <a:r>
              <a:rPr lang="nl-NL" sz="2000" dirty="0">
                <a:ea typeface="Times New Roman" panose="02020603050405020304" pitchFamily="18" charset="0"/>
                <a:cs typeface="Arial" panose="020B0604020202020204" pitchFamily="34" charset="0"/>
              </a:rPr>
              <a:t> 100.000 euro! Wauw! Dat werd een heel </a:t>
            </a:r>
            <a:r>
              <a:rPr lang="nl-NL" sz="2000" b="1" u="sng" dirty="0">
                <a:ea typeface="Times New Roman" panose="02020603050405020304" pitchFamily="18" charset="0"/>
                <a:cs typeface="Arial" panose="020B0604020202020204" pitchFamily="34" charset="0"/>
              </a:rPr>
              <a:t>festijn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groot feest</a:t>
            </a:r>
            <a:r>
              <a:rPr lang="nl-NL" sz="2000" dirty="0">
                <a:ea typeface="Times New Roman" panose="02020603050405020304" pitchFamily="18" charset="0"/>
                <a:cs typeface="Arial" panose="020B0604020202020204" pitchFamily="34" charset="0"/>
              </a:rPr>
              <a:t>! Ik moest er gewoon zelf bijna van huilen. Zo gaaf! Ik ben ook best </a:t>
            </a:r>
            <a:r>
              <a:rPr lang="nl-NL" sz="2000" b="1" u="sng" dirty="0">
                <a:ea typeface="Times New Roman" panose="02020603050405020304" pitchFamily="18" charset="0"/>
                <a:cs typeface="Arial" panose="020B0604020202020204" pitchFamily="34" charset="0"/>
              </a:rPr>
              <a:t>gevoelig</a:t>
            </a:r>
            <a:r>
              <a:rPr lang="nl-NL" sz="2000" dirty="0">
                <a:ea typeface="Times New Roman" panose="02020603050405020304" pitchFamily="18" charset="0"/>
                <a:cs typeface="Arial" panose="020B0604020202020204" pitchFamily="34" charset="0"/>
              </a:rPr>
              <a:t>. Gevoelig is </a:t>
            </a:r>
            <a:r>
              <a:rPr lang="nl-NL" sz="2000" b="1" i="1" dirty="0">
                <a:ea typeface="Times New Roman" panose="02020603050405020304" pitchFamily="18" charset="0"/>
                <a:cs typeface="Arial" panose="020B0604020202020204" pitchFamily="34" charset="0"/>
              </a:rPr>
              <a:t>waar je van moet huilen</a:t>
            </a:r>
            <a:r>
              <a:rPr lang="nl-NL" sz="2000" dirty="0">
                <a:ea typeface="Times New Roman" panose="02020603050405020304" pitchFamily="18" charset="0"/>
                <a:cs typeface="Arial" panose="020B0604020202020204" pitchFamily="34" charset="0"/>
              </a:rPr>
              <a:t>.</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namens</a:t>
            </a:r>
          </a:p>
        </p:txBody>
      </p:sp>
      <p:pic>
        <p:nvPicPr>
          <p:cNvPr id="3" name="Afbeelding 2" descr="Afbeelding met gebouw, hemel, buitenshuis, Commercieel gebouw&#10;&#10;Automatisch gegenereerde beschrijving">
            <a:extLst>
              <a:ext uri="{FF2B5EF4-FFF2-40B4-BE49-F238E27FC236}">
                <a16:creationId xmlns:a16="http://schemas.microsoft.com/office/drawing/2014/main" id="{E1EE50A5-A641-4AD8-FC73-227BD6204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636912"/>
            <a:ext cx="3665078" cy="2448272"/>
          </a:xfrm>
          <a:prstGeom prst="rect">
            <a:avLst/>
          </a:prstGeom>
        </p:spPr>
      </p:pic>
      <p:pic>
        <p:nvPicPr>
          <p:cNvPr id="5" name="Afbeelding 4">
            <a:extLst>
              <a:ext uri="{FF2B5EF4-FFF2-40B4-BE49-F238E27FC236}">
                <a16:creationId xmlns:a16="http://schemas.microsoft.com/office/drawing/2014/main" id="{AE9230F9-85D4-F7F1-0F6A-169FDEF66A02}"/>
              </a:ext>
            </a:extLst>
          </p:cNvPr>
          <p:cNvPicPr>
            <a:picLocks noChangeAspect="1"/>
          </p:cNvPicPr>
          <p:nvPr/>
        </p:nvPicPr>
        <p:blipFill>
          <a:blip r:embed="rId4"/>
          <a:stretch>
            <a:fillRect/>
          </a:stretch>
        </p:blipFill>
        <p:spPr>
          <a:xfrm>
            <a:off x="827584" y="1628800"/>
            <a:ext cx="2036441" cy="4077072"/>
          </a:xfrm>
          <a:prstGeom prst="rect">
            <a:avLst/>
          </a:prstGeom>
        </p:spPr>
      </p:pic>
      <p:sp>
        <p:nvSpPr>
          <p:cNvPr id="7" name="Pijl: rechts 6">
            <a:extLst>
              <a:ext uri="{FF2B5EF4-FFF2-40B4-BE49-F238E27FC236}">
                <a16:creationId xmlns:a16="http://schemas.microsoft.com/office/drawing/2014/main" id="{A5458731-AE80-B6D3-7C88-FE754DB5F995}"/>
              </a:ext>
            </a:extLst>
          </p:cNvPr>
          <p:cNvSpPr/>
          <p:nvPr/>
        </p:nvSpPr>
        <p:spPr>
          <a:xfrm>
            <a:off x="3059832" y="3429000"/>
            <a:ext cx="1152128" cy="792088"/>
          </a:xfrm>
          <a:prstGeom prst="right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festijn</a:t>
            </a:r>
          </a:p>
        </p:txBody>
      </p:sp>
      <p:pic>
        <p:nvPicPr>
          <p:cNvPr id="3" name="Afbeelding 2" descr="Afbeelding met Menselijk gezicht, kleding, persoon, glimlach&#10;&#10;Automatisch gegenereerde beschrijving">
            <a:extLst>
              <a:ext uri="{FF2B5EF4-FFF2-40B4-BE49-F238E27FC236}">
                <a16:creationId xmlns:a16="http://schemas.microsoft.com/office/drawing/2014/main" id="{10D4D8E9-DCB6-39FF-4043-3098F899A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84784"/>
            <a:ext cx="7344816" cy="490633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gevoelig</a:t>
            </a:r>
          </a:p>
        </p:txBody>
      </p:sp>
      <p:pic>
        <p:nvPicPr>
          <p:cNvPr id="3" name="Afbeelding 2" descr="Afbeelding met persoon, kleding, Menselijk gezicht, schouder&#10;&#10;Automatisch gegenereerde beschrijving">
            <a:extLst>
              <a:ext uri="{FF2B5EF4-FFF2-40B4-BE49-F238E27FC236}">
                <a16:creationId xmlns:a16="http://schemas.microsoft.com/office/drawing/2014/main" id="{4E7FE7A1-47F0-FF27-B681-6D09B273C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28800"/>
            <a:ext cx="7056784" cy="471393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gevoelig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onverschillig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03521"/>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 je van moet huilen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moest er gewoon zelf bijna van huilen. Ik ben ook best </a:t>
            </a:r>
            <a:r>
              <a:rPr lang="nl-NL" sz="2400" i="1" u="sng" dirty="0">
                <a:solidFill>
                  <a:srgbClr val="387038"/>
                </a:solidFill>
                <a:latin typeface="Century Gothic" panose="020B0502020202020204" pitchFamily="34" charset="0"/>
                <a:ea typeface="Calibri"/>
                <a:cs typeface="Times New Roman"/>
              </a:rPr>
              <a:t>gevoelig</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71733"/>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gevoel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man kijkt </a:t>
            </a:r>
            <a:r>
              <a:rPr lang="nl-NL" sz="2400" i="1" u="sng" dirty="0">
                <a:solidFill>
                  <a:srgbClr val="387038"/>
                </a:solidFill>
                <a:effectLst/>
                <a:latin typeface="Century Gothic" panose="020B0502020202020204" pitchFamily="34" charset="0"/>
                <a:ea typeface="Calibri"/>
                <a:cs typeface="Times New Roman"/>
              </a:rPr>
              <a:t>onverschillig</a:t>
            </a:r>
            <a:r>
              <a:rPr lang="nl-NL" sz="2400" i="1" dirty="0">
                <a:solidFill>
                  <a:srgbClr val="387038"/>
                </a:solidFill>
                <a:effectLst/>
                <a:latin typeface="Century Gothic" panose="020B0502020202020204" pitchFamily="34" charset="0"/>
                <a:ea typeface="Calibri"/>
                <a:cs typeface="Times New Roman"/>
              </a:rPr>
              <a:t> op zijn mobieltje.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persoon, kleding, Menselijk gezicht, bank&#10;&#10;Automatisch gegenereerde beschrijving">
            <a:extLst>
              <a:ext uri="{FF2B5EF4-FFF2-40B4-BE49-F238E27FC236}">
                <a16:creationId xmlns:a16="http://schemas.microsoft.com/office/drawing/2014/main" id="{D8587C57-CF18-D02C-2BA7-C5C9DF01D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564904"/>
            <a:ext cx="3399989" cy="2271193"/>
          </a:xfrm>
          <a:prstGeom prst="rect">
            <a:avLst/>
          </a:prstGeom>
        </p:spPr>
      </p:pic>
      <p:pic>
        <p:nvPicPr>
          <p:cNvPr id="2" name="Afbeelding 1" descr="Afbeelding met persoon, kleding, Menselijk gezicht, schouder&#10;&#10;Automatisch gegenereerde beschrijving">
            <a:extLst>
              <a:ext uri="{FF2B5EF4-FFF2-40B4-BE49-F238E27FC236}">
                <a16:creationId xmlns:a16="http://schemas.microsoft.com/office/drawing/2014/main" id="{D89F99DE-0418-0FFF-E1B0-50CE869674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2564904"/>
            <a:ext cx="3024336" cy="2020257"/>
          </a:xfrm>
          <a:prstGeom prst="rect">
            <a:avLst/>
          </a:prstGeom>
        </p:spPr>
      </p:pic>
    </p:spTree>
    <p:extLst>
      <p:ext uri="{BB962C8B-B14F-4D97-AF65-F5344CB8AC3E}">
        <p14:creationId xmlns:p14="http://schemas.microsoft.com/office/powerpoint/2010/main" val="428585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149080"/>
            <a:ext cx="2732405" cy="1133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89380" y="3688205"/>
            <a:ext cx="2850773" cy="10178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xt Box 14"/>
          <p:cNvSpPr txBox="1"/>
          <p:nvPr/>
        </p:nvSpPr>
        <p:spPr>
          <a:xfrm>
            <a:off x="2915816" y="3843336"/>
            <a:ext cx="3138805" cy="5217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opgroeien</a:t>
            </a:r>
          </a:p>
        </p:txBody>
      </p:sp>
      <p:sp>
        <p:nvSpPr>
          <p:cNvPr id="10" name="Text Box 14"/>
          <p:cNvSpPr txBox="1"/>
          <p:nvPr/>
        </p:nvSpPr>
        <p:spPr>
          <a:xfrm>
            <a:off x="5918594" y="338705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sterven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91982" y="531289"/>
            <a:ext cx="595222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Ik ben </a:t>
            </a:r>
            <a:r>
              <a:rPr lang="nl-NL" sz="2400" i="1" u="sng" dirty="0">
                <a:solidFill>
                  <a:srgbClr val="387038"/>
                </a:solidFill>
                <a:latin typeface="Century Gothic" panose="020B0502020202020204" pitchFamily="34" charset="0"/>
                <a:ea typeface="Calibri"/>
                <a:cs typeface="Times New Roman"/>
              </a:rPr>
              <a:t>opgegroeid</a:t>
            </a:r>
            <a:r>
              <a:rPr lang="nl-NL" sz="2400" i="1" dirty="0">
                <a:solidFill>
                  <a:srgbClr val="387038"/>
                </a:solidFill>
                <a:latin typeface="Century Gothic" panose="020B0502020202020204" pitchFamily="34" charset="0"/>
                <a:ea typeface="Calibri"/>
                <a:cs typeface="Times New Roman"/>
              </a:rPr>
              <a:t> met de radio aan.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39" y="4826902"/>
            <a:ext cx="2952331"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groot worden</a:t>
            </a:r>
            <a:endParaRPr lang="nl-NL" sz="1100" dirty="0">
              <a:effectLst/>
              <a:latin typeface="Century Gothic" panose="020B0502020202020204" pitchFamily="34" charset="0"/>
              <a:ea typeface="Calibri"/>
              <a:cs typeface="Times New Roman"/>
            </a:endParaRPr>
          </a:p>
        </p:txBody>
      </p:sp>
      <p:pic>
        <p:nvPicPr>
          <p:cNvPr id="3" name="Afbeelding 2" descr="Afbeelding met kleding, jongen, persoon, schoeisel&#10;&#10;Automatisch gegenereerde beschrijving">
            <a:extLst>
              <a:ext uri="{FF2B5EF4-FFF2-40B4-BE49-F238E27FC236}">
                <a16:creationId xmlns:a16="http://schemas.microsoft.com/office/drawing/2014/main" id="{FE983492-4BF9-934A-A389-AA84CE95F4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4783" y="1844824"/>
            <a:ext cx="2530360" cy="1720645"/>
          </a:xfrm>
          <a:prstGeom prst="rect">
            <a:avLst/>
          </a:prstGeom>
        </p:spPr>
      </p:pic>
      <p:pic>
        <p:nvPicPr>
          <p:cNvPr id="12" name="Afbeelding 11">
            <a:extLst>
              <a:ext uri="{FF2B5EF4-FFF2-40B4-BE49-F238E27FC236}">
                <a16:creationId xmlns:a16="http://schemas.microsoft.com/office/drawing/2014/main" id="{F714730B-A9F6-D48D-32E3-6D15872EDF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7264" y="825272"/>
            <a:ext cx="2201673" cy="2523035"/>
          </a:xfrm>
          <a:prstGeom prst="rect">
            <a:avLst/>
          </a:prstGeom>
        </p:spPr>
      </p:pic>
      <p:pic>
        <p:nvPicPr>
          <p:cNvPr id="16" name="Afbeelding 15" descr="Afbeelding met kamer, scène, overdekt, Medische apparatuur&#10;&#10;Automatisch gegenereerde beschrijving">
            <a:extLst>
              <a:ext uri="{FF2B5EF4-FFF2-40B4-BE49-F238E27FC236}">
                <a16:creationId xmlns:a16="http://schemas.microsoft.com/office/drawing/2014/main" id="{8225490F-5F12-F79B-7CE7-5E9D79115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424" y="2308009"/>
            <a:ext cx="2656501" cy="1774543"/>
          </a:xfrm>
          <a:prstGeom prst="rect">
            <a:avLst/>
          </a:prstGeom>
        </p:spPr>
      </p:pic>
      <p:sp>
        <p:nvSpPr>
          <p:cNvPr id="2" name="Text Box 14">
            <a:extLst>
              <a:ext uri="{FF2B5EF4-FFF2-40B4-BE49-F238E27FC236}">
                <a16:creationId xmlns:a16="http://schemas.microsoft.com/office/drawing/2014/main" id="{BECA0A32-9551-B4B2-BDCD-4B16A4E85E53}"/>
              </a:ext>
            </a:extLst>
          </p:cNvPr>
          <p:cNvSpPr txBox="1"/>
          <p:nvPr/>
        </p:nvSpPr>
        <p:spPr>
          <a:xfrm>
            <a:off x="34099" y="429094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400" dirty="0">
                <a:effectLst/>
                <a:latin typeface="Century Gothic" panose="020B0502020202020204" pitchFamily="34" charset="0"/>
                <a:ea typeface="Calibri"/>
                <a:cs typeface="Times New Roman"/>
              </a:rPr>
              <a:t>geboren worden</a:t>
            </a:r>
          </a:p>
        </p:txBody>
      </p:sp>
    </p:spTree>
    <p:extLst>
      <p:ext uri="{BB962C8B-B14F-4D97-AF65-F5344CB8AC3E}">
        <p14:creationId xmlns:p14="http://schemas.microsoft.com/office/powerpoint/2010/main" val="245960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0237" y="4632632"/>
            <a:ext cx="2671132" cy="6495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84672"/>
            <a:ext cx="2808312" cy="6214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72024" y="4770232"/>
            <a:ext cx="3138805" cy="6214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200" dirty="0">
                <a:effectLst/>
                <a:latin typeface="Century Gothic" panose="020B0502020202020204" pitchFamily="34" charset="0"/>
                <a:ea typeface="Calibri"/>
                <a:cs typeface="Times New Roman"/>
              </a:rPr>
              <a:t>eerst</a:t>
            </a:r>
          </a:p>
        </p:txBody>
      </p:sp>
      <p:sp>
        <p:nvSpPr>
          <p:cNvPr id="9" name="Text Box 14"/>
          <p:cNvSpPr txBox="1"/>
          <p:nvPr/>
        </p:nvSpPr>
        <p:spPr>
          <a:xfrm>
            <a:off x="3123830" y="4195081"/>
            <a:ext cx="2842235" cy="1870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900" dirty="0">
                <a:latin typeface="Century Gothic" panose="020B0502020202020204" pitchFamily="34" charset="0"/>
                <a:ea typeface="Calibri"/>
                <a:cs typeface="Times New Roman"/>
              </a:rPr>
              <a:t>vervolgens</a:t>
            </a:r>
            <a:endParaRPr lang="nl-NL" sz="3900" dirty="0">
              <a:effectLst/>
              <a:latin typeface="Century Gothic" panose="020B0502020202020204" pitchFamily="34" charset="0"/>
              <a:ea typeface="Calibri"/>
              <a:cs typeface="Times New Roman"/>
            </a:endParaRPr>
          </a:p>
        </p:txBody>
      </p:sp>
      <p:sp>
        <p:nvSpPr>
          <p:cNvPr id="10" name="Text Box 14"/>
          <p:cNvSpPr txBox="1"/>
          <p:nvPr/>
        </p:nvSpPr>
        <p:spPr>
          <a:xfrm>
            <a:off x="5868143" y="3379249"/>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uiteindelijk</a:t>
            </a: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251520" y="5440480"/>
            <a:ext cx="287231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8726"/>
            <a:ext cx="3138805" cy="2292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in het begin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5447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67846" y="4804942"/>
            <a:ext cx="2736302" cy="3233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daarna</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644021" cy="799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5"/>
            <a:ext cx="2808311" cy="33038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op het laatst</a:t>
            </a:r>
            <a:endParaRPr lang="nl-NL" sz="12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1A4BBEC3-A626-4270-A41A-219A9D07D061}"/>
              </a:ext>
            </a:extLst>
          </p:cNvPr>
          <p:cNvSpPr txBox="1"/>
          <p:nvPr/>
        </p:nvSpPr>
        <p:spPr>
          <a:xfrm>
            <a:off x="395535" y="477401"/>
            <a:ext cx="8136905" cy="11520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Eerst zend je een antwoord in, </a:t>
            </a:r>
            <a:r>
              <a:rPr lang="nl-NL" sz="2000" i="1" u="sng" dirty="0">
                <a:solidFill>
                  <a:srgbClr val="387038"/>
                </a:solidFill>
                <a:latin typeface="Century Gothic" panose="020B0502020202020204" pitchFamily="34" charset="0"/>
                <a:ea typeface="Calibri"/>
                <a:cs typeface="Times New Roman"/>
              </a:rPr>
              <a:t>vervolgens</a:t>
            </a:r>
            <a:r>
              <a:rPr lang="nl-NL" sz="2000" i="1" dirty="0">
                <a:solidFill>
                  <a:srgbClr val="387038"/>
                </a:solidFill>
                <a:latin typeface="Century Gothic" panose="020B0502020202020204" pitchFamily="34" charset="0"/>
                <a:ea typeface="Calibri"/>
                <a:cs typeface="Times New Roman"/>
              </a:rPr>
              <a:t> word je uitgekozen om je antwoord te geven en uiteindelijk hoor je of het antwoord goed of fout is.</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2E8D669-9297-54A2-4A95-C71AB348D6F3}"/>
              </a:ext>
            </a:extLst>
          </p:cNvPr>
          <p:cNvPicPr>
            <a:picLocks noChangeAspect="1"/>
          </p:cNvPicPr>
          <p:nvPr/>
        </p:nvPicPr>
        <p:blipFill>
          <a:blip r:embed="rId5"/>
          <a:stretch>
            <a:fillRect/>
          </a:stretch>
        </p:blipFill>
        <p:spPr>
          <a:xfrm>
            <a:off x="3078484" y="2204864"/>
            <a:ext cx="2797026" cy="1731492"/>
          </a:xfrm>
          <a:prstGeom prst="rect">
            <a:avLst/>
          </a:prstGeom>
        </p:spPr>
      </p:pic>
      <p:pic>
        <p:nvPicPr>
          <p:cNvPr id="19" name="Afbeelding 18" descr="Afbeelding met Graphics, clipart, grafische vormgeving, cirkel&#10;&#10;Automatisch gegenereerde beschrijving">
            <a:extLst>
              <a:ext uri="{FF2B5EF4-FFF2-40B4-BE49-F238E27FC236}">
                <a16:creationId xmlns:a16="http://schemas.microsoft.com/office/drawing/2014/main" id="{A9D319F2-6D44-DDE3-5345-C4C7EE38A4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901" y="2466536"/>
            <a:ext cx="2534106" cy="2112431"/>
          </a:xfrm>
          <a:prstGeom prst="rect">
            <a:avLst/>
          </a:prstGeom>
        </p:spPr>
      </p:pic>
      <p:pic>
        <p:nvPicPr>
          <p:cNvPr id="20" name="Afbeelding 19" descr="Afbeelding met Graphics, schermopname, grafische vormgeving, tekenfilm&#10;&#10;Automatisch gegenereerde beschrijving">
            <a:extLst>
              <a:ext uri="{FF2B5EF4-FFF2-40B4-BE49-F238E27FC236}">
                <a16:creationId xmlns:a16="http://schemas.microsoft.com/office/drawing/2014/main" id="{4FEF3C94-AF45-C955-70D8-259FE8CEE9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3" y="1895624"/>
            <a:ext cx="1475723" cy="1147784"/>
          </a:xfrm>
          <a:prstGeom prst="rect">
            <a:avLst/>
          </a:prstGeom>
        </p:spPr>
      </p:pic>
      <p:pic>
        <p:nvPicPr>
          <p:cNvPr id="23" name="Afbeelding 22" descr="Afbeelding met tekenfilm, illustratie, Tekenfilm, Animatie&#10;&#10;Automatisch gegenereerde beschrijving">
            <a:extLst>
              <a:ext uri="{FF2B5EF4-FFF2-40B4-BE49-F238E27FC236}">
                <a16:creationId xmlns:a16="http://schemas.microsoft.com/office/drawing/2014/main" id="{56B310AB-13C6-9D97-084E-1408C6DC10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9107" y="1717972"/>
            <a:ext cx="1357575" cy="1357575"/>
          </a:xfrm>
          <a:prstGeom prst="rect">
            <a:avLst/>
          </a:prstGeom>
        </p:spPr>
      </p:pic>
    </p:spTree>
    <p:extLst>
      <p:ext uri="{BB962C8B-B14F-4D97-AF65-F5344CB8AC3E}">
        <p14:creationId xmlns:p14="http://schemas.microsoft.com/office/powerpoint/2010/main" val="227683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58" y="117400"/>
            <a:ext cx="9006083"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56051" y="4638677"/>
            <a:ext cx="2381481"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24081" y="3645024"/>
            <a:ext cx="2693235" cy="10831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xt Box 14"/>
          <p:cNvSpPr txBox="1"/>
          <p:nvPr/>
        </p:nvSpPr>
        <p:spPr>
          <a:xfrm>
            <a:off x="11733" y="4743108"/>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dirty="0">
                <a:latin typeface="Century Gothic" panose="020B0502020202020204" pitchFamily="34" charset="0"/>
                <a:ea typeface="Calibri"/>
                <a:cs typeface="Times New Roman"/>
              </a:rPr>
              <a:t>raden</a:t>
            </a:r>
          </a:p>
        </p:txBody>
      </p:sp>
      <p:sp>
        <p:nvSpPr>
          <p:cNvPr id="9" name="Text Box 14"/>
          <p:cNvSpPr txBox="1"/>
          <p:nvPr/>
        </p:nvSpPr>
        <p:spPr>
          <a:xfrm>
            <a:off x="2946777" y="3713929"/>
            <a:ext cx="2950778" cy="8123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fout hebben</a:t>
            </a:r>
          </a:p>
        </p:txBody>
      </p:sp>
      <p:sp>
        <p:nvSpPr>
          <p:cNvPr id="10" name="Text Box 14"/>
          <p:cNvSpPr txBox="1"/>
          <p:nvPr/>
        </p:nvSpPr>
        <p:spPr>
          <a:xfrm>
            <a:off x="6156232" y="458592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7481082"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Het geluid werd maar niet geraden. </a:t>
            </a:r>
            <a:r>
              <a:rPr lang="nl-NL" sz="2000" i="1" u="sng" dirty="0">
                <a:solidFill>
                  <a:srgbClr val="387038"/>
                </a:solidFill>
                <a:effectLst/>
                <a:latin typeface="Century Gothic" panose="020B0502020202020204" pitchFamily="34" charset="0"/>
                <a:ea typeface="Calibri"/>
                <a:cs typeface="Times New Roman"/>
              </a:rPr>
              <a:t>Het resultaat</a:t>
            </a:r>
            <a:r>
              <a:rPr lang="nl-NL" sz="2000" i="1" dirty="0">
                <a:solidFill>
                  <a:srgbClr val="387038"/>
                </a:solidFill>
                <a:effectLst/>
                <a:latin typeface="Century Gothic" panose="020B0502020202020204" pitchFamily="34" charset="0"/>
                <a:ea typeface="Calibri"/>
                <a:cs typeface="Times New Roman"/>
              </a:rPr>
              <a:t>? </a:t>
            </a:r>
          </a:p>
          <a:p>
            <a:pPr>
              <a:spcAft>
                <a:spcPts val="800"/>
              </a:spcAft>
            </a:pPr>
            <a:r>
              <a:rPr lang="nl-NL" sz="2000" i="1" dirty="0">
                <a:solidFill>
                  <a:srgbClr val="387038"/>
                </a:solidFill>
                <a:effectLst/>
                <a:latin typeface="Century Gothic" panose="020B0502020202020204" pitchFamily="34" charset="0"/>
                <a:ea typeface="Calibri"/>
                <a:cs typeface="Times New Roman"/>
              </a:rPr>
              <a:t>Heel veel geld in de pot!</a:t>
            </a:r>
            <a:endParaRPr lang="nl-NL" sz="1100" dirty="0">
              <a:effectLst/>
              <a:latin typeface="Century Gothic" panose="020B0502020202020204" pitchFamily="34" charset="0"/>
              <a:ea typeface="Calibri"/>
              <a:cs typeface="Times New Roman"/>
            </a:endParaRPr>
          </a:p>
        </p:txBody>
      </p:sp>
      <p:sp>
        <p:nvSpPr>
          <p:cNvPr id="13" name="Tekstvak 2">
            <a:extLst>
              <a:ext uri="{FF2B5EF4-FFF2-40B4-BE49-F238E27FC236}">
                <a16:creationId xmlns:a16="http://schemas.microsoft.com/office/drawing/2014/main" id="{2CAF2CA5-8840-46D4-8561-7FDED8187EDA}"/>
              </a:ext>
            </a:extLst>
          </p:cNvPr>
          <p:cNvSpPr txBox="1">
            <a:spLocks noChangeArrowheads="1"/>
          </p:cNvSpPr>
          <p:nvPr/>
        </p:nvSpPr>
        <p:spPr bwMode="auto">
          <a:xfrm>
            <a:off x="-3691852" y="5488762"/>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endParaRPr lang="nl-NL" sz="24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EA50B16E-2C4E-3A03-2987-80BC1B02F5D7}"/>
              </a:ext>
            </a:extLst>
          </p:cNvPr>
          <p:cNvSpPr txBox="1"/>
          <p:nvPr/>
        </p:nvSpPr>
        <p:spPr>
          <a:xfrm>
            <a:off x="6129268" y="4403103"/>
            <a:ext cx="2604159" cy="5565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a:extLst>
              <a:ext uri="{FF2B5EF4-FFF2-40B4-BE49-F238E27FC236}">
                <a16:creationId xmlns:a16="http://schemas.microsoft.com/office/drawing/2014/main" id="{C9489D35-BE38-2D19-3F65-D454146DD126}"/>
              </a:ext>
            </a:extLst>
          </p:cNvPr>
          <p:cNvSpPr txBox="1">
            <a:spLocks noChangeArrowheads="1"/>
          </p:cNvSpPr>
          <p:nvPr/>
        </p:nvSpPr>
        <p:spPr bwMode="auto">
          <a:xfrm>
            <a:off x="6151824" y="4484413"/>
            <a:ext cx="2638827" cy="45675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de uitkomst</a:t>
            </a:r>
          </a:p>
        </p:txBody>
      </p:sp>
      <p:sp>
        <p:nvSpPr>
          <p:cNvPr id="16" name="Text Box 14">
            <a:extLst>
              <a:ext uri="{FF2B5EF4-FFF2-40B4-BE49-F238E27FC236}">
                <a16:creationId xmlns:a16="http://schemas.microsoft.com/office/drawing/2014/main" id="{B3645190-7CD5-9FD4-480F-7FE38AC6AC76}"/>
              </a:ext>
            </a:extLst>
          </p:cNvPr>
          <p:cNvSpPr txBox="1"/>
          <p:nvPr/>
        </p:nvSpPr>
        <p:spPr>
          <a:xfrm>
            <a:off x="5948339" y="3068960"/>
            <a:ext cx="2764129" cy="11865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xt Box 14">
            <a:extLst>
              <a:ext uri="{FF2B5EF4-FFF2-40B4-BE49-F238E27FC236}">
                <a16:creationId xmlns:a16="http://schemas.microsoft.com/office/drawing/2014/main" id="{AD05FA00-168A-F437-1E59-6DF4903F44E2}"/>
              </a:ext>
            </a:extLst>
          </p:cNvPr>
          <p:cNvSpPr txBox="1"/>
          <p:nvPr/>
        </p:nvSpPr>
        <p:spPr>
          <a:xfrm>
            <a:off x="6151824" y="3204948"/>
            <a:ext cx="251113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dirty="0">
                <a:latin typeface="Century Gothic" panose="020B0502020202020204" pitchFamily="34" charset="0"/>
                <a:ea typeface="Calibri"/>
                <a:cs typeface="Times New Roman"/>
              </a:rPr>
              <a:t>het </a:t>
            </a:r>
            <a:br>
              <a:rPr lang="nl-NL" sz="4000" dirty="0">
                <a:latin typeface="Century Gothic" panose="020B0502020202020204" pitchFamily="34" charset="0"/>
                <a:ea typeface="Calibri"/>
                <a:cs typeface="Times New Roman"/>
              </a:rPr>
            </a:br>
            <a:r>
              <a:rPr lang="nl-NL" sz="4000" dirty="0">
                <a:latin typeface="Century Gothic" panose="020B0502020202020204" pitchFamily="34" charset="0"/>
                <a:ea typeface="Calibri"/>
                <a:cs typeface="Times New Roman"/>
              </a:rPr>
              <a:t>resultaat</a:t>
            </a:r>
          </a:p>
        </p:txBody>
      </p:sp>
      <p:grpSp>
        <p:nvGrpSpPr>
          <p:cNvPr id="19" name="Groep 18">
            <a:extLst>
              <a:ext uri="{FF2B5EF4-FFF2-40B4-BE49-F238E27FC236}">
                <a16:creationId xmlns:a16="http://schemas.microsoft.com/office/drawing/2014/main" id="{BF608D9D-270A-3FDA-FB50-6464031C9854}"/>
              </a:ext>
            </a:extLst>
          </p:cNvPr>
          <p:cNvGrpSpPr/>
          <p:nvPr/>
        </p:nvGrpSpPr>
        <p:grpSpPr>
          <a:xfrm>
            <a:off x="410573" y="2910358"/>
            <a:ext cx="2500114" cy="1644444"/>
            <a:chOff x="482446" y="1772816"/>
            <a:chExt cx="6133186" cy="4034088"/>
          </a:xfrm>
        </p:grpSpPr>
        <p:pic>
          <p:nvPicPr>
            <p:cNvPr id="20" name="Afbeelding 19" descr="Afbeelding met reflectie, water&#10;&#10;Automatisch gegenereerde beschrijving">
              <a:extLst>
                <a:ext uri="{FF2B5EF4-FFF2-40B4-BE49-F238E27FC236}">
                  <a16:creationId xmlns:a16="http://schemas.microsoft.com/office/drawing/2014/main" id="{8E2B2A18-E3BB-2167-85A1-390797B81B01}"/>
                </a:ext>
              </a:extLst>
            </p:cNvPr>
            <p:cNvPicPr>
              <a:picLocks noChangeAspect="1"/>
            </p:cNvPicPr>
            <p:nvPr/>
          </p:nvPicPr>
          <p:blipFill rotWithShape="1">
            <a:blip r:embed="rId4">
              <a:extLst>
                <a:ext uri="{28A0092B-C50C-407E-A947-70E740481C1C}">
                  <a14:useLocalDpi xmlns:a14="http://schemas.microsoft.com/office/drawing/2010/main" val="0"/>
                </a:ext>
              </a:extLst>
            </a:blip>
            <a:srcRect r="31498"/>
            <a:stretch/>
          </p:blipFill>
          <p:spPr>
            <a:xfrm>
              <a:off x="482446" y="2422526"/>
              <a:ext cx="6133186" cy="3384378"/>
            </a:xfrm>
            <a:prstGeom prst="rect">
              <a:avLst/>
            </a:prstGeom>
          </p:spPr>
        </p:pic>
        <p:sp>
          <p:nvSpPr>
            <p:cNvPr id="22" name="Tekstvak 21">
              <a:extLst>
                <a:ext uri="{FF2B5EF4-FFF2-40B4-BE49-F238E27FC236}">
                  <a16:creationId xmlns:a16="http://schemas.microsoft.com/office/drawing/2014/main" id="{1BBD5700-2F6D-7B1C-3A20-D0A186885939}"/>
                </a:ext>
              </a:extLst>
            </p:cNvPr>
            <p:cNvSpPr txBox="1"/>
            <p:nvPr/>
          </p:nvSpPr>
          <p:spPr>
            <a:xfrm>
              <a:off x="4031940" y="1772816"/>
              <a:ext cx="1080119" cy="2791517"/>
            </a:xfrm>
            <a:prstGeom prst="rect">
              <a:avLst/>
            </a:prstGeom>
            <a:noFill/>
          </p:spPr>
          <p:txBody>
            <a:bodyPr wrap="square" rtlCol="0">
              <a:spAutoFit/>
            </a:bodyPr>
            <a:lstStyle/>
            <a:p>
              <a:r>
                <a:rPr lang="nl-NL" sz="8000" dirty="0">
                  <a:solidFill>
                    <a:srgbClr val="FF0000"/>
                  </a:solidFill>
                </a:rPr>
                <a:t>?</a:t>
              </a:r>
              <a:endParaRPr lang="nl-NL" dirty="0">
                <a:solidFill>
                  <a:srgbClr val="FF0000"/>
                </a:solidFill>
              </a:endParaRPr>
            </a:p>
          </p:txBody>
        </p:sp>
      </p:grpSp>
      <p:sp>
        <p:nvSpPr>
          <p:cNvPr id="23" name="Vermenigvuldigingsteken 22">
            <a:extLst>
              <a:ext uri="{FF2B5EF4-FFF2-40B4-BE49-F238E27FC236}">
                <a16:creationId xmlns:a16="http://schemas.microsoft.com/office/drawing/2014/main" id="{3470A73C-6057-A00E-573C-6B6A23BF5DE5}"/>
              </a:ext>
            </a:extLst>
          </p:cNvPr>
          <p:cNvSpPr/>
          <p:nvPr/>
        </p:nvSpPr>
        <p:spPr>
          <a:xfrm>
            <a:off x="3448544" y="2225053"/>
            <a:ext cx="1710706" cy="1517332"/>
          </a:xfrm>
          <a:prstGeom prst="mathMultiply">
            <a:avLst>
              <a:gd name="adj1" fmla="val 1102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
        <p:nvSpPr>
          <p:cNvPr id="24" name="Tekstvak 23">
            <a:extLst>
              <a:ext uri="{FF2B5EF4-FFF2-40B4-BE49-F238E27FC236}">
                <a16:creationId xmlns:a16="http://schemas.microsoft.com/office/drawing/2014/main" id="{270BAC92-AEA5-5DD0-6FE2-751C8776FE02}"/>
              </a:ext>
            </a:extLst>
          </p:cNvPr>
          <p:cNvSpPr txBox="1"/>
          <p:nvPr/>
        </p:nvSpPr>
        <p:spPr>
          <a:xfrm>
            <a:off x="5926031" y="1742228"/>
            <a:ext cx="2808743" cy="1200329"/>
          </a:xfrm>
          <a:prstGeom prst="rect">
            <a:avLst/>
          </a:prstGeom>
          <a:noFill/>
        </p:spPr>
        <p:txBody>
          <a:bodyPr wrap="square" rtlCol="0">
            <a:spAutoFit/>
          </a:bodyPr>
          <a:lstStyle/>
          <a:p>
            <a:r>
              <a:rPr lang="nl-NL" sz="3600" dirty="0">
                <a:solidFill>
                  <a:srgbClr val="FFC000"/>
                </a:solidFill>
              </a:rPr>
              <a:t>100.000 euro te winnen</a:t>
            </a:r>
          </a:p>
        </p:txBody>
      </p:sp>
    </p:spTree>
    <p:extLst>
      <p:ext uri="{BB962C8B-B14F-4D97-AF65-F5344CB8AC3E}">
        <p14:creationId xmlns:p14="http://schemas.microsoft.com/office/powerpoint/2010/main" val="324496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25" y="11740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37245" y="4685628"/>
            <a:ext cx="2693235" cy="7066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16117" y="3757072"/>
            <a:ext cx="2626802" cy="10191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2948445" y="3837794"/>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de inzending</a:t>
            </a:r>
            <a:endParaRPr lang="nl-NL" sz="900" dirty="0">
              <a:latin typeface="Century Gothic" panose="020B0502020202020204" pitchFamily="34" charset="0"/>
              <a:ea typeface="Calibri"/>
              <a:cs typeface="Times New Roman"/>
            </a:endParaRPr>
          </a:p>
        </p:txBody>
      </p:sp>
      <p:sp>
        <p:nvSpPr>
          <p:cNvPr id="9" name="Text Box 14"/>
          <p:cNvSpPr txBox="1"/>
          <p:nvPr/>
        </p:nvSpPr>
        <p:spPr>
          <a:xfrm>
            <a:off x="312130" y="4852863"/>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raden</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7" y="543608"/>
            <a:ext cx="8375079"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Voor het raden van het geluid kwamen veel </a:t>
            </a:r>
            <a:r>
              <a:rPr lang="nl-NL" sz="2000" i="1" u="sng" dirty="0">
                <a:solidFill>
                  <a:srgbClr val="387038"/>
                </a:solidFill>
                <a:latin typeface="Century Gothic" panose="020B0502020202020204" pitchFamily="34" charset="0"/>
                <a:ea typeface="Calibri"/>
                <a:cs typeface="Times New Roman"/>
              </a:rPr>
              <a:t>inzendingen</a:t>
            </a:r>
            <a:r>
              <a:rPr lang="nl-NL" sz="2000" i="1" dirty="0">
                <a:solidFill>
                  <a:srgbClr val="387038"/>
                </a:solidFill>
                <a:latin typeface="Century Gothic" panose="020B0502020202020204" pitchFamily="34" charset="0"/>
                <a:ea typeface="Calibri"/>
                <a:cs typeface="Times New Roman"/>
              </a:rPr>
              <a:t> binnen. Eén inzending was juist. Zij had het goed geraden en won.</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268722" y="4943671"/>
            <a:ext cx="3971838" cy="7154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301082" y="5000483"/>
            <a:ext cx="4244731" cy="68734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iets wat je opstuurt om ergens aan mee te doen</a:t>
            </a:r>
          </a:p>
        </p:txBody>
      </p:sp>
      <p:sp>
        <p:nvSpPr>
          <p:cNvPr id="2" name="Text Box 14">
            <a:extLst>
              <a:ext uri="{FF2B5EF4-FFF2-40B4-BE49-F238E27FC236}">
                <a16:creationId xmlns:a16="http://schemas.microsoft.com/office/drawing/2014/main" id="{6CFAEB84-C7F3-310B-DD6A-8E8D0DB7AE37}"/>
              </a:ext>
            </a:extLst>
          </p:cNvPr>
          <p:cNvSpPr txBox="1"/>
          <p:nvPr/>
        </p:nvSpPr>
        <p:spPr>
          <a:xfrm>
            <a:off x="6028556" y="3476692"/>
            <a:ext cx="2814933" cy="76528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xt Box 14">
            <a:extLst>
              <a:ext uri="{FF2B5EF4-FFF2-40B4-BE49-F238E27FC236}">
                <a16:creationId xmlns:a16="http://schemas.microsoft.com/office/drawing/2014/main" id="{32EECB37-3023-7BB1-FFC7-18D6344E2FF7}"/>
              </a:ext>
            </a:extLst>
          </p:cNvPr>
          <p:cNvSpPr txBox="1"/>
          <p:nvPr/>
        </p:nvSpPr>
        <p:spPr>
          <a:xfrm>
            <a:off x="5869406" y="3655598"/>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winnen</a:t>
            </a:r>
            <a:endParaRPr lang="nl-NL" sz="900" dirty="0">
              <a:effectLst/>
              <a:latin typeface="Century Gothic" panose="020B0502020202020204" pitchFamily="34" charset="0"/>
              <a:ea typeface="Calibri"/>
              <a:cs typeface="Times New Roman"/>
            </a:endParaRPr>
          </a:p>
        </p:txBody>
      </p:sp>
      <p:grpSp>
        <p:nvGrpSpPr>
          <p:cNvPr id="7" name="Groep 6">
            <a:extLst>
              <a:ext uri="{FF2B5EF4-FFF2-40B4-BE49-F238E27FC236}">
                <a16:creationId xmlns:a16="http://schemas.microsoft.com/office/drawing/2014/main" id="{BA90B01E-BD99-106D-00B9-3F35D2D3B9CF}"/>
              </a:ext>
            </a:extLst>
          </p:cNvPr>
          <p:cNvGrpSpPr/>
          <p:nvPr/>
        </p:nvGrpSpPr>
        <p:grpSpPr>
          <a:xfrm>
            <a:off x="401445" y="2996952"/>
            <a:ext cx="2500114" cy="1644444"/>
            <a:chOff x="482446" y="1772816"/>
            <a:chExt cx="6133186" cy="4034088"/>
          </a:xfrm>
        </p:grpSpPr>
        <p:pic>
          <p:nvPicPr>
            <p:cNvPr id="16" name="Afbeelding 15" descr="Afbeelding met reflectie, water&#10;&#10;Automatisch gegenereerde beschrijving">
              <a:extLst>
                <a:ext uri="{FF2B5EF4-FFF2-40B4-BE49-F238E27FC236}">
                  <a16:creationId xmlns:a16="http://schemas.microsoft.com/office/drawing/2014/main" id="{B38868C1-A465-79BB-0F98-D9DE0A00B477}"/>
                </a:ext>
              </a:extLst>
            </p:cNvPr>
            <p:cNvPicPr>
              <a:picLocks noChangeAspect="1"/>
            </p:cNvPicPr>
            <p:nvPr/>
          </p:nvPicPr>
          <p:blipFill rotWithShape="1">
            <a:blip r:embed="rId4">
              <a:extLst>
                <a:ext uri="{28A0092B-C50C-407E-A947-70E740481C1C}">
                  <a14:useLocalDpi xmlns:a14="http://schemas.microsoft.com/office/drawing/2010/main" val="0"/>
                </a:ext>
              </a:extLst>
            </a:blip>
            <a:srcRect r="31498"/>
            <a:stretch/>
          </p:blipFill>
          <p:spPr>
            <a:xfrm>
              <a:off x="482446" y="2422526"/>
              <a:ext cx="6133186" cy="3384378"/>
            </a:xfrm>
            <a:prstGeom prst="rect">
              <a:avLst/>
            </a:prstGeom>
          </p:spPr>
        </p:pic>
        <p:sp>
          <p:nvSpPr>
            <p:cNvPr id="17" name="Tekstvak 16">
              <a:extLst>
                <a:ext uri="{FF2B5EF4-FFF2-40B4-BE49-F238E27FC236}">
                  <a16:creationId xmlns:a16="http://schemas.microsoft.com/office/drawing/2014/main" id="{A76AA444-E4C5-173C-9356-A3E9144AEB3B}"/>
                </a:ext>
              </a:extLst>
            </p:cNvPr>
            <p:cNvSpPr txBox="1"/>
            <p:nvPr/>
          </p:nvSpPr>
          <p:spPr>
            <a:xfrm>
              <a:off x="4031940" y="1772816"/>
              <a:ext cx="1080119" cy="2791517"/>
            </a:xfrm>
            <a:prstGeom prst="rect">
              <a:avLst/>
            </a:prstGeom>
            <a:noFill/>
          </p:spPr>
          <p:txBody>
            <a:bodyPr wrap="square" rtlCol="0">
              <a:spAutoFit/>
            </a:bodyPr>
            <a:lstStyle/>
            <a:p>
              <a:r>
                <a:rPr lang="nl-NL" sz="8000" dirty="0">
                  <a:solidFill>
                    <a:srgbClr val="FF0000"/>
                  </a:solidFill>
                </a:rPr>
                <a:t>?</a:t>
              </a:r>
              <a:endParaRPr lang="nl-NL" dirty="0">
                <a:solidFill>
                  <a:srgbClr val="FF0000"/>
                </a:solidFill>
              </a:endParaRPr>
            </a:p>
          </p:txBody>
        </p:sp>
      </p:grpSp>
      <p:pic>
        <p:nvPicPr>
          <p:cNvPr id="21" name="Afbeelding 20" descr="Afbeelding met computer, persoon, computer, gadget&#10;&#10;Automatisch gegenereerde beschrijving">
            <a:extLst>
              <a:ext uri="{FF2B5EF4-FFF2-40B4-BE49-F238E27FC236}">
                <a16:creationId xmlns:a16="http://schemas.microsoft.com/office/drawing/2014/main" id="{80BB5F81-35B6-535A-01BF-6517922A7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886" y="2042210"/>
            <a:ext cx="2395998" cy="1600527"/>
          </a:xfrm>
          <a:prstGeom prst="rect">
            <a:avLst/>
          </a:prstGeom>
        </p:spPr>
      </p:pic>
      <p:pic>
        <p:nvPicPr>
          <p:cNvPr id="23" name="Afbeelding 22" descr="Afbeelding met persoon, kleding, Klimgrepen, Klimmen&#10;&#10;Automatisch gegenereerde beschrijving">
            <a:extLst>
              <a:ext uri="{FF2B5EF4-FFF2-40B4-BE49-F238E27FC236}">
                <a16:creationId xmlns:a16="http://schemas.microsoft.com/office/drawing/2014/main" id="{746DF110-9653-120B-8982-5B5DB83429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0682" y="1643433"/>
            <a:ext cx="2475675" cy="1653751"/>
          </a:xfrm>
          <a:prstGeom prst="rect">
            <a:avLst/>
          </a:prstGeom>
        </p:spPr>
      </p:pic>
    </p:spTree>
    <p:extLst>
      <p:ext uri="{BB962C8B-B14F-4D97-AF65-F5344CB8AC3E}">
        <p14:creationId xmlns:p14="http://schemas.microsoft.com/office/powerpoint/2010/main" val="88982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festijn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73016"/>
            <a:ext cx="2787026" cy="972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37719" y="3592868"/>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Dickens</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582886"/>
            <a:ext cx="2444750" cy="9622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66440" y="3573016"/>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Mega</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01079" y="3592868"/>
            <a:ext cx="2705202" cy="9522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57230" y="354713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Eurovisie</a:t>
            </a: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a:off x="3860000" y="3430552"/>
            <a:ext cx="127855" cy="159545"/>
          </a:xfrm>
          <a:prstGeom prst="rect">
            <a:avLst/>
          </a:prstGeom>
        </p:spPr>
      </p:pic>
      <p:sp>
        <p:nvSpPr>
          <p:cNvPr id="13" name="Text Box 14"/>
          <p:cNvSpPr txBox="1"/>
          <p:nvPr/>
        </p:nvSpPr>
        <p:spPr>
          <a:xfrm>
            <a:off x="6228184" y="476672"/>
            <a:ext cx="2520280"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grote feest</a:t>
            </a:r>
            <a:endParaRPr lang="nl-NL" sz="1100" dirty="0">
              <a:effectLst/>
              <a:latin typeface="Century Gothic" panose="020B0502020202020204" pitchFamily="34" charset="0"/>
              <a:ea typeface="Calibri"/>
              <a:cs typeface="Times New Roman"/>
            </a:endParaRPr>
          </a:p>
        </p:txBody>
      </p:sp>
      <p:pic>
        <p:nvPicPr>
          <p:cNvPr id="3" name="Afbeelding 2" descr="Afbeelding met hemel, kleding, buitenshuis, verven&#10;&#10;Automatisch gegenereerde beschrijving">
            <a:extLst>
              <a:ext uri="{FF2B5EF4-FFF2-40B4-BE49-F238E27FC236}">
                <a16:creationId xmlns:a16="http://schemas.microsoft.com/office/drawing/2014/main" id="{101BAD46-638E-9333-D435-564AF54F17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578943"/>
            <a:ext cx="2160240" cy="1425758"/>
          </a:xfrm>
          <a:prstGeom prst="rect">
            <a:avLst/>
          </a:prstGeom>
        </p:spPr>
      </p:pic>
      <p:pic>
        <p:nvPicPr>
          <p:cNvPr id="17" name="Afbeelding 16" descr="Afbeelding met ballon, evenement, Wereld, muziek&#10;&#10;Automatisch gegenereerde beschrijving">
            <a:extLst>
              <a:ext uri="{FF2B5EF4-FFF2-40B4-BE49-F238E27FC236}">
                <a16:creationId xmlns:a16="http://schemas.microsoft.com/office/drawing/2014/main" id="{2CFB8F08-4FCF-FB44-ED2F-4C4A91E9C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2253" y="4578943"/>
            <a:ext cx="2296936" cy="1486577"/>
          </a:xfrm>
          <a:prstGeom prst="rect">
            <a:avLst/>
          </a:prstGeom>
        </p:spPr>
      </p:pic>
      <p:sp>
        <p:nvSpPr>
          <p:cNvPr id="18" name="Tekstvak 2">
            <a:extLst>
              <a:ext uri="{FF2B5EF4-FFF2-40B4-BE49-F238E27FC236}">
                <a16:creationId xmlns:a16="http://schemas.microsoft.com/office/drawing/2014/main" id="{3A56D886-81BB-6043-6471-EA8EC7977CC7}"/>
              </a:ext>
            </a:extLst>
          </p:cNvPr>
          <p:cNvSpPr txBox="1">
            <a:spLocks noChangeArrowheads="1"/>
          </p:cNvSpPr>
          <p:nvPr/>
        </p:nvSpPr>
        <p:spPr bwMode="auto">
          <a:xfrm>
            <a:off x="3329032" y="4031710"/>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Piraten festijn</a:t>
            </a:r>
            <a:endParaRPr lang="nl-NL" sz="2800" b="1" dirty="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93CF955B-2371-70BD-209C-9CB3FB03F8FD}"/>
              </a:ext>
            </a:extLst>
          </p:cNvPr>
          <p:cNvSpPr txBox="1">
            <a:spLocks noChangeArrowheads="1"/>
          </p:cNvSpPr>
          <p:nvPr/>
        </p:nvSpPr>
        <p:spPr bwMode="auto">
          <a:xfrm>
            <a:off x="406005" y="3970610"/>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festijn</a:t>
            </a:r>
            <a:endParaRPr lang="nl-NL" sz="3600" b="1" dirty="0">
              <a:effectLst/>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0BF7A4EA-4EAD-ADBD-E221-284676A64B22}"/>
              </a:ext>
            </a:extLst>
          </p:cNvPr>
          <p:cNvSpPr txBox="1">
            <a:spLocks noChangeArrowheads="1"/>
          </p:cNvSpPr>
          <p:nvPr/>
        </p:nvSpPr>
        <p:spPr bwMode="auto">
          <a:xfrm>
            <a:off x="5999804" y="3968156"/>
            <a:ext cx="292122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Songfestival</a:t>
            </a:r>
          </a:p>
        </p:txBody>
      </p:sp>
      <p:pic>
        <p:nvPicPr>
          <p:cNvPr id="22" name="Afbeelding 21" descr="Afbeelding met clipart, Graphics, hart, illustratie&#10;&#10;Automatisch gegenereerde beschrijving">
            <a:extLst>
              <a:ext uri="{FF2B5EF4-FFF2-40B4-BE49-F238E27FC236}">
                <a16:creationId xmlns:a16="http://schemas.microsoft.com/office/drawing/2014/main" id="{867ED794-84EB-E8F9-548A-D540E350D6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454" y="4713542"/>
            <a:ext cx="2772018" cy="1163730"/>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10 – 5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1014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944114" y="1958728"/>
            <a:ext cx="372094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779912" y="1916832"/>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tolken</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423883" y="2908603"/>
            <a:ext cx="1811546" cy="3214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endCxn id="7" idx="0"/>
          </p:cNvCxnSpPr>
          <p:nvPr/>
        </p:nvCxnSpPr>
        <p:spPr>
          <a:xfrm flipH="1">
            <a:off x="5830499" y="1200194"/>
            <a:ext cx="918685" cy="716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675665" cy="765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5408503" y="559942"/>
            <a:ext cx="3096343" cy="6354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461038" y="550683"/>
            <a:ext cx="3096343" cy="55170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
            </a:r>
            <a:r>
              <a:rPr lang="nl-NL" sz="3600" dirty="0">
                <a:latin typeface="Century Gothic" panose="020B0502020202020204" pitchFamily="34" charset="0"/>
                <a:ea typeface="Calibri"/>
                <a:cs typeface="Times New Roman"/>
              </a:rPr>
              <a:t>vertaling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71038" y="2909520"/>
            <a:ext cx="195284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7558" y="2858066"/>
            <a:ext cx="219980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tolk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944114" y="2899351"/>
            <a:ext cx="2399734" cy="5243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960624" y="2904091"/>
            <a:ext cx="4258807" cy="6695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vertalen</a:t>
            </a:r>
            <a:endParaRPr lang="nl-NL" sz="1100"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244FFD3C-0A84-45D3-BB3E-B15E4ED4980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l="14562" t="29000" r="41338" b="41600"/>
          <a:stretch/>
        </p:blipFill>
        <p:spPr>
          <a:xfrm>
            <a:off x="1467740" y="389540"/>
            <a:ext cx="3828934" cy="1435850"/>
          </a:xfrm>
          <a:prstGeom prst="rect">
            <a:avLst/>
          </a:prstGeom>
        </p:spPr>
      </p:pic>
      <p:pic>
        <p:nvPicPr>
          <p:cNvPr id="6" name="Afbeelding 5" descr="Afbeelding met kleding, persoon, Menselijk gezicht, pak&#10;&#10;Automatisch gegenereerde beschrijving">
            <a:extLst>
              <a:ext uri="{FF2B5EF4-FFF2-40B4-BE49-F238E27FC236}">
                <a16:creationId xmlns:a16="http://schemas.microsoft.com/office/drawing/2014/main" id="{DC797D24-5009-5AD1-CBBE-AE4342504D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622" y="3625241"/>
            <a:ext cx="3197422" cy="1796951"/>
          </a:xfrm>
          <a:prstGeom prst="rect">
            <a:avLst/>
          </a:prstGeom>
        </p:spPr>
      </p:pic>
      <p:pic>
        <p:nvPicPr>
          <p:cNvPr id="22" name="Afbeelding 21">
            <a:extLst>
              <a:ext uri="{FF2B5EF4-FFF2-40B4-BE49-F238E27FC236}">
                <a16:creationId xmlns:a16="http://schemas.microsoft.com/office/drawing/2014/main" id="{E3D3E754-569F-E062-6310-FD0D500672E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59337" y="3815261"/>
            <a:ext cx="2949573" cy="2172438"/>
          </a:xfrm>
          <a:prstGeom prst="rect">
            <a:avLst/>
          </a:prstGeom>
        </p:spPr>
      </p:pic>
    </p:spTree>
    <p:extLst>
      <p:ext uri="{BB962C8B-B14F-4D97-AF65-F5344CB8AC3E}">
        <p14:creationId xmlns:p14="http://schemas.microsoft.com/office/powerpoint/2010/main" val="315440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28" y="56814"/>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426048" y="2706295"/>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14"/>
          <p:cNvSpPr txBox="1"/>
          <p:nvPr/>
        </p:nvSpPr>
        <p:spPr>
          <a:xfrm>
            <a:off x="2187604" y="2591887"/>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grens</a:t>
            </a:r>
            <a:endParaRPr lang="nl-NL" sz="12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5628482" y="1163194"/>
            <a:ext cx="1286238" cy="1538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14"/>
          <p:cNvSpPr txBox="1"/>
          <p:nvPr/>
        </p:nvSpPr>
        <p:spPr>
          <a:xfrm>
            <a:off x="400079" y="1712636"/>
            <a:ext cx="5035070" cy="7230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88428" y="1701547"/>
            <a:ext cx="5309575"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grensovergang</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7" name="Rechte verbindingslijn 26">
            <a:extLst>
              <a:ext uri="{FF2B5EF4-FFF2-40B4-BE49-F238E27FC236}">
                <a16:creationId xmlns:a16="http://schemas.microsoft.com/office/drawing/2014/main" id="{BE343CA2-6D5D-41E4-8A8D-1C97006E66EC}"/>
              </a:ext>
            </a:extLst>
          </p:cNvPr>
          <p:cNvCxnSpPr>
            <a:cxnSpLocks/>
            <a:endCxn id="5" idx="1"/>
          </p:cNvCxnSpPr>
          <p:nvPr/>
        </p:nvCxnSpPr>
        <p:spPr>
          <a:xfrm>
            <a:off x="1971962" y="2411216"/>
            <a:ext cx="1454086" cy="7243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flipH="1">
            <a:off x="1955545" y="4536944"/>
            <a:ext cx="1368152" cy="676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275941" y="3569420"/>
            <a:ext cx="6184491" cy="9834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67744" y="3501008"/>
            <a:ext cx="6312616" cy="442246"/>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a:t>
            </a:r>
            <a:r>
              <a:rPr lang="nl-NL" sz="2800" b="0" i="0" dirty="0">
                <a:solidFill>
                  <a:srgbClr val="4F4F4F"/>
                </a:solidFill>
                <a:effectLst/>
                <a:latin typeface="Century Gothic" panose="020B0502020202020204" pitchFamily="34" charset="0"/>
              </a:rPr>
              <a:t>de soort lijn waar een land ophoudt en een ander land begint</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pic>
        <p:nvPicPr>
          <p:cNvPr id="8" name="Afbeelding 7" descr="Afbeelding met tekst, visitekaartje&#10;&#10;Automatisch gegenereerde beschrijving">
            <a:extLst>
              <a:ext uri="{FF2B5EF4-FFF2-40B4-BE49-F238E27FC236}">
                <a16:creationId xmlns:a16="http://schemas.microsoft.com/office/drawing/2014/main" id="{F8069B67-F81B-41A4-98C2-B89F5D9CA3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4281" t="12789" r="16518" b="8251"/>
          <a:stretch/>
        </p:blipFill>
        <p:spPr>
          <a:xfrm>
            <a:off x="4460002" y="4951146"/>
            <a:ext cx="955038" cy="1089723"/>
          </a:xfrm>
          <a:prstGeom prst="rect">
            <a:avLst/>
          </a:prstGeom>
        </p:spPr>
      </p:pic>
      <p:sp>
        <p:nvSpPr>
          <p:cNvPr id="13" name="Text Box 14"/>
          <p:cNvSpPr txBox="1"/>
          <p:nvPr/>
        </p:nvSpPr>
        <p:spPr>
          <a:xfrm>
            <a:off x="742819" y="5117974"/>
            <a:ext cx="3524711"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7357" y="437785"/>
            <a:ext cx="3133753"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474413" y="395649"/>
            <a:ext cx="3837833" cy="707886"/>
          </a:xfrm>
          <a:prstGeom prst="rect">
            <a:avLst/>
          </a:prstGeom>
          <a:noFill/>
        </p:spPr>
        <p:txBody>
          <a:bodyPr wrap="square" rtlCol="0">
            <a:spAutoFit/>
          </a:bodyPr>
          <a:lstStyle/>
          <a:p>
            <a:r>
              <a:rPr lang="nl-NL" sz="4000" dirty="0">
                <a:latin typeface="Century Gothic" panose="020B0502020202020204" pitchFamily="34" charset="0"/>
              </a:rPr>
              <a:t>de controle</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pic>
        <p:nvPicPr>
          <p:cNvPr id="11" name="Afbeelding 10">
            <a:extLst>
              <a:ext uri="{FF2B5EF4-FFF2-40B4-BE49-F238E27FC236}">
                <a16:creationId xmlns:a16="http://schemas.microsoft.com/office/drawing/2014/main" id="{22AE657E-8BBD-4E3B-98FC-9EBB9F5FE8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2890" y="633054"/>
            <a:ext cx="2903158" cy="969654"/>
          </a:xfrm>
          <a:prstGeom prst="rect">
            <a:avLst/>
          </a:prstGeom>
        </p:spPr>
      </p:pic>
      <p:pic>
        <p:nvPicPr>
          <p:cNvPr id="20" name="Afbeelding 19" descr="Afbeelding met persoon, binnen, person&#10;&#10;Automatisch gegenereerde beschrijving">
            <a:extLst>
              <a:ext uri="{FF2B5EF4-FFF2-40B4-BE49-F238E27FC236}">
                <a16:creationId xmlns:a16="http://schemas.microsoft.com/office/drawing/2014/main" id="{337007EB-B7E5-49A0-8C6A-D31E20D0A128}"/>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025368" y="1276909"/>
            <a:ext cx="1734697" cy="1158778"/>
          </a:xfrm>
          <a:prstGeom prst="rect">
            <a:avLst/>
          </a:prstGeom>
        </p:spPr>
      </p:pic>
      <p:sp>
        <p:nvSpPr>
          <p:cNvPr id="12" name="Text Box 14"/>
          <p:cNvSpPr txBox="1"/>
          <p:nvPr/>
        </p:nvSpPr>
        <p:spPr>
          <a:xfrm>
            <a:off x="-273293" y="5155459"/>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paspoort</a:t>
            </a:r>
            <a:endParaRPr lang="nl-NL" sz="4000" dirty="0">
              <a:effectLst/>
              <a:latin typeface="Century Gothic" panose="020B0502020202020204" pitchFamily="34" charset="0"/>
              <a:ea typeface="Calibri"/>
              <a:cs typeface="Times New Roman"/>
            </a:endParaRPr>
          </a:p>
        </p:txBody>
      </p:sp>
      <p:pic>
        <p:nvPicPr>
          <p:cNvPr id="34" name="Afbeelding 33">
            <a:extLst>
              <a:ext uri="{FF2B5EF4-FFF2-40B4-BE49-F238E27FC236}">
                <a16:creationId xmlns:a16="http://schemas.microsoft.com/office/drawing/2014/main" id="{AB4C0F1B-E5FA-405C-8FD0-5177DD216A6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13477"/>
          <a:stretch/>
        </p:blipFill>
        <p:spPr>
          <a:xfrm>
            <a:off x="342832" y="3057222"/>
            <a:ext cx="1862346" cy="1614315"/>
          </a:xfrm>
          <a:prstGeom prst="rect">
            <a:avLst/>
          </a:prstGeom>
        </p:spPr>
      </p:pic>
      <p:sp>
        <p:nvSpPr>
          <p:cNvPr id="35" name="Ovaal 34">
            <a:extLst>
              <a:ext uri="{FF2B5EF4-FFF2-40B4-BE49-F238E27FC236}">
                <a16:creationId xmlns:a16="http://schemas.microsoft.com/office/drawing/2014/main" id="{25BA4AF0-9784-4718-8DA3-4C2EEF0CC16F}"/>
              </a:ext>
            </a:extLst>
          </p:cNvPr>
          <p:cNvSpPr/>
          <p:nvPr/>
        </p:nvSpPr>
        <p:spPr>
          <a:xfrm rot="1172161">
            <a:off x="1021359" y="3315288"/>
            <a:ext cx="111430" cy="67572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6" name="Pijl: omlaag 35">
            <a:extLst>
              <a:ext uri="{FF2B5EF4-FFF2-40B4-BE49-F238E27FC236}">
                <a16:creationId xmlns:a16="http://schemas.microsoft.com/office/drawing/2014/main" id="{93F50DD1-132C-4646-8519-A68F2FC353E4}"/>
              </a:ext>
            </a:extLst>
          </p:cNvPr>
          <p:cNvSpPr/>
          <p:nvPr/>
        </p:nvSpPr>
        <p:spPr>
          <a:xfrm rot="13324042">
            <a:off x="648452" y="4069471"/>
            <a:ext cx="89144" cy="32159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07785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42702" y="2504861"/>
            <a:ext cx="2792683"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872318" y="2384853"/>
            <a:ext cx="66586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namens</a:t>
            </a: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08298" y="4005953"/>
            <a:ext cx="3516345" cy="8751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81205" y="4071272"/>
            <a:ext cx="394839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Verenigde </a:t>
            </a:r>
            <a:r>
              <a:rPr lang="nl-NL" sz="3600" dirty="0">
                <a:latin typeface="Century Gothic" panose="020B0502020202020204" pitchFamily="34" charset="0"/>
                <a:ea typeface="Calibri"/>
                <a:cs typeface="Times New Roman"/>
              </a:rPr>
              <a:t>N</a:t>
            </a:r>
            <a:r>
              <a:rPr lang="nl-NL" sz="3600" dirty="0">
                <a:effectLst/>
                <a:latin typeface="Century Gothic" panose="020B0502020202020204" pitchFamily="34" charset="0"/>
                <a:ea typeface="Calibri"/>
                <a:cs typeface="Times New Roman"/>
              </a:rPr>
              <a:t>aties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96931" y="962972"/>
            <a:ext cx="3803461" cy="656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82476" y="1120016"/>
            <a:ext cx="3803461" cy="49984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a:t>
            </a:r>
            <a:r>
              <a:rPr lang="nl-NL" sz="3600" dirty="0">
                <a:effectLst/>
                <a:latin typeface="Century Gothic" panose="020B0502020202020204" pitchFamily="34" charset="0"/>
                <a:ea typeface="Calibri"/>
                <a:cs typeface="Times New Roman"/>
              </a:rPr>
              <a:t> radiostation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73899" y="3930544"/>
            <a:ext cx="3516345" cy="8323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73900" y="3898779"/>
            <a:ext cx="349880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leerlingenraad</a:t>
            </a: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904924" y="3212976"/>
            <a:ext cx="4061546" cy="5459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56704" y="3188321"/>
            <a:ext cx="5157362" cy="3369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a:t>
            </a:r>
            <a:r>
              <a:rPr lang="nl-NL" sz="2800" dirty="0">
                <a:latin typeface="Century Gothic" panose="020B0502020202020204" pitchFamily="34" charset="0"/>
                <a:ea typeface="Calibri"/>
                <a:cs typeface="Times New Roman"/>
              </a:rPr>
              <a:t> voor, uit naam van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1E14799-B201-4362-A018-B3CE8FC9BE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814" y="4811036"/>
            <a:ext cx="1874909" cy="1252439"/>
          </a:xfrm>
          <a:prstGeom prst="rect">
            <a:avLst/>
          </a:prstGeom>
        </p:spPr>
      </p:pic>
      <p:pic>
        <p:nvPicPr>
          <p:cNvPr id="3" name="Afbeelding 2">
            <a:extLst>
              <a:ext uri="{FF2B5EF4-FFF2-40B4-BE49-F238E27FC236}">
                <a16:creationId xmlns:a16="http://schemas.microsoft.com/office/drawing/2014/main" id="{52D7DC8B-8CE7-430C-B57B-AF9F4C9375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5332" y="4946447"/>
            <a:ext cx="1734980" cy="1252439"/>
          </a:xfrm>
          <a:prstGeom prst="rect">
            <a:avLst/>
          </a:prstGeom>
        </p:spPr>
      </p:pic>
      <p:pic>
        <p:nvPicPr>
          <p:cNvPr id="6" name="Afbeelding 5">
            <a:extLst>
              <a:ext uri="{FF2B5EF4-FFF2-40B4-BE49-F238E27FC236}">
                <a16:creationId xmlns:a16="http://schemas.microsoft.com/office/drawing/2014/main" id="{89B7AAA7-9A31-4A4F-4A68-AC211E766927}"/>
              </a:ext>
            </a:extLst>
          </p:cNvPr>
          <p:cNvPicPr>
            <a:picLocks noChangeAspect="1"/>
          </p:cNvPicPr>
          <p:nvPr/>
        </p:nvPicPr>
        <p:blipFill>
          <a:blip r:embed="rId6"/>
          <a:stretch>
            <a:fillRect/>
          </a:stretch>
        </p:blipFill>
        <p:spPr>
          <a:xfrm>
            <a:off x="1243419" y="509251"/>
            <a:ext cx="2844836" cy="1557446"/>
          </a:xfrm>
          <a:prstGeom prst="rect">
            <a:avLst/>
          </a:prstGeom>
        </p:spPr>
      </p:pic>
    </p:spTree>
    <p:extLst>
      <p:ext uri="{BB962C8B-B14F-4D97-AF65-F5344CB8AC3E}">
        <p14:creationId xmlns:p14="http://schemas.microsoft.com/office/powerpoint/2010/main" val="250708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letterlijk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echt, volledig</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Je hoort een geluid en je moet raden hoe dat geluid </a:t>
            </a:r>
            <a:r>
              <a:rPr lang="nl-NL" sz="2800" i="1" u="sng" dirty="0">
                <a:solidFill>
                  <a:srgbClr val="387038"/>
                </a:solidFill>
                <a:latin typeface="Century Gothic" panose="020B0502020202020204" pitchFamily="34" charset="0"/>
                <a:cs typeface="Times New Roman"/>
              </a:rPr>
              <a:t>letterlijk</a:t>
            </a:r>
            <a:r>
              <a:rPr lang="nl-NL" sz="2800" i="1" dirty="0">
                <a:solidFill>
                  <a:srgbClr val="387038"/>
                </a:solidFill>
                <a:latin typeface="Century Gothic" panose="020B0502020202020204" pitchFamily="34" charset="0"/>
                <a:cs typeface="Times New Roman"/>
              </a:rPr>
              <a:t> is gemaakt. </a:t>
            </a:r>
            <a:endParaRPr lang="nl-NL" sz="2800" i="1" dirty="0">
              <a:solidFill>
                <a:srgbClr val="00B050"/>
              </a:solidFill>
              <a:latin typeface="Century Gothic" panose="020B0502020202020204" pitchFamily="34" charset="0"/>
            </a:endParaRPr>
          </a:p>
        </p:txBody>
      </p:sp>
      <p:pic>
        <p:nvPicPr>
          <p:cNvPr id="2" name="Afbeelding 1" descr="Afbeelding met reflectie, water&#10;&#10;Automatisch gegenereerde beschrijving">
            <a:extLst>
              <a:ext uri="{FF2B5EF4-FFF2-40B4-BE49-F238E27FC236}">
                <a16:creationId xmlns:a16="http://schemas.microsoft.com/office/drawing/2014/main" id="{D5235AB2-9150-7D88-A0B8-C2DAF7ED2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5" y="2276872"/>
            <a:ext cx="8953370" cy="3384376"/>
          </a:xfrm>
          <a:prstGeom prst="rect">
            <a:avLst/>
          </a:prstGeom>
        </p:spPr>
      </p:pic>
      <p:sp>
        <p:nvSpPr>
          <p:cNvPr id="4" name="Tekstvak 3">
            <a:extLst>
              <a:ext uri="{FF2B5EF4-FFF2-40B4-BE49-F238E27FC236}">
                <a16:creationId xmlns:a16="http://schemas.microsoft.com/office/drawing/2014/main" id="{3BEA20FD-3DA1-111F-B4CE-63CB57DACE88}"/>
              </a:ext>
            </a:extLst>
          </p:cNvPr>
          <p:cNvSpPr txBox="1"/>
          <p:nvPr/>
        </p:nvSpPr>
        <p:spPr>
          <a:xfrm>
            <a:off x="4031940" y="1772816"/>
            <a:ext cx="1080120" cy="2646878"/>
          </a:xfrm>
          <a:prstGeom prst="rect">
            <a:avLst/>
          </a:prstGeom>
          <a:noFill/>
        </p:spPr>
        <p:txBody>
          <a:bodyPr wrap="square" rtlCol="0">
            <a:spAutoFit/>
          </a:bodyPr>
          <a:lstStyle/>
          <a:p>
            <a:r>
              <a:rPr lang="nl-NL" sz="16600" dirty="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1672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opgroeien</a:t>
            </a:r>
          </a:p>
        </p:txBody>
      </p:sp>
      <p:pic>
        <p:nvPicPr>
          <p:cNvPr id="3" name="Afbeelding 2" descr="Afbeelding met peuter, Menselijk gezicht, persoon, overdekt&#10;&#10;Automatisch gegenereerde beschrijving">
            <a:extLst>
              <a:ext uri="{FF2B5EF4-FFF2-40B4-BE49-F238E27FC236}">
                <a16:creationId xmlns:a16="http://schemas.microsoft.com/office/drawing/2014/main" id="{8946D879-92F4-9F77-945E-2A901064D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2" y="1412776"/>
            <a:ext cx="7897296" cy="527539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tolken</a:t>
            </a:r>
          </a:p>
        </p:txBody>
      </p:sp>
      <p:pic>
        <p:nvPicPr>
          <p:cNvPr id="4" name="Afbeelding 3" descr="Afbeelding met kleding, tekenfilm, clipart, Animatie&#10;&#10;Automatisch gegenereerde beschrijving">
            <a:extLst>
              <a:ext uri="{FF2B5EF4-FFF2-40B4-BE49-F238E27FC236}">
                <a16:creationId xmlns:a16="http://schemas.microsoft.com/office/drawing/2014/main" id="{5CFD5752-66FD-87C3-A4D1-5B9874412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72" y="1700808"/>
            <a:ext cx="8676456" cy="456239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letterlijk</a:t>
            </a:r>
          </a:p>
        </p:txBody>
      </p:sp>
      <p:pic>
        <p:nvPicPr>
          <p:cNvPr id="5" name="Afbeelding 4" descr="Afbeelding met reflectie, water&#10;&#10;Automatisch gegenereerde beschrijving">
            <a:extLst>
              <a:ext uri="{FF2B5EF4-FFF2-40B4-BE49-F238E27FC236}">
                <a16:creationId xmlns:a16="http://schemas.microsoft.com/office/drawing/2014/main" id="{41429AFC-66FC-65C6-3749-DD1FA2D12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5" y="2276872"/>
            <a:ext cx="8953370" cy="3384376"/>
          </a:xfrm>
          <a:prstGeom prst="rect">
            <a:avLst/>
          </a:prstGeom>
        </p:spPr>
      </p:pic>
      <p:sp>
        <p:nvSpPr>
          <p:cNvPr id="7" name="Tekstvak 6">
            <a:extLst>
              <a:ext uri="{FF2B5EF4-FFF2-40B4-BE49-F238E27FC236}">
                <a16:creationId xmlns:a16="http://schemas.microsoft.com/office/drawing/2014/main" id="{35B7FD62-8434-FA05-1B3A-287A222A6342}"/>
              </a:ext>
            </a:extLst>
          </p:cNvPr>
          <p:cNvSpPr txBox="1"/>
          <p:nvPr/>
        </p:nvSpPr>
        <p:spPr>
          <a:xfrm>
            <a:off x="4031940" y="1772816"/>
            <a:ext cx="1080120" cy="2646878"/>
          </a:xfrm>
          <a:prstGeom prst="rect">
            <a:avLst/>
          </a:prstGeom>
          <a:noFill/>
        </p:spPr>
        <p:txBody>
          <a:bodyPr wrap="square" rtlCol="0">
            <a:spAutoFit/>
          </a:bodyPr>
          <a:lstStyle/>
          <a:p>
            <a:r>
              <a:rPr lang="nl-NL" sz="16600" dirty="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12017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inzending</a:t>
            </a:r>
          </a:p>
        </p:txBody>
      </p:sp>
      <p:pic>
        <p:nvPicPr>
          <p:cNvPr id="8" name="Afbeelding 7" descr="Afbeelding met computer, persoon, computer, gadget&#10;&#10;Automatisch gegenereerde beschrijving">
            <a:extLst>
              <a:ext uri="{FF2B5EF4-FFF2-40B4-BE49-F238E27FC236}">
                <a16:creationId xmlns:a16="http://schemas.microsoft.com/office/drawing/2014/main" id="{A3D3289F-445A-27E5-7F01-5CA38E9E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28800"/>
            <a:ext cx="7200800" cy="481013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grens</a:t>
            </a:r>
          </a:p>
        </p:txBody>
      </p:sp>
      <p:pic>
        <p:nvPicPr>
          <p:cNvPr id="2" name="Afbeelding 1">
            <a:extLst>
              <a:ext uri="{FF2B5EF4-FFF2-40B4-BE49-F238E27FC236}">
                <a16:creationId xmlns:a16="http://schemas.microsoft.com/office/drawing/2014/main" id="{2ABFB37E-9B55-F72A-B59B-FD58911D7F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477"/>
          <a:stretch/>
        </p:blipFill>
        <p:spPr>
          <a:xfrm>
            <a:off x="1331640" y="1700808"/>
            <a:ext cx="5256584" cy="4556502"/>
          </a:xfrm>
          <a:prstGeom prst="rect">
            <a:avLst/>
          </a:prstGeom>
        </p:spPr>
      </p:pic>
      <p:sp>
        <p:nvSpPr>
          <p:cNvPr id="3" name="Pijl: omlaag 2">
            <a:extLst>
              <a:ext uri="{FF2B5EF4-FFF2-40B4-BE49-F238E27FC236}">
                <a16:creationId xmlns:a16="http://schemas.microsoft.com/office/drawing/2014/main" id="{FF1139E2-4C83-E750-A52A-4C7942E9CA59}"/>
              </a:ext>
            </a:extLst>
          </p:cNvPr>
          <p:cNvSpPr/>
          <p:nvPr/>
        </p:nvSpPr>
        <p:spPr>
          <a:xfrm rot="13324042">
            <a:off x="2217083" y="4098097"/>
            <a:ext cx="736747" cy="991869"/>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Ovaal 3">
            <a:extLst>
              <a:ext uri="{FF2B5EF4-FFF2-40B4-BE49-F238E27FC236}">
                <a16:creationId xmlns:a16="http://schemas.microsoft.com/office/drawing/2014/main" id="{0973B415-4B68-E476-7009-2467F319AE10}"/>
              </a:ext>
            </a:extLst>
          </p:cNvPr>
          <p:cNvSpPr/>
          <p:nvPr/>
        </p:nvSpPr>
        <p:spPr>
          <a:xfrm rot="1172161">
            <a:off x="3161801" y="2654361"/>
            <a:ext cx="430835" cy="154927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vervolgens</a:t>
            </a:r>
          </a:p>
        </p:txBody>
      </p:sp>
      <p:pic>
        <p:nvPicPr>
          <p:cNvPr id="3" name="Afbeelding 2" descr="Afbeelding met persoon, kleding, Menselijk gezicht, jeans&#10;&#10;Automatisch gegenereerde beschrijving">
            <a:extLst>
              <a:ext uri="{FF2B5EF4-FFF2-40B4-BE49-F238E27FC236}">
                <a16:creationId xmlns:a16="http://schemas.microsoft.com/office/drawing/2014/main" id="{7314FDB3-6F40-A5CC-BC97-C09AC93F3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276872"/>
            <a:ext cx="5928801" cy="3960440"/>
          </a:xfrm>
          <a:prstGeom prst="rect">
            <a:avLst/>
          </a:prstGeom>
        </p:spPr>
      </p:pic>
      <p:sp>
        <p:nvSpPr>
          <p:cNvPr id="4" name="Tekstballon: ovaal 3">
            <a:extLst>
              <a:ext uri="{FF2B5EF4-FFF2-40B4-BE49-F238E27FC236}">
                <a16:creationId xmlns:a16="http://schemas.microsoft.com/office/drawing/2014/main" id="{C85CAB65-EDE7-6BAE-6669-6E4892E3DCB7}"/>
              </a:ext>
            </a:extLst>
          </p:cNvPr>
          <p:cNvSpPr/>
          <p:nvPr/>
        </p:nvSpPr>
        <p:spPr>
          <a:xfrm>
            <a:off x="3707904" y="1484784"/>
            <a:ext cx="4968552" cy="1872208"/>
          </a:xfrm>
          <a:prstGeom prst="wedgeEllipseCallout">
            <a:avLst>
              <a:gd name="adj1" fmla="val -51785"/>
              <a:gd name="adj2" fmla="val 6416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Ik denk dat het antwoord ………… is!</a:t>
            </a:r>
          </a:p>
        </p:txBody>
      </p:sp>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resultaat</a:t>
            </a:r>
          </a:p>
        </p:txBody>
      </p:sp>
      <p:pic>
        <p:nvPicPr>
          <p:cNvPr id="3" name="Afbeelding 2" descr="Afbeelding met tekenfilm, illustratie, Tekenfilm, Animatie&#10;&#10;Automatisch gegenereerde beschrijving">
            <a:extLst>
              <a:ext uri="{FF2B5EF4-FFF2-40B4-BE49-F238E27FC236}">
                <a16:creationId xmlns:a16="http://schemas.microsoft.com/office/drawing/2014/main" id="{1C95EE9C-8E0D-4765-3F8F-0C70B8BB1E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717032"/>
            <a:ext cx="2736304" cy="2736304"/>
          </a:xfrm>
          <a:prstGeom prst="rect">
            <a:avLst/>
          </a:prstGeom>
        </p:spPr>
      </p:pic>
      <p:pic>
        <p:nvPicPr>
          <p:cNvPr id="4" name="Afbeelding 3" descr="Afbeelding met Weckpot, Bewaardozen voor voeding, fles, deksel&#10;&#10;Automatisch gegenereerde beschrijving">
            <a:extLst>
              <a:ext uri="{FF2B5EF4-FFF2-40B4-BE49-F238E27FC236}">
                <a16:creationId xmlns:a16="http://schemas.microsoft.com/office/drawing/2014/main" id="{DCA00A25-1A57-8B76-EF3E-6DB1B7EF8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353923"/>
            <a:ext cx="4511748" cy="5515584"/>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770</Words>
  <Application>Microsoft Office PowerPoint</Application>
  <PresentationFormat>Diavoorstelling (4:3)</PresentationFormat>
  <Paragraphs>171</Paragraphs>
  <Slides>23</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Segoe UI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530</cp:revision>
  <dcterms:created xsi:type="dcterms:W3CDTF">2021-06-08T06:13:59Z</dcterms:created>
  <dcterms:modified xsi:type="dcterms:W3CDTF">2024-03-05T10:15:46Z</dcterms:modified>
</cp:coreProperties>
</file>