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1437" r:id="rId2"/>
    <p:sldId id="548" r:id="rId3"/>
    <p:sldId id="1520" r:id="rId4"/>
    <p:sldId id="1477" r:id="rId5"/>
    <p:sldId id="1481" r:id="rId6"/>
    <p:sldId id="1475" r:id="rId7"/>
    <p:sldId id="1521" r:id="rId8"/>
    <p:sldId id="1476" r:id="rId9"/>
    <p:sldId id="1478" r:id="rId10"/>
    <p:sldId id="1489" r:id="rId11"/>
    <p:sldId id="1460" r:id="rId12"/>
    <p:sldId id="1483" r:id="rId13"/>
    <p:sldId id="1482" r:id="rId14"/>
    <p:sldId id="1479" r:id="rId15"/>
    <p:sldId id="934" r:id="rId16"/>
    <p:sldId id="1487" r:id="rId17"/>
    <p:sldId id="1519" r:id="rId18"/>
    <p:sldId id="1399" r:id="rId19"/>
    <p:sldId id="1488" r:id="rId20"/>
    <p:sldId id="1522" r:id="rId21"/>
    <p:sldId id="1523" r:id="rId22"/>
    <p:sldId id="1518" r:id="rId23"/>
    <p:sldId id="1490" r:id="rId24"/>
    <p:sldId id="1252" r:id="rId25"/>
    <p:sldId id="1486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520"/>
            <p14:sldId id="1477"/>
            <p14:sldId id="1481"/>
            <p14:sldId id="1475"/>
            <p14:sldId id="1521"/>
            <p14:sldId id="1476"/>
            <p14:sldId id="1478"/>
            <p14:sldId id="1489"/>
            <p14:sldId id="1460"/>
            <p14:sldId id="1483"/>
            <p14:sldId id="1482"/>
            <p14:sldId id="1479"/>
            <p14:sldId id="934"/>
            <p14:sldId id="1487"/>
            <p14:sldId id="1519"/>
            <p14:sldId id="1399"/>
            <p14:sldId id="1488"/>
            <p14:sldId id="1522"/>
            <p14:sldId id="1523"/>
            <p14:sldId id="1518"/>
            <p14:sldId id="1490"/>
            <p14:sldId id="1252"/>
            <p14:sldId id="14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DDB"/>
    <a:srgbClr val="EEF6EE"/>
    <a:srgbClr val="F4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0829" autoAdjust="0"/>
  </p:normalViewPr>
  <p:slideViewPr>
    <p:cSldViewPr>
      <p:cViewPr varScale="1">
        <p:scale>
          <a:sx n="74" d="100"/>
          <a:sy n="74" d="100"/>
        </p:scale>
        <p:origin x="140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parcours: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route die deelnemers afleggen (meestal bij een wedstrijd)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talloos: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veel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begeven: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(ergens naartoe) gaan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obstakel: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dat in de weg staat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uiting: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met woorden of houding laten zien van gedachten of gevoelens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zorgen dat iemand zin krijgt in iets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doorgaans: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meestal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gecharmeerd zijn van: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blij zijn met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respect: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eerbied, het gevoel van bewondering en ontzag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beheersen: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kennen of kunnen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27-2-2024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Hebben jullie gehoord van het grote plassende kunstwerk dat 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Amersfoort staat? Ja je hoort het goed; een plassend kunstwerk. Kijk, deze ijsbeer. </a:t>
            </a:r>
            <a:r>
              <a:rPr lang="nl-NL" sz="18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(extra klik) 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Met een straal water plast hij zo in de gracht. Als 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je langs de gracht loopt is het wel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obstakel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 Dan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staat het wel in de weg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 Maar ik vind hem tof! Ik ben er wel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gecharmeerd van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; ik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ben er wel blij mee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Dit kunstwerk is gemaakt door kunstenaar Florentijn Hofman. Er zijn </a:t>
            </a:r>
            <a:r>
              <a:rPr lang="nl-NL" sz="18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talloze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heel veel 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kunstenaars. Ik vind Florentijn heel creatief. Hij is ook de kunstenaar die de grote badeenden maakte </a:t>
            </a:r>
            <a:r>
              <a:rPr lang="nl-NL" sz="18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(extra klik)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De ijsbeer staat nu nog in Amersfoort, maar hij zal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zich begeven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naar 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roningen. Hij zal naar Groningen </a:t>
            </a:r>
            <a:r>
              <a:rPr lang="nl-NL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gaan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Sommige mensen in Amersfoort vinden dat een prima idee! Het water dat de ijsbeer plast, gaat de hele tijd maar door. Ook in de nacht. Ik las in de krant </a:t>
            </a:r>
            <a:r>
              <a:rPr lang="nl-NL" sz="18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uitingen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als: “Ik moet plassen van die ijsbeer!” en “Ik kan niet slapen van het geluid”. Een uiting is </a:t>
            </a:r>
            <a:r>
              <a:rPr lang="nl-NL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met woorden of houding laten zien van gedachten of gevoelens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Die mensen zijn blij dat de ijsbeer zich naar Groningen zal begeven. Dit kunstwerk is erg groot en ontzettend zwaar. Voor het vervoeren van zulke zware kunstwerken wordt </a:t>
            </a:r>
            <a:r>
              <a:rPr lang="nl-NL" sz="18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doorgaans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meestal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een speciale, extra grote vrachtwagen gebruikt. 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Misschien moeten ze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parcours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door de stad wel iets aanpassen. 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parcours is </a:t>
            </a:r>
            <a:r>
              <a:rPr lang="nl-NL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weg die je volgt (meestal bij een wedstrijd)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De vrachtwagen kan niet door de smalle straatjes van Groningen. Ik vind het altijd zó knap als je in zo’n joekel van een vrachtwagen kunt rijden. Dat je dat </a:t>
            </a:r>
            <a:r>
              <a:rPr lang="nl-NL" sz="18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beheerst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; dat je dat </a:t>
            </a:r>
            <a:r>
              <a:rPr lang="nl-NL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kunt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Daar heb ik echt </a:t>
            </a:r>
            <a:r>
              <a:rPr lang="nl-NL" sz="18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respect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voor. Daar heb ik </a:t>
            </a:r>
            <a:r>
              <a:rPr lang="nl-NL" sz="18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echt eerbied en een gevoel van bewondering en ontzag voor</a:t>
            </a:r>
            <a:r>
              <a:rPr lang="nl-NL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Ik hoop dat Florentijn Hofman nog meer kunstwerken gaat maken. Als hij veel complimenten krijgt, raakt hij misschien wel </a:t>
            </a:r>
            <a:r>
              <a:rPr lang="nl-NL" sz="18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gemotiveerd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 om iets nieuws te gaan creëren! Motiveren is </a:t>
            </a:r>
            <a:r>
              <a:rPr lang="nl-NL" sz="18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zorgen dat iemand zin krijgt in iets</a:t>
            </a: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nl-NL" sz="18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 dirty="0">
                <a:ea typeface="Times New Roman" panose="02020603050405020304" pitchFamily="18" charset="0"/>
                <a:cs typeface="Arial" panose="020B0604020202020204" pitchFamily="34" charset="0"/>
              </a:rPr>
              <a:t>Raken jullie ook gemotiveerd om kunst te maken als je zulke kunstwerken ziet?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doorgaans</a:t>
            </a:r>
          </a:p>
        </p:txBody>
      </p:sp>
      <p:pic>
        <p:nvPicPr>
          <p:cNvPr id="3" name="Afbeelding 2" descr="Afbeelding met band, wiel, buitenshuis, Auto-onderdeel&#10;&#10;Automatisch gegenereerde beschrijving">
            <a:extLst>
              <a:ext uri="{FF2B5EF4-FFF2-40B4-BE49-F238E27FC236}">
                <a16:creationId xmlns:a16="http://schemas.microsoft.com/office/drawing/2014/main" id="{6BB8AFCA-7646-B53F-E50F-630CAE0ABE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8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9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parcours</a:t>
            </a:r>
          </a:p>
        </p:txBody>
      </p:sp>
      <p:pic>
        <p:nvPicPr>
          <p:cNvPr id="3" name="Afbeelding 2" descr="Afbeelding met kaart, tekst, diagram, Plan&#10;&#10;Automatisch gegenereerde beschrijving">
            <a:extLst>
              <a:ext uri="{FF2B5EF4-FFF2-40B4-BE49-F238E27FC236}">
                <a16:creationId xmlns:a16="http://schemas.microsoft.com/office/drawing/2014/main" id="{A5B5BAF3-A89B-DEB6-097A-2C4AB41256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404" y="1340768"/>
            <a:ext cx="5157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beheersen</a:t>
            </a:r>
          </a:p>
        </p:txBody>
      </p:sp>
      <p:pic>
        <p:nvPicPr>
          <p:cNvPr id="3" name="Afbeelding 2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DB1E0D5A-8601-E111-4D00-40DF33B5FA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488832" cy="49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respect</a:t>
            </a:r>
          </a:p>
        </p:txBody>
      </p:sp>
      <p:pic>
        <p:nvPicPr>
          <p:cNvPr id="3" name="Afbeelding 2" descr="Afbeelding met persoon, kleding, nek, top&#10;&#10;Automatisch gegenereerde beschrijving">
            <a:extLst>
              <a:ext uri="{FF2B5EF4-FFF2-40B4-BE49-F238E27FC236}">
                <a16:creationId xmlns:a16="http://schemas.microsoft.com/office/drawing/2014/main" id="{1568BD6C-C2AC-E2A2-8CEE-F715798CAD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1484784"/>
            <a:ext cx="7560840" cy="50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motiveren</a:t>
            </a:r>
          </a:p>
        </p:txBody>
      </p:sp>
      <p:pic>
        <p:nvPicPr>
          <p:cNvPr id="3" name="Afbeelding 2" descr="Afbeelding met tekenfilm, Menselijk gezicht, illustratie, kleding&#10;&#10;Automatisch gegenereerde beschrijving">
            <a:extLst>
              <a:ext uri="{FF2B5EF4-FFF2-40B4-BE49-F238E27FC236}">
                <a16:creationId xmlns:a16="http://schemas.microsoft.com/office/drawing/2014/main" id="{A3579CA1-0EF1-1436-79DE-B3E7B21500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580" y="1484784"/>
            <a:ext cx="7560840" cy="50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obstakel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11663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vrije 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dat in de weg staat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je langs de gracht loopt, is het kunstwerk wel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obstakel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door niets of niemand beperkt of gehinderd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is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vrije doorgang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door het park.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E87719C9-A6E7-3CD1-B656-3B58626A1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980" y="65283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doorgang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sinaasappel, clipart, ontwerp&#10;&#10;Automatisch gegenereerde beschrijving">
            <a:extLst>
              <a:ext uri="{FF2B5EF4-FFF2-40B4-BE49-F238E27FC236}">
                <a16:creationId xmlns:a16="http://schemas.microsoft.com/office/drawing/2014/main" id="{57D75552-74E9-03B7-9E6E-8E39AD1E7B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680" y="3166026"/>
            <a:ext cx="3346300" cy="1457905"/>
          </a:xfrm>
          <a:prstGeom prst="rect">
            <a:avLst/>
          </a:prstGeom>
        </p:spPr>
      </p:pic>
      <p:pic>
        <p:nvPicPr>
          <p:cNvPr id="4" name="Afbeelding 3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E3F2E404-101D-DEC9-ED11-40C86320BF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71" y="2869433"/>
            <a:ext cx="777423" cy="2006416"/>
          </a:xfrm>
          <a:prstGeom prst="rect">
            <a:avLst/>
          </a:prstGeom>
        </p:spPr>
      </p:pic>
      <p:pic>
        <p:nvPicPr>
          <p:cNvPr id="6" name="Afbeelding 5" descr="Afbeelding met buitenshuis, boom, Tuinarchitectuur, landschap&#10;&#10;Automatisch gegenereerde beschrijving">
            <a:extLst>
              <a:ext uri="{FF2B5EF4-FFF2-40B4-BE49-F238E27FC236}">
                <a16:creationId xmlns:a16="http://schemas.microsoft.com/office/drawing/2014/main" id="{042B0ADE-F2C4-BF02-3951-346F4B1EEB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156" y="3085617"/>
            <a:ext cx="3058194" cy="20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8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motiveren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demotiveren</a:t>
            </a:r>
            <a:endParaRPr lang="nl-NL" sz="5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zorgen dat iemand zin krijgt in iets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Met zoveel complimenten wordt hij misschien wel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gemotiveerd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meer te maken.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ervoor zorgen dat iemand er geen zin in heeft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2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iemand je werk afkraakt, kan dat 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demotivere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tekenfilm, Menselijk gezicht, illustratie, kleding&#10;&#10;Automatisch gegenereerde beschrijving">
            <a:extLst>
              <a:ext uri="{FF2B5EF4-FFF2-40B4-BE49-F238E27FC236}">
                <a16:creationId xmlns:a16="http://schemas.microsoft.com/office/drawing/2014/main" id="{3C4EBC2A-D253-BB70-4802-DFCC974DF3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636912"/>
            <a:ext cx="3077990" cy="2046138"/>
          </a:xfrm>
          <a:prstGeom prst="rect">
            <a:avLst/>
          </a:prstGeom>
        </p:spPr>
      </p:pic>
      <p:pic>
        <p:nvPicPr>
          <p:cNvPr id="4" name="Afbeelding 3" descr="Afbeelding met persoon, Menselijk gezicht, muur, kleding&#10;&#10;Automatisch gegenereerde beschrijving">
            <a:extLst>
              <a:ext uri="{FF2B5EF4-FFF2-40B4-BE49-F238E27FC236}">
                <a16:creationId xmlns:a16="http://schemas.microsoft.com/office/drawing/2014/main" id="{A44A3234-9B35-DCD1-A88A-E3EE12EF4F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183" y="3068960"/>
            <a:ext cx="2784140" cy="18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7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85576" y="349571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beheersen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27582" y="1624654"/>
            <a:ext cx="427241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kennen of kunnen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32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beheerst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besturen van zo’n grote vrachtwagen heel goed.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mislukken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0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9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36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 i="1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heeft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gefaald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om </a:t>
            </a:r>
            <a:b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zijn rijbewijs te halen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100" name="Picture 4" descr="C:\Users\Kosterm\Downloads\shutterstock_17652022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6" b="97521" l="0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818831">
            <a:off x="6717257" y="2311854"/>
            <a:ext cx="1715213" cy="12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2">
            <a:extLst>
              <a:ext uri="{FF2B5EF4-FFF2-40B4-BE49-F238E27FC236}">
                <a16:creationId xmlns:a16="http://schemas.microsoft.com/office/drawing/2014/main" id="{6DFF3ED2-E4D8-4FFA-A789-7F7EC3466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661" y="343809"/>
            <a:ext cx="449999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falen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persoon, person&#10;&#10;Automatisch gegenereerde beschrijving">
            <a:extLst>
              <a:ext uri="{FF2B5EF4-FFF2-40B4-BE49-F238E27FC236}">
                <a16:creationId xmlns:a16="http://schemas.microsoft.com/office/drawing/2014/main" id="{4308C4CA-5D0A-462C-9B6B-BA6268632E3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416" y="2598097"/>
            <a:ext cx="3735040" cy="2495007"/>
          </a:xfrm>
          <a:prstGeom prst="rect">
            <a:avLst/>
          </a:prstGeom>
        </p:spPr>
      </p:pic>
      <p:pic>
        <p:nvPicPr>
          <p:cNvPr id="8" name="Afbeelding 7" descr="Afbeelding met persoon, kleding, person, Menselijk gezicht&#10;&#10;Automatisch gegenereerde beschrijving">
            <a:extLst>
              <a:ext uri="{FF2B5EF4-FFF2-40B4-BE49-F238E27FC236}">
                <a16:creationId xmlns:a16="http://schemas.microsoft.com/office/drawing/2014/main" id="{1209A999-6101-96E8-12C8-DE627EA74B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86" y="2598097"/>
            <a:ext cx="3653993" cy="24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9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talloos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weinig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heel veel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16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zijn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talloze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kunstenaars in Nederland.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veel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zijn maar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weinig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kunstenaars die zulke grote kunstwerken maken.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B6B82F0-19B9-D0CA-FE8F-A4627FBCE6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17" y="2407799"/>
            <a:ext cx="3773734" cy="2369554"/>
          </a:xfrm>
          <a:prstGeom prst="rect">
            <a:avLst/>
          </a:prstGeom>
        </p:spPr>
      </p:pic>
      <p:pic>
        <p:nvPicPr>
          <p:cNvPr id="4" name="Afbeelding 3" descr="Afbeelding met buitenshuis, meer, eend, Rubberen eendje&#10;&#10;Automatisch gegenereerde beschrijving">
            <a:extLst>
              <a:ext uri="{FF2B5EF4-FFF2-40B4-BE49-F238E27FC236}">
                <a16:creationId xmlns:a16="http://schemas.microsoft.com/office/drawing/2014/main" id="{FA150843-3029-A5A8-ED47-70521332C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064" y="2407799"/>
            <a:ext cx="3431376" cy="22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5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9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27 februari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respect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19488" y="21384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minachting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eerbied, het gevoel van bewondering en ontzag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heb veel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respect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zo’n vrachtwagenchauffeur.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op iemand neerkijken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 kijkt hem vol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minachting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aan.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persoon, kleding, nek, top&#10;&#10;Automatisch gegenereerde beschrijving">
            <a:extLst>
              <a:ext uri="{FF2B5EF4-FFF2-40B4-BE49-F238E27FC236}">
                <a16:creationId xmlns:a16="http://schemas.microsoft.com/office/drawing/2014/main" id="{14A47D71-BDD3-610E-1DCE-E9A7B49228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29" y="3284984"/>
            <a:ext cx="2697128" cy="1798984"/>
          </a:xfrm>
          <a:prstGeom prst="rect">
            <a:avLst/>
          </a:prstGeom>
        </p:spPr>
      </p:pic>
      <p:pic>
        <p:nvPicPr>
          <p:cNvPr id="4" name="Afbeelding 3" descr="Afbeelding met Menselijk gezicht, persoon, muur, nek&#10;&#10;Automatisch gegenereerde beschrijving">
            <a:extLst>
              <a:ext uri="{FF2B5EF4-FFF2-40B4-BE49-F238E27FC236}">
                <a16:creationId xmlns:a16="http://schemas.microsoft.com/office/drawing/2014/main" id="{70EADE90-1325-6D4E-52C0-00093DF4D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00342"/>
            <a:ext cx="3278718" cy="21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03434"/>
            <a:ext cx="441959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gecharmeerd zijn van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walgen van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blij zijn met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gecharmeerd van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kunstwerken.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ergens een grote afkeer van hebben 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walg van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zijn grapjes.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Menselijk gezicht, persoon, muur, glimlach&#10;&#10;Automatisch gegenereerde beschrijving">
            <a:extLst>
              <a:ext uri="{FF2B5EF4-FFF2-40B4-BE49-F238E27FC236}">
                <a16:creationId xmlns:a16="http://schemas.microsoft.com/office/drawing/2014/main" id="{5BF8AE6F-30FD-F65F-BE06-C0034FA934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08920"/>
            <a:ext cx="3600400" cy="2401466"/>
          </a:xfrm>
          <a:prstGeom prst="rect">
            <a:avLst/>
          </a:prstGeom>
        </p:spPr>
      </p:pic>
      <p:pic>
        <p:nvPicPr>
          <p:cNvPr id="5" name="Afbeelding 4" descr="Afbeelding met persoon, Menselijk gezicht, kleding, muur&#10;&#10;Automatisch gegenereerde beschrijving">
            <a:extLst>
              <a:ext uri="{FF2B5EF4-FFF2-40B4-BE49-F238E27FC236}">
                <a16:creationId xmlns:a16="http://schemas.microsoft.com/office/drawing/2014/main" id="{FCE6E574-346C-E317-1A99-FCF26FF23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04" y="2708920"/>
            <a:ext cx="3600400" cy="24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1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547664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438297" y="360476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uiting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675005"/>
            <a:ext cx="2787026" cy="8701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727307"/>
            <a:ext cx="2787026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van blijdschap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322852" y="3675005"/>
            <a:ext cx="2778225" cy="87011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231736" y="3962087"/>
            <a:ext cx="2977338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van irritatie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252596" y="3675005"/>
            <a:ext cx="2567876" cy="87011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244779" y="3775931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 respe</a:t>
            </a: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ct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4876944" y="476672"/>
            <a:ext cx="3943528" cy="187436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4860140" y="491188"/>
            <a:ext cx="3960332" cy="185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met woorden of houding laten zien van gedachten of gevoelens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AED7C72B-5ADC-D7EC-1E2C-858D079C582B}"/>
              </a:ext>
            </a:extLst>
          </p:cNvPr>
          <p:cNvSpPr/>
          <p:nvPr/>
        </p:nvSpPr>
        <p:spPr>
          <a:xfrm>
            <a:off x="3162584" y="4646050"/>
            <a:ext cx="3046490" cy="1253489"/>
          </a:xfrm>
          <a:prstGeom prst="wedgeEllipseCallout">
            <a:avLst>
              <a:gd name="adj1" fmla="val -32870"/>
              <a:gd name="adj2" fmla="val 61481"/>
            </a:avLst>
          </a:prstGeom>
          <a:solidFill>
            <a:srgbClr val="DBEDDB"/>
          </a:solidFill>
          <a:ln>
            <a:solidFill>
              <a:srgbClr val="DBED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>
                <a:solidFill>
                  <a:srgbClr val="0070C0"/>
                </a:solidFill>
              </a:rPr>
              <a:t>“Ik moet steeds plassen door die ijsbeer!”</a:t>
            </a:r>
          </a:p>
          <a:p>
            <a:pPr algn="ctr"/>
            <a:endParaRPr lang="nl-NL" dirty="0"/>
          </a:p>
        </p:txBody>
      </p:sp>
      <p:sp>
        <p:nvSpPr>
          <p:cNvPr id="17" name="Tekstballon: ovaal 16">
            <a:extLst>
              <a:ext uri="{FF2B5EF4-FFF2-40B4-BE49-F238E27FC236}">
                <a16:creationId xmlns:a16="http://schemas.microsoft.com/office/drawing/2014/main" id="{4746A389-FFB4-5B7C-828B-977711CB85F5}"/>
              </a:ext>
            </a:extLst>
          </p:cNvPr>
          <p:cNvSpPr/>
          <p:nvPr/>
        </p:nvSpPr>
        <p:spPr>
          <a:xfrm>
            <a:off x="416822" y="4639434"/>
            <a:ext cx="2675036" cy="1253489"/>
          </a:xfrm>
          <a:prstGeom prst="wedgeEllipseCallout">
            <a:avLst>
              <a:gd name="adj1" fmla="val -32870"/>
              <a:gd name="adj2" fmla="val 6148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D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>
                <a:solidFill>
                  <a:srgbClr val="0070C0"/>
                </a:solidFill>
              </a:rPr>
              <a:t>“Wat fantastisch!”</a:t>
            </a:r>
          </a:p>
          <a:p>
            <a:pPr algn="ctr"/>
            <a:endParaRPr lang="nl-NL" dirty="0"/>
          </a:p>
        </p:txBody>
      </p:sp>
      <p:sp>
        <p:nvSpPr>
          <p:cNvPr id="18" name="Tekstballon: ovaal 17">
            <a:extLst>
              <a:ext uri="{FF2B5EF4-FFF2-40B4-BE49-F238E27FC236}">
                <a16:creationId xmlns:a16="http://schemas.microsoft.com/office/drawing/2014/main" id="{B62DBFF8-B340-0A7F-F070-8A9F8F158029}"/>
              </a:ext>
            </a:extLst>
          </p:cNvPr>
          <p:cNvSpPr/>
          <p:nvPr/>
        </p:nvSpPr>
        <p:spPr>
          <a:xfrm>
            <a:off x="6383515" y="4636182"/>
            <a:ext cx="2455653" cy="1253489"/>
          </a:xfrm>
          <a:prstGeom prst="wedgeEllipseCallout">
            <a:avLst>
              <a:gd name="adj1" fmla="val -32870"/>
              <a:gd name="adj2" fmla="val 61481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D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200" dirty="0">
                <a:solidFill>
                  <a:srgbClr val="0070C0"/>
                </a:solidFill>
              </a:rPr>
              <a:t>“Wat knap gemaakt”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9190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zelden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88604" y="3913121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soms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405297" y="3464030"/>
            <a:ext cx="4064496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doorgaans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95535" y="454730"/>
            <a:ext cx="7372113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 het vervoeren van zulke zware kunstwerken wordt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doorgaans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een speciale, extra grote vrachtwagen gebruikt. 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716030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66429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bijna nooit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5077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meestal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band, wiel, buitenshuis, Auto-onderdeel&#10;&#10;Automatisch gegenereerde beschrijving">
            <a:extLst>
              <a:ext uri="{FF2B5EF4-FFF2-40B4-BE49-F238E27FC236}">
                <a16:creationId xmlns:a16="http://schemas.microsoft.com/office/drawing/2014/main" id="{32E7FDD2-5B07-6AAC-C938-FA89A7C350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189" y="1568234"/>
            <a:ext cx="2729174" cy="1812172"/>
          </a:xfrm>
          <a:prstGeom prst="rect">
            <a:avLst/>
          </a:prstGeom>
        </p:spPr>
      </p:pic>
      <p:pic>
        <p:nvPicPr>
          <p:cNvPr id="27" name="Afbeelding 26" descr="Afbeelding met hemel, buitenshuis, transport, Helicopterrotor&#10;&#10;Automatisch gegenereerde beschrijving">
            <a:extLst>
              <a:ext uri="{FF2B5EF4-FFF2-40B4-BE49-F238E27FC236}">
                <a16:creationId xmlns:a16="http://schemas.microsoft.com/office/drawing/2014/main" id="{0F276A65-D43E-C57F-73D4-31C330F542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01" y="2588322"/>
            <a:ext cx="2550395" cy="1912796"/>
          </a:xfrm>
          <a:prstGeom prst="rect">
            <a:avLst/>
          </a:prstGeom>
        </p:spPr>
      </p:pic>
      <p:pic>
        <p:nvPicPr>
          <p:cNvPr id="30" name="Afbeelding 29" descr="Afbeelding met buitenshuis, hemel, transport, watervoertuig&#10;&#10;Automatisch gegenereerde beschrijving">
            <a:extLst>
              <a:ext uri="{FF2B5EF4-FFF2-40B4-BE49-F238E27FC236}">
                <a16:creationId xmlns:a16="http://schemas.microsoft.com/office/drawing/2014/main" id="{2CF0D626-5DD5-04BC-0D91-5A30599A75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453" y="2161818"/>
            <a:ext cx="2687087" cy="17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90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519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466884" y="2247592"/>
            <a:ext cx="4830003" cy="86643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386900" y="2124202"/>
            <a:ext cx="4993412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het parcours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700437" y="3212976"/>
            <a:ext cx="908179" cy="12653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267709" y="1432346"/>
            <a:ext cx="1578309" cy="8152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4678275" y="3222917"/>
            <a:ext cx="628817" cy="20112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079487" y="5251990"/>
            <a:ext cx="362811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442603" y="828850"/>
            <a:ext cx="3251421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079487" y="5224264"/>
            <a:ext cx="3731453" cy="48051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onderdeel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547663" y="4482500"/>
            <a:ext cx="347259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326462" y="4478289"/>
            <a:ext cx="3872856" cy="34846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opbouwen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25" name="Text Box 14"/>
          <p:cNvSpPr txBox="1"/>
          <p:nvPr/>
        </p:nvSpPr>
        <p:spPr>
          <a:xfrm>
            <a:off x="2158926" y="3109461"/>
            <a:ext cx="6472224" cy="85370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2182756" y="3045457"/>
            <a:ext cx="6697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de route die deelnemers afleggen (meestal bij een wedstrijd)</a:t>
            </a:r>
            <a:endParaRPr lang="nl-NL" sz="2800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305103C-E05A-45D1-84BB-6B2D8B194E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40" y="3929840"/>
            <a:ext cx="1225103" cy="1926065"/>
          </a:xfrm>
          <a:prstGeom prst="rect">
            <a:avLst/>
          </a:prstGeom>
        </p:spPr>
      </p:pic>
      <p:sp>
        <p:nvSpPr>
          <p:cNvPr id="12" name="Text Box 14"/>
          <p:cNvSpPr txBox="1"/>
          <p:nvPr/>
        </p:nvSpPr>
        <p:spPr>
          <a:xfrm>
            <a:off x="3442604" y="769280"/>
            <a:ext cx="3280643" cy="51801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obstakel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3427F04-2D08-1438-8219-6993B36DC677}"/>
              </a:ext>
            </a:extLst>
          </p:cNvPr>
          <p:cNvGrpSpPr/>
          <p:nvPr/>
        </p:nvGrpSpPr>
        <p:grpSpPr>
          <a:xfrm>
            <a:off x="5955774" y="4049863"/>
            <a:ext cx="2147100" cy="1293749"/>
            <a:chOff x="1187624" y="1772816"/>
            <a:chExt cx="6444208" cy="4314699"/>
          </a:xfrm>
        </p:grpSpPr>
        <p:pic>
          <p:nvPicPr>
            <p:cNvPr id="21" name="Picture 4" descr="Geen fotobeschrijving beschikbaar.">
              <a:extLst>
                <a:ext uri="{FF2B5EF4-FFF2-40B4-BE49-F238E27FC236}">
                  <a16:creationId xmlns:a16="http://schemas.microsoft.com/office/drawing/2014/main" id="{F3703092-18AE-EE65-F6D5-065E698D2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772816"/>
              <a:ext cx="6444208" cy="3939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112AE6FA-BBED-4042-FF2B-82F53D66719F}"/>
                </a:ext>
              </a:extLst>
            </p:cNvPr>
            <p:cNvSpPr txBox="1"/>
            <p:nvPr/>
          </p:nvSpPr>
          <p:spPr>
            <a:xfrm>
              <a:off x="1187624" y="5481231"/>
              <a:ext cx="4820854" cy="6062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500" dirty="0">
                  <a:solidFill>
                    <a:schemeClr val="bg1">
                      <a:lumMod val="85000"/>
                    </a:schemeClr>
                  </a:solidFill>
                </a:rPr>
                <a:t>https://www.facebook.com/photo/?fbid=5721892724534146&amp;set=a.5721894884533930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AE664D85-0D07-F713-B1F2-41499A133507}"/>
              </a:ext>
            </a:extLst>
          </p:cNvPr>
          <p:cNvSpPr txBox="1"/>
          <p:nvPr/>
        </p:nvSpPr>
        <p:spPr>
          <a:xfrm>
            <a:off x="2802267" y="1418113"/>
            <a:ext cx="4509192" cy="5138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232998E-13E9-9770-1FDA-EB8FAE146BA0}"/>
              </a:ext>
            </a:extLst>
          </p:cNvPr>
          <p:cNvSpPr txBox="1"/>
          <p:nvPr/>
        </p:nvSpPr>
        <p:spPr>
          <a:xfrm>
            <a:off x="2780785" y="1413410"/>
            <a:ext cx="4583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= iets dat in de weg staat</a:t>
            </a:r>
            <a:endParaRPr lang="nl-NL" sz="2800" dirty="0"/>
          </a:p>
        </p:txBody>
      </p:sp>
      <p:pic>
        <p:nvPicPr>
          <p:cNvPr id="3" name="Afbeelding 2" descr="Afbeelding met kaart, tekst, diagram, Plan&#10;&#10;Automatisch gegenereerde beschrijving">
            <a:extLst>
              <a:ext uri="{FF2B5EF4-FFF2-40B4-BE49-F238E27FC236}">
                <a16:creationId xmlns:a16="http://schemas.microsoft.com/office/drawing/2014/main" id="{25AB1340-836D-8AF2-6DCE-49EF8DC2FB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19" y="935821"/>
            <a:ext cx="2079679" cy="2079679"/>
          </a:xfrm>
          <a:prstGeom prst="rect">
            <a:avLst/>
          </a:prstGeom>
        </p:spPr>
      </p:pic>
      <p:pic>
        <p:nvPicPr>
          <p:cNvPr id="18" name="Afbeelding 17" descr="Afbeelding met sinaasappel, clipart, ontwerp&#10;&#10;Automatisch gegenereerde beschrijving">
            <a:extLst>
              <a:ext uri="{FF2B5EF4-FFF2-40B4-BE49-F238E27FC236}">
                <a16:creationId xmlns:a16="http://schemas.microsoft.com/office/drawing/2014/main" id="{313129A7-0FCD-73CA-2770-A710997E15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7190" y="517755"/>
            <a:ext cx="1461193" cy="14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22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zich begeven</a:t>
            </a:r>
            <a:br>
              <a:rPr lang="nl-NL" sz="8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 dirty="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 dirty="0">
                <a:latin typeface="Century Gothic" panose="020B0502020202020204" pitchFamily="34" charset="0"/>
              </a:rPr>
              <a:t>(ergens naartoe) gaan</a:t>
            </a:r>
          </a:p>
          <a:p>
            <a:pPr fontAlgn="t"/>
            <a:endParaRPr lang="nl-NL" sz="4400" dirty="0">
              <a:latin typeface="Century Gothic" panose="020B0502020202020204" pitchFamily="34" charset="0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De ijsbeer staat nu nog in Amersfoort, maar hij zal </a:t>
            </a:r>
            <a:r>
              <a:rPr lang="nl-NL" sz="2800" i="1" u="sng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zich begeven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naar Groningen. </a:t>
            </a:r>
            <a:endParaRPr lang="nl-NL" sz="28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48CACA-030C-0097-0407-13AB384F6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784" y="1844824"/>
            <a:ext cx="5384431" cy="36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2BE6355F-5436-E3E6-AB20-C4425E535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4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obstakel</a:t>
            </a:r>
          </a:p>
        </p:txBody>
      </p:sp>
      <p:pic>
        <p:nvPicPr>
          <p:cNvPr id="3" name="Afbeelding 2" descr="Afbeelding met sinaasappel, clipart, ontwerp&#10;&#10;Automatisch gegenereerde beschrijving">
            <a:extLst>
              <a:ext uri="{FF2B5EF4-FFF2-40B4-BE49-F238E27FC236}">
                <a16:creationId xmlns:a16="http://schemas.microsoft.com/office/drawing/2014/main" id="{30E11A47-DAE3-E7B7-6E63-424132AEA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70" y="1533404"/>
            <a:ext cx="9144000" cy="3983828"/>
          </a:xfrm>
          <a:prstGeom prst="rect">
            <a:avLst/>
          </a:prstGeom>
        </p:spPr>
      </p:pic>
      <p:pic>
        <p:nvPicPr>
          <p:cNvPr id="4" name="Afbeelding 3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804E36DB-EC14-CF0C-B5DA-53AE071FE8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4067264"/>
            <a:ext cx="10602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 dirty="0">
                <a:latin typeface="Century Gothic" panose="020B0502020202020204" pitchFamily="34" charset="0"/>
              </a:rPr>
              <a:t>gecharmeerd zijn van</a:t>
            </a:r>
          </a:p>
        </p:txBody>
      </p:sp>
      <p:pic>
        <p:nvPicPr>
          <p:cNvPr id="4" name="Afbeelding 3" descr="Afbeelding met Menselijk gezicht, persoon, muur, glimlach&#10;&#10;Automatisch gegenereerde beschrijving">
            <a:extLst>
              <a:ext uri="{FF2B5EF4-FFF2-40B4-BE49-F238E27FC236}">
                <a16:creationId xmlns:a16="http://schemas.microsoft.com/office/drawing/2014/main" id="{DB6929EB-C10F-4D95-8210-7D95E26F5D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72" y="1412776"/>
            <a:ext cx="7704856" cy="513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talloos</a:t>
            </a:r>
          </a:p>
        </p:txBody>
      </p:sp>
      <p:pic>
        <p:nvPicPr>
          <p:cNvPr id="7" name="Afbeelding 6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617" y="2420937"/>
            <a:ext cx="2564765" cy="2016125"/>
          </a:xfrm>
          <a:prstGeom prst="rect">
            <a:avLst/>
          </a:prstGeom>
        </p:spPr>
      </p:pic>
      <p:pic>
        <p:nvPicPr>
          <p:cNvPr id="8" name="Afbeelding 7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38" y="578047"/>
            <a:ext cx="2564765" cy="2016125"/>
          </a:xfrm>
          <a:prstGeom prst="rect">
            <a:avLst/>
          </a:prstGeom>
        </p:spPr>
      </p:pic>
      <p:pic>
        <p:nvPicPr>
          <p:cNvPr id="9" name="Afbeelding 8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2574025"/>
            <a:ext cx="2564765" cy="2016125"/>
          </a:xfrm>
          <a:prstGeom prst="rect">
            <a:avLst/>
          </a:prstGeom>
        </p:spPr>
      </p:pic>
      <p:pic>
        <p:nvPicPr>
          <p:cNvPr id="10" name="Afbeelding 9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5443" y="67064"/>
            <a:ext cx="2564765" cy="2016125"/>
          </a:xfrm>
          <a:prstGeom prst="rect">
            <a:avLst/>
          </a:prstGeom>
        </p:spPr>
      </p:pic>
      <p:pic>
        <p:nvPicPr>
          <p:cNvPr id="11" name="Afbeelding 10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863" y="4285392"/>
            <a:ext cx="2564765" cy="2016125"/>
          </a:xfrm>
          <a:prstGeom prst="rect">
            <a:avLst/>
          </a:prstGeom>
        </p:spPr>
      </p:pic>
      <p:pic>
        <p:nvPicPr>
          <p:cNvPr id="12" name="Afbeelding 11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693" y="4924482"/>
            <a:ext cx="2564765" cy="2016125"/>
          </a:xfrm>
          <a:prstGeom prst="rect">
            <a:avLst/>
          </a:prstGeom>
        </p:spPr>
      </p:pic>
      <p:pic>
        <p:nvPicPr>
          <p:cNvPr id="13" name="Afbeelding 12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643" y="1124744"/>
            <a:ext cx="2564765" cy="2016125"/>
          </a:xfrm>
          <a:prstGeom prst="rect">
            <a:avLst/>
          </a:prstGeom>
        </p:spPr>
      </p:pic>
      <p:pic>
        <p:nvPicPr>
          <p:cNvPr id="14" name="Afbeelding 13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3140869"/>
            <a:ext cx="2564765" cy="2016125"/>
          </a:xfrm>
          <a:prstGeom prst="rect">
            <a:avLst/>
          </a:prstGeom>
        </p:spPr>
      </p:pic>
      <p:pic>
        <p:nvPicPr>
          <p:cNvPr id="15" name="Afbeelding 14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5156994"/>
            <a:ext cx="2564765" cy="2016125"/>
          </a:xfrm>
          <a:prstGeom prst="rect">
            <a:avLst/>
          </a:prstGeom>
        </p:spPr>
      </p:pic>
      <p:pic>
        <p:nvPicPr>
          <p:cNvPr id="16" name="Afbeelding 15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6645" y="5055595"/>
            <a:ext cx="2564765" cy="2016125"/>
          </a:xfrm>
          <a:prstGeom prst="rect">
            <a:avLst/>
          </a:prstGeom>
        </p:spPr>
      </p:pic>
      <p:pic>
        <p:nvPicPr>
          <p:cNvPr id="17" name="Afbeelding 16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0635" y="2852738"/>
            <a:ext cx="2564765" cy="2016125"/>
          </a:xfrm>
          <a:prstGeom prst="rect">
            <a:avLst/>
          </a:prstGeom>
        </p:spPr>
      </p:pic>
      <p:pic>
        <p:nvPicPr>
          <p:cNvPr id="18" name="Afbeelding 17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2534" y="2121461"/>
            <a:ext cx="2564765" cy="2016125"/>
          </a:xfrm>
          <a:prstGeom prst="rect">
            <a:avLst/>
          </a:prstGeom>
        </p:spPr>
      </p:pic>
      <p:pic>
        <p:nvPicPr>
          <p:cNvPr id="19" name="Afbeelding 18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5443" y="4061042"/>
            <a:ext cx="2564765" cy="2016125"/>
          </a:xfrm>
          <a:prstGeom prst="rect">
            <a:avLst/>
          </a:prstGeom>
        </p:spPr>
      </p:pic>
      <p:pic>
        <p:nvPicPr>
          <p:cNvPr id="20" name="Afbeelding 19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29069" y="1031378"/>
            <a:ext cx="2564765" cy="2016125"/>
          </a:xfrm>
          <a:prstGeom prst="rect">
            <a:avLst/>
          </a:prstGeom>
        </p:spPr>
      </p:pic>
      <p:pic>
        <p:nvPicPr>
          <p:cNvPr id="21" name="Afbeelding 20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423" y="326502"/>
            <a:ext cx="2564765" cy="2016125"/>
          </a:xfrm>
          <a:prstGeom prst="rect">
            <a:avLst/>
          </a:prstGeom>
        </p:spPr>
      </p:pic>
      <p:pic>
        <p:nvPicPr>
          <p:cNvPr id="22" name="Afbeelding 21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506211"/>
            <a:ext cx="2564765" cy="2016125"/>
          </a:xfrm>
          <a:prstGeom prst="rect">
            <a:avLst/>
          </a:prstGeom>
        </p:spPr>
      </p:pic>
      <p:pic>
        <p:nvPicPr>
          <p:cNvPr id="23" name="Afbeelding 22" descr="Afbeelding met schoeisel, person, kleding, meubels&#10;&#10;Automatisch gegenereerde beschrijving">
            <a:extLst>
              <a:ext uri="{FF2B5EF4-FFF2-40B4-BE49-F238E27FC236}">
                <a16:creationId xmlns:a16="http://schemas.microsoft.com/office/drawing/2014/main" id="{5D9361A1-128E-B065-9D05-03F7FDEB8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94227" l="9871" r="92718">
                        <a14:foregroundMark x1="21521" y1="47629" x2="21521" y2="47629"/>
                        <a14:foregroundMark x1="34466" y1="36495" x2="34466" y2="36495"/>
                        <a14:foregroundMark x1="30744" y1="21856" x2="30744" y2="21856"/>
                        <a14:foregroundMark x1="28155" y1="10309" x2="28155" y2="10309"/>
                        <a14:foregroundMark x1="40453" y1="27629" x2="40453" y2="27629"/>
                        <a14:foregroundMark x1="37540" y1="34227" x2="37540" y2="34227"/>
                        <a14:foregroundMark x1="31392" y1="92577" x2="31392" y2="92577"/>
                        <a14:foregroundMark x1="37540" y1="92577" x2="37540" y2="92577"/>
                        <a14:foregroundMark x1="16019" y1="92577" x2="16019" y2="92577"/>
                        <a14:foregroundMark x1="10194" y1="93814" x2="10194" y2="93814"/>
                        <a14:foregroundMark x1="45307" y1="69897" x2="45307" y2="69897"/>
                        <a14:foregroundMark x1="51294" y1="94227" x2="51294" y2="94227"/>
                        <a14:foregroundMark x1="58252" y1="91134" x2="58252" y2="91134"/>
                        <a14:foregroundMark x1="66505" y1="91546" x2="66505" y2="91546"/>
                        <a14:foregroundMark x1="77994" y1="92990" x2="77994" y2="92990"/>
                        <a14:foregroundMark x1="87055" y1="91959" x2="87055" y2="91959"/>
                        <a14:foregroundMark x1="92718" y1="92990" x2="92718" y2="92990"/>
                        <a14:foregroundMark x1="61650" y1="58763" x2="61650" y2="58763"/>
                        <a14:foregroundMark x1="57443" y1="9897" x2="57443" y2="9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1705" y="6128282"/>
            <a:ext cx="2564765" cy="20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meer, eend, Rubberen eendje&#10;&#10;Automatisch gegenereerde beschrijving">
            <a:extLst>
              <a:ext uri="{FF2B5EF4-FFF2-40B4-BE49-F238E27FC236}">
                <a16:creationId xmlns:a16="http://schemas.microsoft.com/office/drawing/2014/main" id="{04F03B72-3592-6E83-E42F-56CF420FD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3" y="764704"/>
            <a:ext cx="821713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1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zich begeven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9DCB4A-49EB-7CE4-CD88-21D23E9DD3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628798"/>
            <a:ext cx="6858099" cy="4608513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B7DC2C16-A766-DDA9-7292-DFDF79DD9A4A}"/>
              </a:ext>
            </a:extLst>
          </p:cNvPr>
          <p:cNvSpPr/>
          <p:nvPr/>
        </p:nvSpPr>
        <p:spPr>
          <a:xfrm>
            <a:off x="4534760" y="5202591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A37054F-A721-3C90-7869-60461013F839}"/>
              </a:ext>
            </a:extLst>
          </p:cNvPr>
          <p:cNvSpPr/>
          <p:nvPr/>
        </p:nvSpPr>
        <p:spPr>
          <a:xfrm>
            <a:off x="6356897" y="2549795"/>
            <a:ext cx="144016" cy="1440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A629C94-B6A4-E484-D6E3-5513634C02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6" b="89297" l="4353" r="90968">
                        <a14:foregroundMark x1="78999" y1="23242" x2="78999" y2="23242"/>
                        <a14:foregroundMark x1="74320" y1="25994" x2="74320" y2="25994"/>
                        <a14:foregroundMark x1="70294" y1="28135" x2="70294" y2="28135"/>
                        <a14:foregroundMark x1="64962" y1="34557" x2="64962" y2="34557"/>
                        <a14:foregroundMark x1="60283" y1="39144" x2="60283" y2="39144"/>
                        <a14:foregroundMark x1="56366" y1="44037" x2="56366" y2="44037"/>
                        <a14:foregroundMark x1="51687" y1="51376" x2="51687" y2="51376"/>
                        <a14:foregroundMark x1="47334" y1="55046" x2="47334" y2="55046"/>
                        <a14:foregroundMark x1="42982" y1="60856" x2="42982" y2="60856"/>
                        <a14:foregroundMark x1="39717" y1="66361" x2="39717" y2="66361"/>
                        <a14:foregroundMark x1="35038" y1="70948" x2="35038" y2="70948"/>
                        <a14:foregroundMark x1="30033" y1="75841" x2="30033" y2="75841"/>
                        <a14:foregroundMark x1="26333" y1="78593" x2="26333" y2="78593"/>
                        <a14:foregroundMark x1="21654" y1="81346" x2="21654" y2="81346"/>
                        <a14:foregroundMark x1="15669" y1="82263" x2="15669" y2="82263"/>
                        <a14:foregroundMark x1="12078" y1="82263" x2="12078" y2="82263"/>
                        <a14:foregroundMark x1="7726" y1="78593" x2="7726" y2="78593"/>
                        <a14:foregroundMark x1="4353" y1="74006" x2="4353" y2="74006"/>
                        <a14:foregroundMark x1="90968" y1="29969" x2="90968" y2="29969"/>
                        <a14:foregroundMark x1="83678" y1="23242" x2="83678" y2="23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79005">
            <a:off x="3983541" y="3390581"/>
            <a:ext cx="3049126" cy="1084945"/>
          </a:xfrm>
          <a:prstGeom prst="rect">
            <a:avLst/>
          </a:prstGeom>
        </p:spPr>
      </p:pic>
      <p:pic>
        <p:nvPicPr>
          <p:cNvPr id="2" name="Afbeelding 1" descr="Afbeelding met buitenshuis, hemel, gebouw, boom&#10;&#10;Automatisch gegenereerde beschrijving">
            <a:extLst>
              <a:ext uri="{FF2B5EF4-FFF2-40B4-BE49-F238E27FC236}">
                <a16:creationId xmlns:a16="http://schemas.microsoft.com/office/drawing/2014/main" id="{089E2CAC-3681-FDA9-8400-5388791979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072" y="3789040"/>
            <a:ext cx="428699" cy="11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uiting</a:t>
            </a:r>
          </a:p>
        </p:txBody>
      </p:sp>
      <p:sp>
        <p:nvSpPr>
          <p:cNvPr id="2" name="Tekstballon: ovaal 1">
            <a:extLst>
              <a:ext uri="{FF2B5EF4-FFF2-40B4-BE49-F238E27FC236}">
                <a16:creationId xmlns:a16="http://schemas.microsoft.com/office/drawing/2014/main" id="{4302198A-B35C-980E-E76E-2F68B5249DD8}"/>
              </a:ext>
            </a:extLst>
          </p:cNvPr>
          <p:cNvSpPr/>
          <p:nvPr/>
        </p:nvSpPr>
        <p:spPr>
          <a:xfrm>
            <a:off x="215516" y="1556791"/>
            <a:ext cx="6300700" cy="2808313"/>
          </a:xfrm>
          <a:prstGeom prst="wedgeEllipseCallout">
            <a:avLst>
              <a:gd name="adj1" fmla="val -37629"/>
              <a:gd name="adj2" fmla="val 77194"/>
            </a:avLst>
          </a:prstGeom>
          <a:solidFill>
            <a:srgbClr val="DBEDDB"/>
          </a:solidFill>
          <a:ln>
            <a:solidFill>
              <a:srgbClr val="DBED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70C0"/>
                </a:solidFill>
              </a:rPr>
              <a:t>“Ik moet steeds plassen door die ijsbeer!”</a:t>
            </a:r>
          </a:p>
          <a:p>
            <a:pPr algn="ctr"/>
            <a:endParaRPr lang="nl-NL" dirty="0"/>
          </a:p>
        </p:txBody>
      </p:sp>
      <p:sp>
        <p:nvSpPr>
          <p:cNvPr id="4" name="Tekstballon: ovaal 3">
            <a:extLst>
              <a:ext uri="{FF2B5EF4-FFF2-40B4-BE49-F238E27FC236}">
                <a16:creationId xmlns:a16="http://schemas.microsoft.com/office/drawing/2014/main" id="{D4915E6B-0984-3119-B733-7B9344E8B89F}"/>
              </a:ext>
            </a:extLst>
          </p:cNvPr>
          <p:cNvSpPr/>
          <p:nvPr/>
        </p:nvSpPr>
        <p:spPr>
          <a:xfrm>
            <a:off x="2411760" y="3645024"/>
            <a:ext cx="6300700" cy="2808313"/>
          </a:xfrm>
          <a:prstGeom prst="wedgeEllipseCallout">
            <a:avLst>
              <a:gd name="adj1" fmla="val 51076"/>
              <a:gd name="adj2" fmla="val 5393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DBEDD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70C0"/>
                </a:solidFill>
              </a:rPr>
              <a:t>“Ik kan niet slapen van het geluid”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1014</Words>
  <Application>Microsoft Office PowerPoint</Application>
  <PresentationFormat>Diavoorstelling (4:3)</PresentationFormat>
  <Paragraphs>275</Paragraphs>
  <Slides>25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510</cp:revision>
  <dcterms:created xsi:type="dcterms:W3CDTF">2021-06-08T06:13:59Z</dcterms:created>
  <dcterms:modified xsi:type="dcterms:W3CDTF">2024-02-27T09:21:42Z</dcterms:modified>
</cp:coreProperties>
</file>