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437" r:id="rId2"/>
    <p:sldId id="548" r:id="rId3"/>
    <p:sldId id="1462" r:id="rId4"/>
    <p:sldId id="1523" r:id="rId5"/>
    <p:sldId id="1481" r:id="rId6"/>
    <p:sldId id="1476" r:id="rId7"/>
    <p:sldId id="1479" r:id="rId8"/>
    <p:sldId id="1478" r:id="rId9"/>
    <p:sldId id="1245" r:id="rId10"/>
    <p:sldId id="1459" r:id="rId11"/>
    <p:sldId id="1482" r:id="rId12"/>
    <p:sldId id="1475" r:id="rId13"/>
    <p:sldId id="1483" r:id="rId14"/>
    <p:sldId id="934" r:id="rId15"/>
    <p:sldId id="1519" r:id="rId16"/>
    <p:sldId id="1515" r:id="rId17"/>
    <p:sldId id="1522" r:id="rId18"/>
    <p:sldId id="1388" r:id="rId19"/>
    <p:sldId id="1520" r:id="rId20"/>
    <p:sldId id="263" r:id="rId21"/>
    <p:sldId id="270" r:id="rId22"/>
    <p:sldId id="1518" r:id="rId23"/>
    <p:sldId id="1521" r:id="rId24"/>
    <p:sldId id="1524" r:id="rId25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62"/>
            <p14:sldId id="1523"/>
            <p14:sldId id="1481"/>
            <p14:sldId id="1476"/>
            <p14:sldId id="1479"/>
            <p14:sldId id="1478"/>
            <p14:sldId id="1245"/>
            <p14:sldId id="1459"/>
            <p14:sldId id="1482"/>
            <p14:sldId id="1475"/>
            <p14:sldId id="1483"/>
            <p14:sldId id="934"/>
            <p14:sldId id="1519"/>
            <p14:sldId id="1515"/>
            <p14:sldId id="1522"/>
            <p14:sldId id="1388"/>
            <p14:sldId id="1520"/>
            <p14:sldId id="263"/>
            <p14:sldId id="270"/>
            <p14:sldId id="1518"/>
            <p14:sldId id="1521"/>
            <p14:sldId id="15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75879" autoAdjust="0"/>
  </p:normalViewPr>
  <p:slideViewPr>
    <p:cSldViewPr>
      <p:cViewPr varScale="1">
        <p:scale>
          <a:sx n="65" d="100"/>
          <a:sy n="65" d="100"/>
        </p:scale>
        <p:origin x="164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6-2-2024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6-2-2024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b="1" dirty="0"/>
              <a:t>Woordenoverzicht</a:t>
            </a:r>
          </a:p>
          <a:p>
            <a:pPr fontAlgn="t"/>
            <a:endParaRPr lang="nl-NL" b="0" dirty="0"/>
          </a:p>
          <a:p>
            <a:pPr fontAlgn="t"/>
            <a:r>
              <a:rPr lang="nl-NL" b="1" dirty="0"/>
              <a:t>uitbundig: </a:t>
            </a:r>
            <a:r>
              <a:rPr lang="nl-NL" b="0" dirty="0"/>
              <a:t>heel vrolijk en lawaaierig</a:t>
            </a:r>
          </a:p>
          <a:p>
            <a:pPr fontAlgn="t"/>
            <a:r>
              <a:rPr lang="nl-NL" b="1" dirty="0"/>
              <a:t>van oudsher: </a:t>
            </a:r>
            <a:r>
              <a:rPr lang="nl-NL" b="0" dirty="0"/>
              <a:t>altijd al, zolang je je kunt herinneren</a:t>
            </a:r>
          </a:p>
          <a:p>
            <a:pPr fontAlgn="t"/>
            <a:r>
              <a:rPr lang="nl-NL" b="1" dirty="0"/>
              <a:t>het kenmerk: </a:t>
            </a:r>
            <a:r>
              <a:rPr lang="nl-NL" b="0" dirty="0"/>
              <a:t>waar je iets of iemand aan kunt herkennen</a:t>
            </a:r>
          </a:p>
          <a:p>
            <a:pPr fontAlgn="t"/>
            <a:r>
              <a:rPr lang="nl-NL" b="1" dirty="0"/>
              <a:t>omstreden: </a:t>
            </a:r>
            <a:r>
              <a:rPr lang="nl-NL" b="0" dirty="0"/>
              <a:t>waarover veel verschil van mening bestaat</a:t>
            </a:r>
          </a:p>
          <a:p>
            <a:pPr fontAlgn="t"/>
            <a:r>
              <a:rPr lang="nl-NL" b="1" dirty="0"/>
              <a:t>bij uitstek: </a:t>
            </a:r>
            <a:r>
              <a:rPr lang="nl-NL" b="0" dirty="0"/>
              <a:t>vooral, met name</a:t>
            </a:r>
          </a:p>
          <a:p>
            <a:pPr fontAlgn="t"/>
            <a:r>
              <a:rPr lang="nl-NL" b="1" dirty="0"/>
              <a:t>immers: </a:t>
            </a:r>
            <a:r>
              <a:rPr lang="nl-NL" b="0" dirty="0"/>
              <a:t>namelijk</a:t>
            </a:r>
          </a:p>
          <a:p>
            <a:pPr fontAlgn="t"/>
            <a:r>
              <a:rPr lang="nl-NL" b="1" dirty="0"/>
              <a:t>overhandigen: </a:t>
            </a:r>
            <a:r>
              <a:rPr lang="nl-NL" b="0" dirty="0"/>
              <a:t>geven</a:t>
            </a:r>
          </a:p>
          <a:p>
            <a:pPr fontAlgn="t"/>
            <a:r>
              <a:rPr lang="nl-NL" b="1" dirty="0"/>
              <a:t>de herkomst: </a:t>
            </a:r>
            <a:r>
              <a:rPr lang="nl-NL" b="0" dirty="0"/>
              <a:t>waar iets of iemand vandaan komt</a:t>
            </a:r>
          </a:p>
          <a:p>
            <a:pPr fontAlgn="t"/>
            <a:r>
              <a:rPr lang="nl-NL" b="1" dirty="0"/>
              <a:t>samenhangen: </a:t>
            </a:r>
            <a:r>
              <a:rPr lang="nl-NL" b="0" dirty="0"/>
              <a:t>met elkaar in verband staan</a:t>
            </a:r>
          </a:p>
          <a:p>
            <a:pPr fontAlgn="t"/>
            <a:r>
              <a:rPr lang="nl-NL" b="1" dirty="0"/>
              <a:t>dubbelzinnig: </a:t>
            </a:r>
            <a:r>
              <a:rPr lang="nl-NL" b="0" dirty="0"/>
              <a:t>met twee betekenissen, waarvan er één vaak niet netjes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154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5107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3689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335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6-2-2024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6-2-2024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6-2-2024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6-2-2024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6-2-2024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6-2-2024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6-2-2024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Een kerkgebouw is </a:t>
            </a:r>
            <a:r>
              <a:rPr lang="nl-NL" sz="1800" b="1" u="sng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van oudsher</a:t>
            </a:r>
            <a:r>
              <a:rPr lang="nl-NL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een godsdienstig gebouw. Van oudsher betekent </a:t>
            </a:r>
            <a:r>
              <a:rPr lang="nl-NL" sz="1800" b="1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altijd al, zolang je je kunt herinneren</a:t>
            </a:r>
            <a:r>
              <a:rPr lang="nl-NL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Een plek waar gelovigen samenkomen. Er zijn ook kerkgebouwen die verbouwd zijn en nu voor iets anders gebruikt worden. Zoals dit kerkgebouw in Friesland (</a:t>
            </a:r>
            <a:r>
              <a:rPr lang="nl-NL" sz="1800" kern="100" dirty="0">
                <a:solidFill>
                  <a:schemeClr val="accent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extra klik</a:t>
            </a:r>
            <a:r>
              <a:rPr lang="nl-NL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 Het wordt gebruikt voor feesten of cursussen. Het is </a:t>
            </a:r>
            <a:r>
              <a:rPr lang="nl-NL" sz="1800" b="1" u="sng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uitbundig</a:t>
            </a:r>
            <a:r>
              <a:rPr lang="nl-NL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nl-NL" sz="1800" b="1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heel vrolijk en lawaaierig</a:t>
            </a:r>
            <a:r>
              <a:rPr lang="nl-NL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geverfd met allemaal kleurtjes. Aan de binnenkant zie je niet meer dat het een kerkgebouw is. Aan de buitenkant zie je nog wel duidelijke </a:t>
            </a:r>
            <a:r>
              <a:rPr lang="nl-NL" sz="1800" b="1" u="sng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kenmerken</a:t>
            </a:r>
            <a:r>
              <a:rPr lang="nl-NL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van een kerk zoals de toren. Het kenmerk is </a:t>
            </a:r>
            <a:r>
              <a:rPr lang="nl-NL" sz="1800" b="1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waar je iets of iemand aan kunt herkennen</a:t>
            </a:r>
            <a:r>
              <a:rPr lang="nl-NL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Eerst dacht ik</a:t>
            </a:r>
            <a:r>
              <a:rPr lang="nl-NL" sz="18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nl-NL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huh, worden hier cursussen en feesten gegeven? En later dacht ik: ach ja, het gebouw staat </a:t>
            </a:r>
            <a:r>
              <a:rPr lang="nl-NL" sz="1800" b="1" u="sng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immers</a:t>
            </a:r>
            <a:r>
              <a:rPr lang="nl-NL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leeg. Het staat </a:t>
            </a:r>
            <a:r>
              <a:rPr lang="nl-NL" sz="1800" b="1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namelijk</a:t>
            </a:r>
            <a:r>
              <a:rPr lang="nl-NL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leeg. Waarom ook niet! Als je een grote ruimte nodig hebt, is een kerk </a:t>
            </a:r>
            <a:r>
              <a:rPr lang="nl-NL" sz="1800" b="1" u="sng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bij uitstek</a:t>
            </a:r>
            <a:r>
              <a:rPr lang="nl-NL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geschikt. Dan is een kerk </a:t>
            </a:r>
            <a:r>
              <a:rPr lang="nl-NL" sz="1800" b="1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vooral, met name</a:t>
            </a:r>
            <a:r>
              <a:rPr lang="nl-NL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geschikt. Misschien is het voor sommige gelovige mensen wel een </a:t>
            </a:r>
            <a:r>
              <a:rPr lang="nl-NL" sz="1800" b="1" u="sng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omstreden</a:t>
            </a:r>
            <a:r>
              <a:rPr lang="nl-NL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idee: een kerkgebouw waar feesten worden gegeven. Omstreden</a:t>
            </a:r>
            <a:r>
              <a:rPr lang="nl-NL" sz="18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is</a:t>
            </a:r>
            <a:r>
              <a:rPr lang="nl-NL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b="1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waarover veel verschil van mening bestaat</a:t>
            </a:r>
            <a:r>
              <a:rPr lang="nl-NL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l-NL" sz="18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Mijn oom is bijvoorbeeld erg gelovig en hij vindt dit soort dingen lastig. Hij vindt het belangrijk dat </a:t>
            </a:r>
            <a:r>
              <a:rPr lang="nl-NL" sz="1800" b="1" u="sng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herkomst</a:t>
            </a:r>
            <a:r>
              <a:rPr lang="nl-NL" sz="18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van zo’n gebouw, </a:t>
            </a:r>
            <a:r>
              <a:rPr lang="nl-NL" sz="1800" b="1" i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waar het vandaan komt</a:t>
            </a:r>
            <a:r>
              <a:rPr lang="nl-NL" sz="18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wel gerespecteerd moet worden. Hij vindt dat de nieuwe plannen voor zo’n gebouw moeten </a:t>
            </a:r>
            <a:r>
              <a:rPr lang="nl-NL" sz="1800" b="1" u="sng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samenhangen met</a:t>
            </a:r>
            <a:r>
              <a:rPr lang="nl-NL" sz="18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nl-NL" sz="1800" b="1" i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verband moeten staan met</a:t>
            </a:r>
            <a:r>
              <a:rPr lang="nl-NL" sz="18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kerk. Dus dat het bijvoorbeeld gebruikt wordt om arme of zieke mensen op te vangen. Of dat de voedselbank er bijvoorbeeld in mag, zodat ze boodschappen kunnen </a:t>
            </a:r>
            <a:r>
              <a:rPr lang="nl-NL" sz="1800" b="1" u="sng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overhandigen</a:t>
            </a:r>
            <a:r>
              <a:rPr lang="nl-NL" sz="18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nl-NL" sz="1800" b="1" i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geven</a:t>
            </a:r>
            <a:r>
              <a:rPr lang="nl-NL" sz="18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aan arme mensen. Oh, en weet je wat mijn oom ook heel vervelend vindt? Hij houdt niet van </a:t>
            </a:r>
            <a:r>
              <a:rPr lang="nl-NL" sz="1800" b="1" u="sng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dubbelzinnige</a:t>
            </a:r>
            <a:r>
              <a:rPr lang="nl-NL" sz="18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grapjes. Dat is een grapje </a:t>
            </a:r>
            <a:r>
              <a:rPr lang="nl-NL" sz="1800" b="1" i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 twee betekenissen, waarvan de één vaak niet netjes </a:t>
            </a:r>
            <a:r>
              <a:rPr lang="nl-NL" sz="18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is. Zoals: Mijn huwelijk is net een sprookje: kom ik thuis, zit er een heks op de bank. Haha.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8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Houden jullie van dit soort grapjes?</a:t>
            </a:r>
            <a:endParaRPr lang="nl-NL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herkomst</a:t>
            </a:r>
          </a:p>
        </p:txBody>
      </p:sp>
      <p:pic>
        <p:nvPicPr>
          <p:cNvPr id="2" name="Afbeelding 1" descr="Afbeelding met tekening, schets, boom, kerk&#10;&#10;Automatisch gegenereerde beschrijving">
            <a:extLst>
              <a:ext uri="{FF2B5EF4-FFF2-40B4-BE49-F238E27FC236}">
                <a16:creationId xmlns:a16="http://schemas.microsoft.com/office/drawing/2014/main" id="{76A15221-8406-EB28-6A55-96AFE23E55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412776"/>
            <a:ext cx="5292080" cy="529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67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samenhangen</a:t>
            </a:r>
          </a:p>
        </p:txBody>
      </p:sp>
      <p:pic>
        <p:nvPicPr>
          <p:cNvPr id="5" name="Afbeelding 4" descr="Afbeelding met persoon, kleding, vrouw, overdekt&#10;&#10;Automatisch gegenereerde beschrijving">
            <a:extLst>
              <a:ext uri="{FF2B5EF4-FFF2-40B4-BE49-F238E27FC236}">
                <a16:creationId xmlns:a16="http://schemas.microsoft.com/office/drawing/2014/main" id="{5E1F735D-9C5A-C9EF-98C0-AB70F8F46F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12776"/>
            <a:ext cx="7632848" cy="509111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BCD19F7-3957-77DC-5687-7F4DE74B8973}"/>
              </a:ext>
            </a:extLst>
          </p:cNvPr>
          <p:cNvSpPr txBox="1"/>
          <p:nvPr/>
        </p:nvSpPr>
        <p:spPr>
          <a:xfrm rot="20535096">
            <a:off x="2843808" y="4077072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kerk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2E5998D-718D-16BA-EA9C-C14F00045128}"/>
              </a:ext>
            </a:extLst>
          </p:cNvPr>
          <p:cNvSpPr txBox="1"/>
          <p:nvPr/>
        </p:nvSpPr>
        <p:spPr>
          <a:xfrm rot="20873530">
            <a:off x="5024859" y="3302874"/>
            <a:ext cx="1812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voedsel- bank</a:t>
            </a:r>
          </a:p>
        </p:txBody>
      </p:sp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overhandigen</a:t>
            </a:r>
          </a:p>
        </p:txBody>
      </p:sp>
      <p:pic>
        <p:nvPicPr>
          <p:cNvPr id="4" name="Afbeelding 3" descr="Afbeelding met kleding, persoon, overdekt, muur&#10;&#10;Automatisch gegenereerde beschrijving">
            <a:extLst>
              <a:ext uri="{FF2B5EF4-FFF2-40B4-BE49-F238E27FC236}">
                <a16:creationId xmlns:a16="http://schemas.microsoft.com/office/drawing/2014/main" id="{644D841A-8CB4-1E05-0018-9A167AEFDF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72" y="1412776"/>
            <a:ext cx="7704856" cy="513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dubbelzinnig</a:t>
            </a:r>
          </a:p>
        </p:txBody>
      </p:sp>
      <p:sp>
        <p:nvSpPr>
          <p:cNvPr id="3" name="Tekstballon: ovaal 2">
            <a:extLst>
              <a:ext uri="{FF2B5EF4-FFF2-40B4-BE49-F238E27FC236}">
                <a16:creationId xmlns:a16="http://schemas.microsoft.com/office/drawing/2014/main" id="{F815D3AB-B73F-6E99-8B8D-054AE67FB340}"/>
              </a:ext>
            </a:extLst>
          </p:cNvPr>
          <p:cNvSpPr/>
          <p:nvPr/>
        </p:nvSpPr>
        <p:spPr>
          <a:xfrm>
            <a:off x="1187624" y="1772816"/>
            <a:ext cx="6984776" cy="3960440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Mijn huwelijk is net een sprookje: kom ik thuis, zit er een heks op de bank.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uitbundig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ingetogen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heel vrolijk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kerk is in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uitbundige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kleuren geverfd.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rustig en bescheiden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Deze ker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 is best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ingetogen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ingericht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04EBADB-4B85-2823-95AA-F79CD7B42F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35" y="2386398"/>
            <a:ext cx="3706026" cy="248097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600B1B6-16A6-2038-D022-BBDB84F2C7EB}"/>
              </a:ext>
            </a:extLst>
          </p:cNvPr>
          <p:cNvSpPr txBox="1"/>
          <p:nvPr/>
        </p:nvSpPr>
        <p:spPr>
          <a:xfrm>
            <a:off x="400231" y="4632484"/>
            <a:ext cx="398594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00" dirty="0"/>
              <a:t>https://www.meetinfriesland.nl/nl/locaties/4011107354/loft-zakelijk</a:t>
            </a:r>
          </a:p>
        </p:txBody>
      </p:sp>
      <p:pic>
        <p:nvPicPr>
          <p:cNvPr id="8" name="Afbeelding 7" descr="Afbeelding met overdekt, meubels, kerkbank, bank&#10;&#10;Automatisch gegenereerde beschrijving">
            <a:extLst>
              <a:ext uri="{FF2B5EF4-FFF2-40B4-BE49-F238E27FC236}">
                <a16:creationId xmlns:a16="http://schemas.microsoft.com/office/drawing/2014/main" id="{901FFF05-FA6B-6308-9232-18B852EA8C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20" y="2392601"/>
            <a:ext cx="3715866" cy="24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98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03057" y="369226"/>
            <a:ext cx="4275584" cy="10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recentelijk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46240" y="378084"/>
            <a:ext cx="4788025" cy="10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van oudsher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3714" y="1628800"/>
            <a:ext cx="417427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nog maar korte tijd (geleden)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Recentelijk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is dit kerkgebouw omgebouwd tot evenementenlocatie.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 altijd al, zolang als je je je kunt herinneren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kerkgebouw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van oudsher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een godsdienstig gebouw.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1978DE7-48F6-D0D0-4447-40418299FB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660" y="2852936"/>
            <a:ext cx="3324058" cy="215280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F93528E-37E3-330C-C1BB-751359DE2B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708920"/>
            <a:ext cx="2664296" cy="209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52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0" y="399994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losstaan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470942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samenhangen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apart staan van, niet te maken hebben met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schilderatelier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staat los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van de originele bestemming.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644008" y="1556792"/>
            <a:ext cx="4392487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met elkaar in verband staan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7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Hij vindt dat de nieuwe plannen voor zo’n gebouw moeten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samenhangen met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de originele bestemming.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A8EAD3D-7C57-76AF-9B88-621874FBD1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708920"/>
            <a:ext cx="2921274" cy="1942398"/>
          </a:xfrm>
          <a:prstGeom prst="rect">
            <a:avLst/>
          </a:prstGeom>
        </p:spPr>
      </p:pic>
      <p:pic>
        <p:nvPicPr>
          <p:cNvPr id="5" name="Afbeelding 4" descr="Afbeelding met kleding, persoon, muur, overdekt&#10;&#10;Automatisch gegenereerde beschrijving">
            <a:extLst>
              <a:ext uri="{FF2B5EF4-FFF2-40B4-BE49-F238E27FC236}">
                <a16:creationId xmlns:a16="http://schemas.microsoft.com/office/drawing/2014/main" id="{D4BDFCDF-57AC-08CB-FBB7-8278105A0E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39" y="3068960"/>
            <a:ext cx="2952328" cy="197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03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0" y="425771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omstreden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439412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onomstreden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538903"/>
            <a:ext cx="4072956" cy="462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waarover veel verschil van mening bestaat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Misschien is het verbouwen van een kerk wel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omstreden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538903"/>
            <a:ext cx="4248472" cy="455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waarover geen verschil van mening bestaat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Zijn voetbalkwaliteiten zijn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onomstreden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5" name="Afbeelding 4" descr="Afbeelding met gras, buiten, persoon, voetbal&#10;&#10;Automatisch gegenereerde beschrijving">
            <a:extLst>
              <a:ext uri="{FF2B5EF4-FFF2-40B4-BE49-F238E27FC236}">
                <a16:creationId xmlns:a16="http://schemas.microsoft.com/office/drawing/2014/main" id="{3C7A9136-9177-49E2-ACE6-444DE77EDB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3068960"/>
            <a:ext cx="3104818" cy="2086438"/>
          </a:xfrm>
          <a:prstGeom prst="rect">
            <a:avLst/>
          </a:prstGeom>
        </p:spPr>
      </p:pic>
      <p:pic>
        <p:nvPicPr>
          <p:cNvPr id="2" name="Afbeelding 1" descr="Afbeelding met kleding, illustratie&#10;&#10;Automatisch gegenereerde beschrijving">
            <a:extLst>
              <a:ext uri="{FF2B5EF4-FFF2-40B4-BE49-F238E27FC236}">
                <a16:creationId xmlns:a16="http://schemas.microsoft.com/office/drawing/2014/main" id="{98F42731-1D6E-F9AC-3CD1-A0DA84C987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90" y="3413823"/>
            <a:ext cx="4072956" cy="112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81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0" y="398934"/>
            <a:ext cx="441959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overhandigen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98934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ontvangen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geven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Bij de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voedselbank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overhandigen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ze boodschappen aan arme mensen.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in het bezig ervan komen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Hij is heel blij met de boodschappen die hij heeft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ontvangen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kleding, persoon, overdekt, muur&#10;&#10;Automatisch gegenereerde beschrijving">
            <a:extLst>
              <a:ext uri="{FF2B5EF4-FFF2-40B4-BE49-F238E27FC236}">
                <a16:creationId xmlns:a16="http://schemas.microsoft.com/office/drawing/2014/main" id="{94967323-EB4F-6DD4-05E1-B5EBD1D426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420888"/>
            <a:ext cx="3384376" cy="2257379"/>
          </a:xfrm>
          <a:prstGeom prst="rect">
            <a:avLst/>
          </a:prstGeom>
        </p:spPr>
      </p:pic>
      <p:pic>
        <p:nvPicPr>
          <p:cNvPr id="5" name="Afbeelding 4" descr="Afbeelding met Voedingsgroep, fles, Natuurlijke voeding, produceren&#10;&#10;Automatisch gegenereerde beschrijving">
            <a:extLst>
              <a:ext uri="{FF2B5EF4-FFF2-40B4-BE49-F238E27FC236}">
                <a16:creationId xmlns:a16="http://schemas.microsoft.com/office/drawing/2014/main" id="{31C8B301-0CF3-43E4-5968-619C40571D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74" y="2780928"/>
            <a:ext cx="3380666" cy="217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8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6 –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6 februari 2024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dubbelzinnig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98934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ondubbelzinnig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met twee betekenissen, waarvan er één vaak niet netjes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was een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dubbelzinnig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grapje.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goed te begrijpen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Dit is een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ondubbelzinnige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opmerking.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103687E-0D70-3B30-58D5-CEFB1439D6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3449877"/>
            <a:ext cx="2692799" cy="18002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A6E3FC7-579E-C07D-68FB-BE80870077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894" y="2885642"/>
            <a:ext cx="2914203" cy="192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192082"/>
            <a:ext cx="2850773" cy="95699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81128"/>
            <a:ext cx="3138805" cy="89249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herkomst</a:t>
            </a:r>
            <a:endParaRPr lang="nl-NL" sz="3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68144" y="3192082"/>
            <a:ext cx="3189240" cy="1029006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bestemming</a:t>
            </a:r>
            <a:endParaRPr lang="nl-NL" sz="3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49521" y="475001"/>
            <a:ext cx="5520178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herkomst 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van gebouw is nog steed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 duidelijk te zien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Ook al heeft het gebouw een nieuwe bestemming gekregen.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15810" y="5440479"/>
            <a:ext cx="2716030" cy="111811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395535" y="5433412"/>
            <a:ext cx="2915813" cy="80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waar iets of iemand vandaan komt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21EE3F4-61E7-4AD1-A53A-CBABB1487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997" y="4268523"/>
            <a:ext cx="2749534" cy="1397225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6B814624-3248-46DB-B1C7-C35E445EC82E}"/>
              </a:ext>
            </a:extLst>
          </p:cNvPr>
          <p:cNvSpPr txBox="1"/>
          <p:nvPr/>
        </p:nvSpPr>
        <p:spPr>
          <a:xfrm>
            <a:off x="6133635" y="4284705"/>
            <a:ext cx="2493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Century Gothic" panose="020B0502020202020204" pitchFamily="34" charset="0"/>
              </a:rPr>
              <a:t>= waar iets of iemand naar toe gaat</a:t>
            </a:r>
          </a:p>
        </p:txBody>
      </p:sp>
      <p:pic>
        <p:nvPicPr>
          <p:cNvPr id="2" name="Afbeelding 1" descr="Afbeelding met tekening, schets, boom, kerk&#10;&#10;Automatisch gegenereerde beschrijving">
            <a:extLst>
              <a:ext uri="{FF2B5EF4-FFF2-40B4-BE49-F238E27FC236}">
                <a16:creationId xmlns:a16="http://schemas.microsoft.com/office/drawing/2014/main" id="{6C2AD5B3-A9F9-9CFD-7C4A-F5DD97BFA7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5" y="2119765"/>
            <a:ext cx="2385741" cy="2385741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EA2F8ECF-1027-9DAD-D523-5D7230E1084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174" y="1132746"/>
            <a:ext cx="2561305" cy="201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34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411760" y="2429900"/>
            <a:ext cx="5472608" cy="783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211937" y="2323832"/>
            <a:ext cx="5441186" cy="9952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6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kenmerk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  <a:stCxn id="13" idx="2"/>
          </p:cNvCxnSpPr>
          <p:nvPr/>
        </p:nvCxnSpPr>
        <p:spPr>
          <a:xfrm flipH="1">
            <a:off x="4512956" y="1315353"/>
            <a:ext cx="1640638" cy="11078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5408503" y="3212976"/>
            <a:ext cx="2408917" cy="9952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6300192" y="4190241"/>
            <a:ext cx="252248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6135895" y="4165031"/>
            <a:ext cx="2686784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raam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932040" y="708442"/>
            <a:ext cx="244310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770363" y="682786"/>
            <a:ext cx="2882760" cy="42137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toren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95550" y="4287442"/>
            <a:ext cx="262803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478009" y="4255677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signaleren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4" y="3212976"/>
            <a:ext cx="6120680" cy="85046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54451" y="3188321"/>
            <a:ext cx="6129511" cy="81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waar je iets of iemand aan kunt herkennen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Picture 5" descr="C:\Users\Kosterm\Downloads\shutterstock_1245466717.jpg">
            <a:extLst>
              <a:ext uri="{FF2B5EF4-FFF2-40B4-BE49-F238E27FC236}">
                <a16:creationId xmlns:a16="http://schemas.microsoft.com/office/drawing/2014/main" id="{3B023380-5789-22D1-7048-7988FB8D8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2715" y="4085034"/>
            <a:ext cx="693270" cy="186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8F07186-D385-37F5-0251-8E7415BBD8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52" y="366822"/>
            <a:ext cx="2537929" cy="1990893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DC8FBC84-AC51-45C0-6920-264F826159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287" y="326669"/>
            <a:ext cx="909861" cy="2031046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6AC75CBB-71C4-89FE-6DD4-D575B67C38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9169" y="4165031"/>
            <a:ext cx="909327" cy="1725047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9C60F2A4-44C0-4D78-EFFF-D4BB5C78D201}"/>
              </a:ext>
            </a:extLst>
          </p:cNvPr>
          <p:cNvSpPr txBox="1"/>
          <p:nvPr/>
        </p:nvSpPr>
        <p:spPr>
          <a:xfrm>
            <a:off x="4212658" y="5714666"/>
            <a:ext cx="48219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https://www.meetinfriesland.nl/nl/locaties/4011107354/loft-zakelijk</a:t>
            </a:r>
          </a:p>
        </p:txBody>
      </p:sp>
    </p:spTree>
    <p:extLst>
      <p:ext uri="{BB962C8B-B14F-4D97-AF65-F5344CB8AC3E}">
        <p14:creationId xmlns:p14="http://schemas.microsoft.com/office/powerpoint/2010/main" val="2860689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bij uitstek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vooral, met name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Als je een grote ruimte nodig hebt, is een kerk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bij uitstek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geschikt. 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A088BBA-DDD2-CE01-B2AD-8A53D756AC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818" y="1848636"/>
            <a:ext cx="5562364" cy="370360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5430C1D-8F1E-D579-46B3-D3A5D7211F2E}"/>
              </a:ext>
            </a:extLst>
          </p:cNvPr>
          <p:cNvSpPr txBox="1"/>
          <p:nvPr/>
        </p:nvSpPr>
        <p:spPr>
          <a:xfrm>
            <a:off x="2915816" y="5321078"/>
            <a:ext cx="51936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chemeClr val="bg1">
                    <a:lumMod val="85000"/>
                  </a:schemeClr>
                </a:solidFill>
              </a:rPr>
              <a:t>https://www.meetinfriesland.nl/nl/locaties/4011107354/loft-zakelijk</a:t>
            </a:r>
          </a:p>
        </p:txBody>
      </p:sp>
    </p:spTree>
    <p:extLst>
      <p:ext uri="{BB962C8B-B14F-4D97-AF65-F5344CB8AC3E}">
        <p14:creationId xmlns:p14="http://schemas.microsoft.com/office/powerpoint/2010/main" val="3427045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17818" y="-64993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immers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namelijk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Ach ja, de kerk staat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immers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leeg. Dus waarom zou je er niet iets anders mee doen.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Afbeelding 3" descr="Afbeelding met persoon, kleding, jurk, Elleboog&#10;&#10;Automatisch gegenereerde beschrijving">
            <a:extLst>
              <a:ext uri="{FF2B5EF4-FFF2-40B4-BE49-F238E27FC236}">
                <a16:creationId xmlns:a16="http://schemas.microsoft.com/office/drawing/2014/main" id="{BA3FE64C-AB0E-7DB2-DA31-9CB114F8A9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684" y="1772816"/>
            <a:ext cx="5688632" cy="382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3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van oudsher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9174E22-1879-4BA5-99C8-0737B1F32BA1}"/>
              </a:ext>
            </a:extLst>
          </p:cNvPr>
          <p:cNvSpPr/>
          <p:nvPr/>
        </p:nvSpPr>
        <p:spPr>
          <a:xfrm>
            <a:off x="2915816" y="6083419"/>
            <a:ext cx="52920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700" dirty="0">
                <a:solidFill>
                  <a:schemeClr val="bg1"/>
                </a:solidFill>
              </a:rPr>
              <a:t>https://www.tubantia.nl/werk/hans-zandvliet-verdiende-miljoenen-aan-flippo-s-maar-raakte-alles-kwijt-aan-een-knikker~a873c7ce/</a:t>
            </a:r>
          </a:p>
        </p:txBody>
      </p:sp>
      <p:pic>
        <p:nvPicPr>
          <p:cNvPr id="8" name="Afbeelding 7" descr="Afbeelding met tekening, schets, boom, kerk&#10;&#10;Automatisch gegenereerde beschrijving">
            <a:extLst>
              <a:ext uri="{FF2B5EF4-FFF2-40B4-BE49-F238E27FC236}">
                <a16:creationId xmlns:a16="http://schemas.microsoft.com/office/drawing/2014/main" id="{AC862EA6-C27B-EAA0-5E1D-6894424AC3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240991"/>
            <a:ext cx="5292080" cy="529208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2670AC7-5E02-4746-A2DD-0DE06C9BE9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0889" y1="35368" x2="63703" y2="35893"/>
                        <a14:foregroundMark x1="56952" y1="53314" x2="46200" y2="55578"/>
                        <a14:foregroundMark x1="46200" y1="55578" x2="45998" y2="68391"/>
                        <a14:foregroundMark x1="45998" y1="68391" x2="66815" y2="57518"/>
                        <a14:foregroundMark x1="66815" y1="57518" x2="55093" y2="46322"/>
                        <a14:foregroundMark x1="55093" y1="46322" x2="42603" y2="47696"/>
                        <a14:foregroundMark x1="42603" y1="47696" x2="34559" y2="51496"/>
                        <a14:foregroundMark x1="34559" y1="51496" x2="33306" y2="64875"/>
                        <a14:foregroundMark x1="42886" y1="32700" x2="34074" y2="35489"/>
                        <a14:foregroundMark x1="34074" y1="35489" x2="30437" y2="33428"/>
                        <a14:foregroundMark x1="68472" y1="36459" x2="66896" y2="33064"/>
                        <a14:foregroundMark x1="70089" y1="47817" x2="68876" y2="62652"/>
                        <a14:foregroundMark x1="68876" y1="62652" x2="63217" y2="70978"/>
                        <a14:foregroundMark x1="63217" y1="70978" x2="37753" y2="72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6504" y="574526"/>
            <a:ext cx="5292080" cy="529208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7171A1B-7B23-4CF8-8D45-FFBE369659C3}"/>
              </a:ext>
            </a:extLst>
          </p:cNvPr>
          <p:cNvSpPr txBox="1"/>
          <p:nvPr/>
        </p:nvSpPr>
        <p:spPr>
          <a:xfrm>
            <a:off x="755576" y="3100783"/>
            <a:ext cx="2304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1501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3704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FC4C99D-7F58-63A5-37DF-59883C40FC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010150"/>
            <a:ext cx="7799214" cy="48377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082A037-88A5-3912-75FB-12C75A718D4D}"/>
              </a:ext>
            </a:extLst>
          </p:cNvPr>
          <p:cNvSpPr txBox="1"/>
          <p:nvPr/>
        </p:nvSpPr>
        <p:spPr>
          <a:xfrm>
            <a:off x="539552" y="5847850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/>
              <a:t>https://www.meetinfriesland.nl/nl/locaties/4011107354/loft-zakelijk</a:t>
            </a:r>
          </a:p>
        </p:txBody>
      </p:sp>
    </p:spTree>
    <p:extLst>
      <p:ext uri="{BB962C8B-B14F-4D97-AF65-F5344CB8AC3E}">
        <p14:creationId xmlns:p14="http://schemas.microsoft.com/office/powerpoint/2010/main" val="199858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uitbundig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47B4160-5E57-F1E7-8091-9CD160F943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96" y="1497736"/>
            <a:ext cx="7236296" cy="484428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DC123F2-F531-48F3-DC4E-02A6FFD14572}"/>
              </a:ext>
            </a:extLst>
          </p:cNvPr>
          <p:cNvSpPr txBox="1"/>
          <p:nvPr/>
        </p:nvSpPr>
        <p:spPr>
          <a:xfrm>
            <a:off x="3779912" y="6052067"/>
            <a:ext cx="48219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/>
              <a:t>https://www.meetinfriesland.nl/nl/locaties/4011107354/loft-zakelijk</a:t>
            </a:r>
          </a:p>
        </p:txBody>
      </p:sp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kenmerk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5BB9AB9-917C-3D7A-EF63-64FF162BD0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288" y="1412776"/>
            <a:ext cx="6531423" cy="512361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765FA6F-39EF-5991-C8B3-5C40A5E3EBFF}"/>
              </a:ext>
            </a:extLst>
          </p:cNvPr>
          <p:cNvSpPr txBox="1"/>
          <p:nvPr/>
        </p:nvSpPr>
        <p:spPr>
          <a:xfrm>
            <a:off x="1306288" y="6266590"/>
            <a:ext cx="48219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/>
              <a:t>https://www.meetinfriesland.nl/nl/locaties/4011107354/loft-zakelijk</a:t>
            </a:r>
          </a:p>
        </p:txBody>
      </p:sp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immers</a:t>
            </a:r>
          </a:p>
        </p:txBody>
      </p:sp>
      <p:pic>
        <p:nvPicPr>
          <p:cNvPr id="3" name="Afbeelding 2" descr="Afbeelding met persoon, kleding, jurk, Elleboog&#10;&#10;Automatisch gegenereerde beschrijving">
            <a:extLst>
              <a:ext uri="{FF2B5EF4-FFF2-40B4-BE49-F238E27FC236}">
                <a16:creationId xmlns:a16="http://schemas.microsoft.com/office/drawing/2014/main" id="{2F6DC512-A524-8F9F-4F5B-5A0F857561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12776"/>
            <a:ext cx="7488832" cy="503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bij uitstek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42F70E4-6697-06D9-3D27-0B5BC52126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36" y="1484784"/>
            <a:ext cx="7524328" cy="500994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62C5EC1-B34F-C074-2347-2261FE55388C}"/>
              </a:ext>
            </a:extLst>
          </p:cNvPr>
          <p:cNvSpPr txBox="1"/>
          <p:nvPr/>
        </p:nvSpPr>
        <p:spPr>
          <a:xfrm>
            <a:off x="3923928" y="6248173"/>
            <a:ext cx="48219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chemeClr val="bg1">
                    <a:lumMod val="85000"/>
                  </a:schemeClr>
                </a:solidFill>
              </a:rPr>
              <a:t>https://www.meetinfriesland.nl/nl/locaties/4011107354/loft-zakelijk</a:t>
            </a:r>
          </a:p>
        </p:txBody>
      </p:sp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44624"/>
            <a:ext cx="950404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nl-NL" sz="7200" b="1" u="sng" dirty="0">
                <a:latin typeface="Century Gothic" panose="020B0502020202020204" pitchFamily="34" charset="0"/>
                <a:ea typeface="+mj-ea"/>
                <a:cs typeface="+mj-cs"/>
              </a:rPr>
              <a:t>omstreden</a:t>
            </a:r>
            <a:endParaRPr lang="nl-NL" sz="8000" b="1" u="sng" kern="1200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3" name="Afbeelding 2" descr="Afbeelding met kleding, illustratie&#10;&#10;Automatisch gegenereerde beschrijving">
            <a:extLst>
              <a:ext uri="{FF2B5EF4-FFF2-40B4-BE49-F238E27FC236}">
                <a16:creationId xmlns:a16="http://schemas.microsoft.com/office/drawing/2014/main" id="{8651B950-9E3E-F717-2EA9-4473BD64FE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92896"/>
            <a:ext cx="9144000" cy="252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6996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2365</TotalTime>
  <Words>1041</Words>
  <Application>Microsoft Office PowerPoint</Application>
  <PresentationFormat>Diavoorstelling (4:3)</PresentationFormat>
  <Paragraphs>262</Paragraphs>
  <Slides>24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Routledge, Mandy</cp:lastModifiedBy>
  <cp:revision>510</cp:revision>
  <dcterms:created xsi:type="dcterms:W3CDTF">2021-06-08T06:13:59Z</dcterms:created>
  <dcterms:modified xsi:type="dcterms:W3CDTF">2024-02-06T10:21:38Z</dcterms:modified>
</cp:coreProperties>
</file>