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437" r:id="rId2"/>
    <p:sldId id="548" r:id="rId3"/>
    <p:sldId id="1478" r:id="rId4"/>
    <p:sldId id="1479" r:id="rId5"/>
    <p:sldId id="1475" r:id="rId6"/>
    <p:sldId id="1460" r:id="rId7"/>
    <p:sldId id="1476" r:id="rId8"/>
    <p:sldId id="1477" r:id="rId9"/>
    <p:sldId id="1480" r:id="rId10"/>
    <p:sldId id="934" r:id="rId11"/>
    <p:sldId id="263" r:id="rId12"/>
    <p:sldId id="1486" r:id="rId13"/>
    <p:sldId id="1490" r:id="rId14"/>
    <p:sldId id="1484" r:id="rId15"/>
    <p:sldId id="259" r:id="rId16"/>
    <p:sldId id="1485"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9"/>
            <p14:sldId id="1475"/>
            <p14:sldId id="1460"/>
            <p14:sldId id="1476"/>
            <p14:sldId id="1477"/>
            <p14:sldId id="1480"/>
            <p14:sldId id="934"/>
            <p14:sldId id="263"/>
            <p14:sldId id="1486"/>
            <p14:sldId id="1490"/>
            <p14:sldId id="1484"/>
            <p14:sldId id="259"/>
            <p14:sldId id="14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D6EC"/>
    <a:srgbClr val="73B8DF"/>
    <a:srgbClr val="88C3E4"/>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0276" autoAdjust="0"/>
  </p:normalViewPr>
  <p:slideViewPr>
    <p:cSldViewPr>
      <p:cViewPr varScale="1">
        <p:scale>
          <a:sx n="62" d="100"/>
          <a:sy n="62" d="100"/>
        </p:scale>
        <p:origin x="165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27-2-2024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27-2-2024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a:t>Woordenoverzicht</a:t>
            </a:r>
          </a:p>
          <a:p>
            <a:endParaRPr lang="nl-NL" dirty="0"/>
          </a:p>
          <a:p>
            <a:r>
              <a:rPr lang="nl-NL" b="1" dirty="0"/>
              <a:t>het object: </a:t>
            </a:r>
            <a:r>
              <a:rPr lang="nl-NL" dirty="0"/>
              <a:t>het ding</a:t>
            </a:r>
          </a:p>
          <a:p>
            <a:r>
              <a:rPr lang="nl-NL" b="1" dirty="0"/>
              <a:t>sierlijk: </a:t>
            </a:r>
            <a:r>
              <a:rPr lang="nl-NL" dirty="0"/>
              <a:t>mooi bewegend</a:t>
            </a:r>
          </a:p>
          <a:p>
            <a:r>
              <a:rPr lang="nl-NL" b="1" dirty="0"/>
              <a:t>het parcours: </a:t>
            </a:r>
            <a:r>
              <a:rPr lang="nl-NL" dirty="0"/>
              <a:t>de weg die je volgt (meestal bij een wedstrijd)</a:t>
            </a:r>
          </a:p>
          <a:p>
            <a:r>
              <a:rPr lang="nl-NL" b="1" dirty="0"/>
              <a:t>vrij zijn om: </a:t>
            </a:r>
            <a:r>
              <a:rPr lang="nl-NL" dirty="0"/>
              <a:t>mogen</a:t>
            </a:r>
          </a:p>
          <a:p>
            <a:r>
              <a:rPr lang="nl-NL" b="1" dirty="0"/>
              <a:t>de jongere: </a:t>
            </a:r>
            <a:r>
              <a:rPr lang="nl-NL" dirty="0"/>
              <a:t>iemand van ongeveer 12 tot 20 jaar</a:t>
            </a:r>
          </a:p>
          <a:p>
            <a:r>
              <a:rPr lang="nl-NL" b="1" dirty="0"/>
              <a:t>de volwassene: </a:t>
            </a:r>
            <a:r>
              <a:rPr lang="nl-NL" dirty="0"/>
              <a:t>iemand van 18 jaar of ouder</a:t>
            </a:r>
          </a:p>
          <a:p>
            <a:r>
              <a:rPr lang="nl-NL" b="1" dirty="0"/>
              <a:t>verstandig: </a:t>
            </a:r>
            <a:r>
              <a:rPr lang="nl-NL" dirty="0"/>
              <a:t>slim om te doen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27-2-2024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5.png"/><Relationship Id="rId7"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www.youtube.com/watch?v=qbjolVA0p_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Voor heel veel mensen is paardrijden de mooiste hobby die er maar bestaat. Ook voor mij. Ik was heel jong toen ik van mijn ouders voor de eerste keer naar paardrijles mocht. Maar weet je, je bent nooit te oud om te beginnen met rijden. Bij mij op les zaten namelijk ook een paar </a:t>
            </a:r>
            <a:r>
              <a:rPr lang="nl-NL" sz="2000" b="1" u="sng" dirty="0">
                <a:ea typeface="Times New Roman" panose="02020603050405020304" pitchFamily="18" charset="0"/>
                <a:cs typeface="Arial" panose="020B0604020202020204" pitchFamily="34" charset="0"/>
              </a:rPr>
              <a:t>jongeren</a:t>
            </a:r>
            <a:r>
              <a:rPr lang="nl-NL" sz="2000" dirty="0">
                <a:ea typeface="Times New Roman" panose="02020603050405020304" pitchFamily="18" charset="0"/>
                <a:cs typeface="Arial" panose="020B0604020202020204" pitchFamily="34" charset="0"/>
              </a:rPr>
              <a:t>. De jongere is </a:t>
            </a:r>
            <a:r>
              <a:rPr lang="nl-NL" sz="2000" b="1" i="1" dirty="0">
                <a:ea typeface="Times New Roman" panose="02020603050405020304" pitchFamily="18" charset="0"/>
                <a:cs typeface="Arial" panose="020B0604020202020204" pitchFamily="34" charset="0"/>
              </a:rPr>
              <a:t>iemand van ongeveer 12 tot 20 jaar. </a:t>
            </a:r>
            <a:r>
              <a:rPr lang="nl-NL" sz="2000" dirty="0">
                <a:ea typeface="Times New Roman" panose="02020603050405020304" pitchFamily="18" charset="0"/>
                <a:cs typeface="Arial" panose="020B0604020202020204" pitchFamily="34" charset="0"/>
              </a:rPr>
              <a:t>En zelfs </a:t>
            </a:r>
            <a:r>
              <a:rPr lang="nl-NL" sz="2000" b="1" u="sng" dirty="0">
                <a:ea typeface="Times New Roman" panose="02020603050405020304" pitchFamily="18" charset="0"/>
                <a:cs typeface="Arial" panose="020B0604020202020204" pitchFamily="34" charset="0"/>
              </a:rPr>
              <a:t>een volwassene</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iemand van 18 jaar of ouder</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Ik ontdekte dat er veel verschillende onderdelen in de paardensport zijn. Ik zal er nu 3 noemen: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De eerste is dressuur. Hierbij beweegt het paard </a:t>
            </a:r>
            <a:r>
              <a:rPr lang="nl-NL" sz="2000" b="1" u="sng" dirty="0">
                <a:ea typeface="Times New Roman" panose="02020603050405020304" pitchFamily="18" charset="0"/>
                <a:cs typeface="Arial" panose="020B0604020202020204" pitchFamily="34" charset="0"/>
              </a:rPr>
              <a:t>sierlijk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mooi bewegend</a:t>
            </a:r>
            <a:r>
              <a:rPr lang="nl-NL" sz="2000" dirty="0">
                <a:ea typeface="Times New Roman" panose="02020603050405020304" pitchFamily="18" charset="0"/>
                <a:cs typeface="Arial" panose="020B0604020202020204" pitchFamily="34" charset="0"/>
              </a:rPr>
              <a:t>, door de bak. Soms zelfs op de maat van de muziek.</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De tweede is springen. Hierbij moet je samen met je paard,  zonder fouten te maken, over verschillende </a:t>
            </a:r>
            <a:r>
              <a:rPr lang="nl-NL" sz="2000" b="1" u="sng" dirty="0">
                <a:ea typeface="Times New Roman" panose="02020603050405020304" pitchFamily="18" charset="0"/>
                <a:cs typeface="Arial" panose="020B0604020202020204" pitchFamily="34" charset="0"/>
              </a:rPr>
              <a:t>objecten</a:t>
            </a:r>
            <a:r>
              <a:rPr lang="nl-NL" sz="2000" b="1" i="1" dirty="0">
                <a:ea typeface="Times New Roman" panose="02020603050405020304" pitchFamily="18" charset="0"/>
                <a:cs typeface="Arial" panose="020B0604020202020204" pitchFamily="34" charset="0"/>
              </a:rPr>
              <a:t>, dingen </a:t>
            </a:r>
            <a:r>
              <a:rPr lang="nl-NL" sz="2000" dirty="0">
                <a:ea typeface="Times New Roman" panose="02020603050405020304" pitchFamily="18" charset="0"/>
                <a:cs typeface="Arial" panose="020B0604020202020204" pitchFamily="34" charset="0"/>
              </a:rPr>
              <a:t>springen. Deze objecten noem je hindernissen.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De derde is cross. Hierbij leg je samen met je paard </a:t>
            </a:r>
            <a:r>
              <a:rPr lang="nl-NL" sz="2000" b="1" u="sng" dirty="0">
                <a:ea typeface="Times New Roman" panose="02020603050405020304" pitchFamily="18" charset="0"/>
                <a:cs typeface="Arial" panose="020B0604020202020204" pitchFamily="34" charset="0"/>
              </a:rPr>
              <a:t>een parcours</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af op een crossterrein of door het bos. Het parcours is </a:t>
            </a:r>
            <a:r>
              <a:rPr lang="nl-NL" sz="2000" b="1" i="1" dirty="0">
                <a:ea typeface="Times New Roman" panose="02020603050405020304" pitchFamily="18" charset="0"/>
                <a:cs typeface="Arial" panose="020B0604020202020204" pitchFamily="34" charset="0"/>
              </a:rPr>
              <a:t>de weg die je volgt </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meestal bij een wedstrijd</a:t>
            </a:r>
            <a:r>
              <a:rPr lang="nl-NL" sz="2000" dirty="0">
                <a:ea typeface="Times New Roman" panose="02020603050405020304" pitchFamily="18" charset="0"/>
                <a:cs typeface="Arial" panose="020B0604020202020204" pitchFamily="34" charset="0"/>
              </a:rPr>
              <a:t>).</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Ik </a:t>
            </a:r>
            <a:r>
              <a:rPr lang="nl-NL" sz="2000" b="1" u="sng" dirty="0">
                <a:ea typeface="Times New Roman" panose="02020603050405020304" pitchFamily="18" charset="0"/>
                <a:cs typeface="Arial" panose="020B0604020202020204" pitchFamily="34" charset="0"/>
              </a:rPr>
              <a:t>was vrij om</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zelf te kiezen welk onderdeel van de paardensport ik het liefste wilde beoefenen. Ik </a:t>
            </a:r>
            <a:r>
              <a:rPr lang="nl-NL" sz="2000" b="1" i="1" dirty="0">
                <a:ea typeface="Times New Roman" panose="02020603050405020304" pitchFamily="18" charset="0"/>
                <a:cs typeface="Arial" panose="020B0604020202020204" pitchFamily="34" charset="0"/>
              </a:rPr>
              <a:t>mocht</a:t>
            </a:r>
            <a:r>
              <a:rPr lang="nl-NL" sz="2000" dirty="0">
                <a:ea typeface="Times New Roman" panose="02020603050405020304" pitchFamily="18" charset="0"/>
                <a:cs typeface="Arial" panose="020B0604020202020204" pitchFamily="34" charset="0"/>
              </a:rPr>
              <a:t> het van mijn ouders zelf beslissen. Ik was het beste in dressuur daarom leek het me </a:t>
            </a:r>
            <a:r>
              <a:rPr lang="nl-NL" sz="2000" b="1" u="sng" dirty="0">
                <a:ea typeface="Times New Roman" panose="02020603050405020304" pitchFamily="18" charset="0"/>
                <a:cs typeface="Arial" panose="020B0604020202020204" pitchFamily="34" charset="0"/>
              </a:rPr>
              <a:t>verstandig</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daarvoor</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te kiezen. Dat leek mij </a:t>
            </a:r>
            <a:r>
              <a:rPr lang="nl-NL" sz="2000" b="1" i="1" dirty="0">
                <a:ea typeface="Times New Roman" panose="02020603050405020304" pitchFamily="18" charset="0"/>
                <a:cs typeface="Arial" panose="020B0604020202020204" pitchFamily="34" charset="0"/>
              </a:rPr>
              <a:t>slim om te doen</a:t>
            </a:r>
            <a:r>
              <a:rPr lang="nl-NL" sz="2000" dirty="0">
                <a:ea typeface="Times New Roman" panose="02020603050405020304" pitchFamily="18" charset="0"/>
                <a:cs typeface="Arial" panose="020B0604020202020204" pitchFamily="34" charset="0"/>
              </a:rPr>
              <a:t>. Ik heb vaak meegedaan met een wedstrijd maar ik heb nog nooit een prijs gewonnen. Maar dat vind ik niet erg, omdat ik met heel veel plezier aan paardrijden doe.</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Wie van jullie beleeft ook zoveel plezier aan een hobby?</a:t>
            </a:r>
            <a:br>
              <a:rPr lang="nl-NL" sz="2000" dirty="0">
                <a:ea typeface="Times New Roman" panose="02020603050405020304" pitchFamily="18" charset="0"/>
                <a:cs typeface="Arial" panose="020B0604020202020204" pitchFamily="34" charset="0"/>
              </a:rPr>
            </a:br>
            <a:br>
              <a:rPr lang="nl-NL" sz="2000" dirty="0">
                <a:ea typeface="Times New Roman" panose="02020603050405020304" pitchFamily="18" charset="0"/>
                <a:cs typeface="Arial" panose="020B0604020202020204" pitchFamily="34" charset="0"/>
              </a:rPr>
            </a:br>
            <a:r>
              <a:rPr lang="nl-NL" sz="1800" dirty="0">
                <a:solidFill>
                  <a:srgbClr val="00B050"/>
                </a:solidFill>
                <a:ea typeface="Times New Roman" panose="02020603050405020304" pitchFamily="18" charset="0"/>
                <a:cs typeface="Arial" panose="020B0604020202020204" pitchFamily="34" charset="0"/>
              </a:rPr>
              <a:t>In de laatste dia vind je de link naar een filmpje met Anky van Grunsven en </a:t>
            </a:r>
            <a:r>
              <a:rPr lang="nl-NL" sz="1800" dirty="0" err="1">
                <a:solidFill>
                  <a:srgbClr val="00B050"/>
                </a:solidFill>
                <a:ea typeface="Times New Roman" panose="02020603050405020304" pitchFamily="18" charset="0"/>
                <a:cs typeface="Arial" panose="020B0604020202020204" pitchFamily="34" charset="0"/>
              </a:rPr>
              <a:t>Salinero</a:t>
            </a:r>
            <a:r>
              <a:rPr lang="nl-NL" sz="1800" dirty="0">
                <a:solidFill>
                  <a:srgbClr val="00B050"/>
                </a:solidFill>
                <a:ea typeface="Times New Roman" panose="02020603050405020304" pitchFamily="18" charset="0"/>
                <a:cs typeface="Arial" panose="020B0604020202020204" pitchFamily="34" charset="0"/>
              </a:rPr>
              <a:t>.</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sierlijk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klunzig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21697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mooi bewegend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Bij dressuur loopt het paard </a:t>
            </a:r>
            <a:r>
              <a:rPr lang="nl-NL" sz="2400" i="1" u="sng" dirty="0">
                <a:solidFill>
                  <a:srgbClr val="387038"/>
                </a:solidFill>
                <a:latin typeface="Century Gothic" panose="020B0502020202020204" pitchFamily="34" charset="0"/>
                <a:ea typeface="Calibri"/>
                <a:cs typeface="Times New Roman"/>
              </a:rPr>
              <a:t>sierlijk</a:t>
            </a:r>
            <a:r>
              <a:rPr lang="nl-NL" sz="2400" i="1" dirty="0">
                <a:solidFill>
                  <a:srgbClr val="387038"/>
                </a:solidFill>
                <a:latin typeface="Century Gothic" panose="020B0502020202020204" pitchFamily="34" charset="0"/>
                <a:ea typeface="Calibri"/>
                <a:cs typeface="Times New Roman"/>
              </a:rPr>
              <a:t> door de bak.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97760" y="159395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onhandig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sz="20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paard springt zo </a:t>
            </a:r>
            <a:r>
              <a:rPr lang="nl-NL" sz="2400" i="1" u="sng" dirty="0">
                <a:solidFill>
                  <a:srgbClr val="387038"/>
                </a:solidFill>
                <a:effectLst/>
                <a:latin typeface="Century Gothic" panose="020B0502020202020204" pitchFamily="34" charset="0"/>
                <a:ea typeface="Calibri"/>
                <a:cs typeface="Times New Roman"/>
              </a:rPr>
              <a:t>klunzig</a:t>
            </a:r>
            <a:r>
              <a:rPr lang="nl-NL" sz="2400" i="1" dirty="0">
                <a:solidFill>
                  <a:srgbClr val="387038"/>
                </a:solidFill>
                <a:effectLst/>
                <a:latin typeface="Century Gothic" panose="020B0502020202020204" pitchFamily="34" charset="0"/>
                <a:ea typeface="Calibri"/>
                <a:cs typeface="Times New Roman"/>
              </a:rPr>
              <a:t> over de hindernis dat de ruiter valt.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hengst, merrie, hoofdstel, manen&#10;&#10;Automatisch gegenereerde beschrijving">
            <a:extLst>
              <a:ext uri="{FF2B5EF4-FFF2-40B4-BE49-F238E27FC236}">
                <a16:creationId xmlns:a16="http://schemas.microsoft.com/office/drawing/2014/main" id="{59B09990-5717-8408-5712-2ABE879760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268292"/>
            <a:ext cx="3224189" cy="2321416"/>
          </a:xfrm>
          <a:prstGeom prst="rect">
            <a:avLst/>
          </a:prstGeom>
        </p:spPr>
      </p:pic>
      <p:pic>
        <p:nvPicPr>
          <p:cNvPr id="5" name="Afbeelding 4" descr="Afbeelding met gras, buitenshuis, hengst, Paardenuitrusting&#10;&#10;Automatisch gegenereerde beschrijving">
            <a:extLst>
              <a:ext uri="{FF2B5EF4-FFF2-40B4-BE49-F238E27FC236}">
                <a16:creationId xmlns:a16="http://schemas.microsoft.com/office/drawing/2014/main" id="{77C12DC9-1C02-5A23-2051-1DCDDFB4C7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7342" y="2296476"/>
            <a:ext cx="3384376" cy="2531513"/>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28774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vrij zijn om</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19160" y="51130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effectLst/>
                <a:latin typeface="Century Gothic" panose="020B0502020202020204" pitchFamily="34" charset="0"/>
                <a:ea typeface="Calibri"/>
                <a:cs typeface="Times New Roman"/>
              </a:rPr>
              <a:t>verplicht zijn om</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mogen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Zij </a:t>
            </a:r>
            <a:r>
              <a:rPr lang="nl-NL" sz="2400" i="1" u="sng" dirty="0">
                <a:solidFill>
                  <a:srgbClr val="387038"/>
                </a:solidFill>
                <a:latin typeface="Century Gothic" panose="020B0502020202020204" pitchFamily="34" charset="0"/>
                <a:ea typeface="Calibri"/>
                <a:cs typeface="Times New Roman"/>
              </a:rPr>
              <a:t>is vrij om</a:t>
            </a:r>
            <a:r>
              <a:rPr lang="nl-NL" sz="2400" i="1" dirty="0">
                <a:solidFill>
                  <a:srgbClr val="387038"/>
                </a:solidFill>
                <a:latin typeface="Century Gothic" panose="020B0502020202020204" pitchFamily="34" charset="0"/>
                <a:ea typeface="Calibri"/>
                <a:cs typeface="Times New Roman"/>
              </a:rPr>
              <a:t> haar eigen keuze te maken.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moeten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a:t>
            </a:r>
            <a:r>
              <a:rPr lang="nl-NL" sz="2400" i="1" u="sng" dirty="0">
                <a:solidFill>
                  <a:srgbClr val="387038"/>
                </a:solidFill>
                <a:effectLst/>
                <a:latin typeface="Century Gothic" panose="020B0502020202020204" pitchFamily="34" charset="0"/>
                <a:ea typeface="Calibri"/>
                <a:cs typeface="Times New Roman"/>
              </a:rPr>
              <a:t>is verplicht om</a:t>
            </a:r>
            <a:r>
              <a:rPr lang="nl-NL" sz="2400" i="1" dirty="0">
                <a:solidFill>
                  <a:srgbClr val="387038"/>
                </a:solidFill>
                <a:effectLst/>
                <a:latin typeface="Century Gothic" panose="020B0502020202020204" pitchFamily="34" charset="0"/>
                <a:ea typeface="Calibri"/>
                <a:cs typeface="Times New Roman"/>
              </a:rPr>
              <a:t> eerst zijn huiswerk maken.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leding, Menselijk gezicht, persoon, glimlach&#10;&#10;Automatisch gegenereerde beschrijving">
            <a:extLst>
              <a:ext uri="{FF2B5EF4-FFF2-40B4-BE49-F238E27FC236}">
                <a16:creationId xmlns:a16="http://schemas.microsoft.com/office/drawing/2014/main" id="{BCED9A2D-6EFE-DF1B-E42B-66397472E2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380951"/>
            <a:ext cx="3672408" cy="2453169"/>
          </a:xfrm>
          <a:prstGeom prst="rect">
            <a:avLst/>
          </a:prstGeom>
        </p:spPr>
      </p:pic>
      <p:pic>
        <p:nvPicPr>
          <p:cNvPr id="5" name="Afbeelding 4" descr="Afbeelding met persoon, kleding, Leren, verbruiksartikelen voor kantoor&#10;&#10;Automatisch gegenereerde beschrijving">
            <a:extLst>
              <a:ext uri="{FF2B5EF4-FFF2-40B4-BE49-F238E27FC236}">
                <a16:creationId xmlns:a16="http://schemas.microsoft.com/office/drawing/2014/main" id="{A8322826-C9D6-2CBC-D10B-BD06D03728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7367" y="2393080"/>
            <a:ext cx="3669089" cy="2450952"/>
          </a:xfrm>
          <a:prstGeom prst="rect">
            <a:avLst/>
          </a:prstGeom>
        </p:spPr>
      </p:pic>
    </p:spTree>
    <p:extLst>
      <p:ext uri="{BB962C8B-B14F-4D97-AF65-F5344CB8AC3E}">
        <p14:creationId xmlns:p14="http://schemas.microsoft.com/office/powerpoint/2010/main" val="245905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verstandig</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1125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onverstandig</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slim om te 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Het lijkt haar </a:t>
            </a:r>
            <a:r>
              <a:rPr lang="nl-NL" sz="2400" i="1" u="sng" dirty="0">
                <a:solidFill>
                  <a:srgbClr val="387038"/>
                </a:solidFill>
                <a:latin typeface="Century Gothic" panose="020B0502020202020204" pitchFamily="34" charset="0"/>
                <a:ea typeface="Calibri"/>
                <a:cs typeface="Times New Roman"/>
              </a:rPr>
              <a:t>verstandig</a:t>
            </a:r>
            <a:r>
              <a:rPr lang="nl-NL" sz="2400" i="1" dirty="0">
                <a:solidFill>
                  <a:srgbClr val="387038"/>
                </a:solidFill>
                <a:latin typeface="Century Gothic" panose="020B0502020202020204" pitchFamily="34" charset="0"/>
                <a:ea typeface="Calibri"/>
                <a:cs typeface="Times New Roman"/>
              </a:rPr>
              <a:t> om voor dressuur te kiezen.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61756" y="149710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dom om te doen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endParaRPr lang="nl-NL" sz="11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is </a:t>
            </a:r>
            <a:r>
              <a:rPr lang="nl-NL" sz="2400" i="1" u="sng" dirty="0">
                <a:solidFill>
                  <a:srgbClr val="387038"/>
                </a:solidFill>
                <a:effectLst/>
                <a:latin typeface="Century Gothic" panose="020B0502020202020204" pitchFamily="34" charset="0"/>
                <a:ea typeface="Calibri"/>
                <a:cs typeface="Times New Roman"/>
              </a:rPr>
              <a:t>onverstandig</a:t>
            </a:r>
            <a:r>
              <a:rPr lang="nl-NL" sz="2400" i="1" dirty="0">
                <a:solidFill>
                  <a:srgbClr val="387038"/>
                </a:solidFill>
                <a:effectLst/>
                <a:latin typeface="Century Gothic" panose="020B0502020202020204" pitchFamily="34" charset="0"/>
                <a:ea typeface="Calibri"/>
                <a:cs typeface="Times New Roman"/>
              </a:rPr>
              <a:t> om voor polo te kiezen.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538F866C-1B59-0BCF-E54A-E72C8FD03E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2090284"/>
            <a:ext cx="3323531" cy="2677432"/>
          </a:xfrm>
          <a:prstGeom prst="rect">
            <a:avLst/>
          </a:prstGeom>
        </p:spPr>
      </p:pic>
      <p:pic>
        <p:nvPicPr>
          <p:cNvPr id="8" name="Afbeelding 7" descr="Afbeelding met kleding, Menselijk gezicht, persoon, meisje&#10;&#10;Automatisch gegenereerde beschrijving">
            <a:extLst>
              <a:ext uri="{FF2B5EF4-FFF2-40B4-BE49-F238E27FC236}">
                <a16:creationId xmlns:a16="http://schemas.microsoft.com/office/drawing/2014/main" id="{B312AAE2-F339-D378-9BA0-99DE6DEBEA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5388" y="2382945"/>
            <a:ext cx="3513215" cy="2346828"/>
          </a:xfrm>
          <a:prstGeom prst="rect">
            <a:avLst/>
          </a:prstGeom>
        </p:spPr>
      </p:pic>
      <p:pic>
        <p:nvPicPr>
          <p:cNvPr id="5" name="Afbeelding 4" descr="Afbeelding met hemel, gras, buitenshuis, polo&#10;&#10;Automatisch gegenereerde beschrijving">
            <a:extLst>
              <a:ext uri="{FF2B5EF4-FFF2-40B4-BE49-F238E27FC236}">
                <a16:creationId xmlns:a16="http://schemas.microsoft.com/office/drawing/2014/main" id="{AD7454BF-ECFF-8485-9B3B-F50E111532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22611" y="2101627"/>
            <a:ext cx="1756321" cy="1173222"/>
          </a:xfrm>
          <a:prstGeom prst="cloudCallout">
            <a:avLst>
              <a:gd name="adj1" fmla="val -51377"/>
              <a:gd name="adj2" fmla="val 38599"/>
            </a:avLst>
          </a:prstGeom>
        </p:spPr>
      </p:pic>
      <p:pic>
        <p:nvPicPr>
          <p:cNvPr id="10" name="Afbeelding 9" descr="Afbeelding met symbool&#10;&#10;Automatisch gegenereerde beschrijving">
            <a:extLst>
              <a:ext uri="{FF2B5EF4-FFF2-40B4-BE49-F238E27FC236}">
                <a16:creationId xmlns:a16="http://schemas.microsoft.com/office/drawing/2014/main" id="{A5FA12C5-A002-C5E2-569C-2645DBF92CE9}"/>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16200000">
            <a:off x="6101875" y="1248492"/>
            <a:ext cx="3429000" cy="3429000"/>
          </a:xfrm>
          <a:prstGeom prst="rect">
            <a:avLst/>
          </a:prstGeom>
        </p:spPr>
      </p:pic>
    </p:spTree>
    <p:extLst>
      <p:ext uri="{BB962C8B-B14F-4D97-AF65-F5344CB8AC3E}">
        <p14:creationId xmlns:p14="http://schemas.microsoft.com/office/powerpoint/2010/main" val="310656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078663"/>
            <a:ext cx="2850773" cy="1027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kind</a:t>
            </a:r>
            <a:endParaRPr lang="nl-NL" sz="4000" dirty="0">
              <a:effectLst/>
              <a:latin typeface="Century Gothic" panose="020B0502020202020204" pitchFamily="34" charset="0"/>
              <a:ea typeface="Calibri"/>
              <a:cs typeface="Times New Roman"/>
            </a:endParaRPr>
          </a:p>
        </p:txBody>
      </p:sp>
      <p:sp>
        <p:nvSpPr>
          <p:cNvPr id="9" name="Text Box 14"/>
          <p:cNvSpPr txBox="1"/>
          <p:nvPr/>
        </p:nvSpPr>
        <p:spPr>
          <a:xfrm>
            <a:off x="2945366" y="399535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jongere</a:t>
            </a:r>
          </a:p>
        </p:txBody>
      </p:sp>
      <p:sp>
        <p:nvSpPr>
          <p:cNvPr id="11" name="Text Box 14"/>
          <p:cNvSpPr txBox="1"/>
          <p:nvPr/>
        </p:nvSpPr>
        <p:spPr>
          <a:xfrm>
            <a:off x="539552" y="531289"/>
            <a:ext cx="619268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dirty="0">
                <a:solidFill>
                  <a:srgbClr val="387038"/>
                </a:solidFill>
                <a:effectLst/>
                <a:latin typeface="Century Gothic" panose="020B0502020202020204" pitchFamily="34" charset="0"/>
                <a:ea typeface="Calibri"/>
                <a:cs typeface="Times New Roman"/>
              </a:rPr>
              <a:t>Paardrijden is een leuke hobby voor kinderen, </a:t>
            </a:r>
            <a:r>
              <a:rPr lang="nl-NL" sz="2200" i="1" u="sng" dirty="0">
                <a:solidFill>
                  <a:srgbClr val="387038"/>
                </a:solidFill>
                <a:effectLst/>
                <a:latin typeface="Century Gothic" panose="020B0502020202020204" pitchFamily="34" charset="0"/>
                <a:ea typeface="Calibri"/>
                <a:cs typeface="Times New Roman"/>
              </a:rPr>
              <a:t>jongeren</a:t>
            </a:r>
            <a:r>
              <a:rPr lang="nl-NL" sz="2200" i="1" dirty="0">
                <a:solidFill>
                  <a:srgbClr val="387038"/>
                </a:solidFill>
                <a:effectLst/>
                <a:latin typeface="Century Gothic" panose="020B0502020202020204" pitchFamily="34" charset="0"/>
                <a:ea typeface="Calibri"/>
                <a:cs typeface="Times New Roman"/>
              </a:rPr>
              <a:t> en </a:t>
            </a:r>
            <a:r>
              <a:rPr lang="nl-NL" sz="2200" i="1" u="sng" dirty="0">
                <a:solidFill>
                  <a:srgbClr val="387038"/>
                </a:solidFill>
                <a:effectLst/>
                <a:latin typeface="Century Gothic" panose="020B0502020202020204" pitchFamily="34" charset="0"/>
                <a:ea typeface="Calibri"/>
                <a:cs typeface="Times New Roman"/>
              </a:rPr>
              <a:t>volwassenen</a:t>
            </a:r>
            <a:r>
              <a:rPr lang="nl-NL" sz="2200" i="1" dirty="0">
                <a:solidFill>
                  <a:srgbClr val="387038"/>
                </a:solidFill>
                <a:effectLst/>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14104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3"/>
            <a:ext cx="2808312" cy="2996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van ongeveer 12 tot 20 jaar</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14104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5"/>
            <a:ext cx="2850772" cy="34413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van 18 jaar of ouder</a:t>
            </a:r>
            <a:endParaRPr lang="nl-NL" sz="1100" dirty="0">
              <a:effectLst/>
              <a:latin typeface="Century Gothic" panose="020B0502020202020204" pitchFamily="34" charset="0"/>
              <a:ea typeface="Calibri"/>
              <a:cs typeface="Times New Roman"/>
            </a:endParaRPr>
          </a:p>
        </p:txBody>
      </p:sp>
      <p:pic>
        <p:nvPicPr>
          <p:cNvPr id="3" name="Afbeelding 2" descr="Afbeelding met kleding, persoon, Menselijk gezicht, muur&#10;&#10;Automatisch gegenereerde beschrijving">
            <a:extLst>
              <a:ext uri="{FF2B5EF4-FFF2-40B4-BE49-F238E27FC236}">
                <a16:creationId xmlns:a16="http://schemas.microsoft.com/office/drawing/2014/main" id="{B9EE8E09-222E-4413-2EF6-66B9F9C9B4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494" y="2636912"/>
            <a:ext cx="2750599" cy="1837400"/>
          </a:xfrm>
          <a:prstGeom prst="rect">
            <a:avLst/>
          </a:prstGeom>
        </p:spPr>
      </p:pic>
      <p:pic>
        <p:nvPicPr>
          <p:cNvPr id="13" name="Afbeelding 12" descr="Afbeelding met kleding, persoon, Menselijk gezicht, jeans&#10;&#10;Automatisch gegenereerde beschrijving">
            <a:extLst>
              <a:ext uri="{FF2B5EF4-FFF2-40B4-BE49-F238E27FC236}">
                <a16:creationId xmlns:a16="http://schemas.microsoft.com/office/drawing/2014/main" id="{50919350-2CBE-41FD-50E5-34F5452DB9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2113" y="2061492"/>
            <a:ext cx="2750599" cy="1837400"/>
          </a:xfrm>
          <a:prstGeom prst="rect">
            <a:avLst/>
          </a:prstGeom>
        </p:spPr>
      </p:pic>
      <p:pic>
        <p:nvPicPr>
          <p:cNvPr id="20" name="Afbeelding 19" descr="Afbeelding met persoon, Menselijk gezicht, glimlach, kleding&#10;&#10;Automatisch gegenereerde beschrijving">
            <a:extLst>
              <a:ext uri="{FF2B5EF4-FFF2-40B4-BE49-F238E27FC236}">
                <a16:creationId xmlns:a16="http://schemas.microsoft.com/office/drawing/2014/main" id="{7292BF03-A2E9-5348-4397-9C20F01479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2433" y="882636"/>
            <a:ext cx="2750599" cy="2123462"/>
          </a:xfrm>
          <a:prstGeom prst="rect">
            <a:avLst/>
          </a:prstGeom>
        </p:spPr>
      </p:pic>
      <p:sp>
        <p:nvSpPr>
          <p:cNvPr id="12" name="Text Box 14">
            <a:extLst>
              <a:ext uri="{FF2B5EF4-FFF2-40B4-BE49-F238E27FC236}">
                <a16:creationId xmlns:a16="http://schemas.microsoft.com/office/drawing/2014/main" id="{D6147B79-59E2-2141-64F5-DF30F48B255F}"/>
              </a:ext>
            </a:extLst>
          </p:cNvPr>
          <p:cNvSpPr txBox="1"/>
          <p:nvPr/>
        </p:nvSpPr>
        <p:spPr>
          <a:xfrm>
            <a:off x="5868143" y="308104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volwassene</a:t>
            </a:r>
          </a:p>
        </p:txBody>
      </p:sp>
    </p:spTree>
    <p:extLst>
      <p:ext uri="{BB962C8B-B14F-4D97-AF65-F5344CB8AC3E}">
        <p14:creationId xmlns:p14="http://schemas.microsoft.com/office/powerpoint/2010/main" val="315342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object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8998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92425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hindernis</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bank</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87758" y="3861048"/>
            <a:ext cx="29198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39052" y="3853980"/>
            <a:ext cx="332935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wegwijzer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36520" y="507176"/>
            <a:ext cx="2520280" cy="7323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65525" y="535186"/>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het ding</a:t>
            </a:r>
            <a:endParaRPr lang="nl-NL" sz="1200" dirty="0">
              <a:effectLst/>
              <a:latin typeface="Century Gothic" panose="020B0502020202020204" pitchFamily="34" charset="0"/>
              <a:ea typeface="Calibri"/>
              <a:cs typeface="Times New Roman"/>
            </a:endParaRPr>
          </a:p>
        </p:txBody>
      </p:sp>
      <p:pic>
        <p:nvPicPr>
          <p:cNvPr id="3" name="Afbeelding 2" descr="Afbeelding met ontwerp&#10;&#10;Beschrijving automatisch gegenereerd met gemiddelde betrouwbaarheid">
            <a:extLst>
              <a:ext uri="{FF2B5EF4-FFF2-40B4-BE49-F238E27FC236}">
                <a16:creationId xmlns:a16="http://schemas.microsoft.com/office/drawing/2014/main" id="{64692276-5F0F-3520-9D88-E12F4E28144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61246" y="4472697"/>
            <a:ext cx="3388810" cy="2134950"/>
          </a:xfrm>
          <a:prstGeom prst="rect">
            <a:avLst/>
          </a:prstGeom>
        </p:spPr>
      </p:pic>
      <p:pic>
        <p:nvPicPr>
          <p:cNvPr id="17" name="Afbeelding 16" descr="Afbeelding met tekst, buitenshuis, hemel, teken&#10;&#10;Automatisch gegenereerde beschrijving">
            <a:extLst>
              <a:ext uri="{FF2B5EF4-FFF2-40B4-BE49-F238E27FC236}">
                <a16:creationId xmlns:a16="http://schemas.microsoft.com/office/drawing/2014/main" id="{39DB0EF7-75DD-DE99-87AE-B476BD3408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40280" y="4607510"/>
            <a:ext cx="2485576" cy="1660365"/>
          </a:xfrm>
          <a:prstGeom prst="rect">
            <a:avLst/>
          </a:prstGeom>
        </p:spPr>
      </p:pic>
      <p:pic>
        <p:nvPicPr>
          <p:cNvPr id="19" name="Afbeelding 18" descr="Afbeelding met bank, buitenshuis, boom, Tuinbank&#10;&#10;Automatisch gegenereerde beschrijving">
            <a:extLst>
              <a:ext uri="{FF2B5EF4-FFF2-40B4-BE49-F238E27FC236}">
                <a16:creationId xmlns:a16="http://schemas.microsoft.com/office/drawing/2014/main" id="{2FF62C06-A8A9-1A9E-6446-BAC83C8789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65606" y="4625336"/>
            <a:ext cx="2485576" cy="1660365"/>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792268"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977509" y="2384194"/>
            <a:ext cx="547260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a:t>
            </a:r>
            <a:r>
              <a:rPr lang="nl-NL" sz="5400" b="1" dirty="0">
                <a:effectLst/>
                <a:latin typeface="Century Gothic" panose="020B0502020202020204" pitchFamily="34" charset="0"/>
                <a:ea typeface="Calibri"/>
                <a:cs typeface="Times New Roman"/>
              </a:rPr>
              <a:t>et parcours</a:t>
            </a:r>
            <a:endParaRPr lang="nl-NL" sz="5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route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circuit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28380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330134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wegwijzer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4752528" cy="9043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2"/>
            <a:ext cx="5472608" cy="4032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weg die je volgt</a:t>
            </a:r>
            <a:br>
              <a:rPr lang="nl-NL" sz="2800" dirty="0">
                <a:latin typeface="Century Gothic" panose="020B0502020202020204" pitchFamily="34" charset="0"/>
                <a:ea typeface="Calibri"/>
                <a:cs typeface="Times New Roman"/>
              </a:rPr>
            </a:br>
            <a:r>
              <a:rPr lang="nl-NL" sz="2800" dirty="0">
                <a:latin typeface="Century Gothic" panose="020B0502020202020204" pitchFamily="34" charset="0"/>
                <a:ea typeface="Calibri"/>
                <a:cs typeface="Times New Roman"/>
              </a:rPr>
              <a:t>(meestal bij een wedstrijd)</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B78E708-1B8A-4B53-CF4E-805F49C50E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0312" y="4867451"/>
            <a:ext cx="2779601" cy="1805796"/>
          </a:xfrm>
          <a:prstGeom prst="rect">
            <a:avLst/>
          </a:prstGeom>
        </p:spPr>
      </p:pic>
      <p:pic>
        <p:nvPicPr>
          <p:cNvPr id="6" name="Afbeelding 5" descr="Afbeelding met Luchtfotografie, Vogelperspectief, lucht, buitenshuis&#10;&#10;Automatisch gegenereerde beschrijving">
            <a:extLst>
              <a:ext uri="{FF2B5EF4-FFF2-40B4-BE49-F238E27FC236}">
                <a16:creationId xmlns:a16="http://schemas.microsoft.com/office/drawing/2014/main" id="{60A71C6E-F75F-0389-502A-1E27473666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2094" y="402104"/>
            <a:ext cx="2930862" cy="1951955"/>
          </a:xfrm>
          <a:prstGeom prst="rect">
            <a:avLst/>
          </a:prstGeom>
        </p:spPr>
      </p:pic>
      <p:pic>
        <p:nvPicPr>
          <p:cNvPr id="20" name="Afbeelding 19" descr="Afbeelding met tekst, buitenshuis, hemel, teken&#10;&#10;Automatisch gegenereerde beschrijving">
            <a:extLst>
              <a:ext uri="{FF2B5EF4-FFF2-40B4-BE49-F238E27FC236}">
                <a16:creationId xmlns:a16="http://schemas.microsoft.com/office/drawing/2014/main" id="{845F26B5-C34F-07ED-DCE2-20FC72BEC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6085" y="4976232"/>
            <a:ext cx="2669652" cy="1783328"/>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9 – </a:t>
            </a:r>
            <a:r>
              <a:rPr lang="nl-NL">
                <a:solidFill>
                  <a:srgbClr val="C00000"/>
                </a:solidFill>
                <a:latin typeface="Century Gothic" panose="020B0502020202020204" pitchFamily="34" charset="0"/>
              </a:rPr>
              <a:t>27 februari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jongere</a:t>
            </a:r>
          </a:p>
        </p:txBody>
      </p:sp>
      <p:pic>
        <p:nvPicPr>
          <p:cNvPr id="4" name="Afbeelding 3" descr="Afbeelding met kleding, persoon, Menselijk gezicht, jeans&#10;&#10;Automatisch gegenereerde beschrijving">
            <a:extLst>
              <a:ext uri="{FF2B5EF4-FFF2-40B4-BE49-F238E27FC236}">
                <a16:creationId xmlns:a16="http://schemas.microsoft.com/office/drawing/2014/main" id="{056F3B77-00F5-BC60-D7DB-14B18CD09C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412776"/>
            <a:ext cx="7560840" cy="505064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volwassene</a:t>
            </a:r>
          </a:p>
        </p:txBody>
      </p:sp>
      <p:pic>
        <p:nvPicPr>
          <p:cNvPr id="4" name="Afbeelding 3" descr="Afbeelding met persoon, Menselijk gezicht, glimlach, kleding&#10;&#10;Automatisch gegenereerde beschrijving">
            <a:extLst>
              <a:ext uri="{FF2B5EF4-FFF2-40B4-BE49-F238E27FC236}">
                <a16:creationId xmlns:a16="http://schemas.microsoft.com/office/drawing/2014/main" id="{A07B6B0F-981F-61EF-16CC-62C74022F0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340768"/>
            <a:ext cx="6619513" cy="511026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sierlijk</a:t>
            </a:r>
          </a:p>
        </p:txBody>
      </p:sp>
      <p:pic>
        <p:nvPicPr>
          <p:cNvPr id="3" name="Afbeelding 2" descr="Afbeelding met hengst, merrie, hoofdstel, manen&#10;&#10;Automatisch gegenereerde beschrijving">
            <a:extLst>
              <a:ext uri="{FF2B5EF4-FFF2-40B4-BE49-F238E27FC236}">
                <a16:creationId xmlns:a16="http://schemas.microsoft.com/office/drawing/2014/main" id="{17F70F21-3374-BD92-5432-686FF9133D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412776"/>
            <a:ext cx="6696744" cy="4821655"/>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object</a:t>
            </a:r>
          </a:p>
        </p:txBody>
      </p:sp>
      <p:pic>
        <p:nvPicPr>
          <p:cNvPr id="3" name="Afbeelding 2" descr="Afbeelding met ontwerp&#10;&#10;Beschrijving automatisch gegenereerd met gemiddelde betrouwbaarheid">
            <a:extLst>
              <a:ext uri="{FF2B5EF4-FFF2-40B4-BE49-F238E27FC236}">
                <a16:creationId xmlns:a16="http://schemas.microsoft.com/office/drawing/2014/main" id="{25638291-4CCA-342E-34E8-B5E3C310E4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628800"/>
            <a:ext cx="7657993" cy="482453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parcours</a:t>
            </a:r>
          </a:p>
        </p:txBody>
      </p:sp>
      <p:pic>
        <p:nvPicPr>
          <p:cNvPr id="3" name="Afbeelding 2" descr="Afbeelding met kaart, schermopname, diagram, Plan&#10;&#10;Automatisch gegenereerde beschrijving">
            <a:extLst>
              <a:ext uri="{FF2B5EF4-FFF2-40B4-BE49-F238E27FC236}">
                <a16:creationId xmlns:a16="http://schemas.microsoft.com/office/drawing/2014/main" id="{960DF201-D843-6DBC-EC2A-EBA78A13C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226143"/>
            <a:ext cx="7434572" cy="5375195"/>
          </a:xfrm>
          <a:prstGeom prst="rect">
            <a:avLst/>
          </a:prstGeom>
        </p:spPr>
      </p:pic>
      <p:sp>
        <p:nvSpPr>
          <p:cNvPr id="4" name="Gelijkbenige driehoek 3">
            <a:extLst>
              <a:ext uri="{FF2B5EF4-FFF2-40B4-BE49-F238E27FC236}">
                <a16:creationId xmlns:a16="http://schemas.microsoft.com/office/drawing/2014/main" id="{1996F8C3-75F7-E1D3-AEE7-4BAE90E9CCD2}"/>
              </a:ext>
            </a:extLst>
          </p:cNvPr>
          <p:cNvSpPr/>
          <p:nvPr/>
        </p:nvSpPr>
        <p:spPr>
          <a:xfrm rot="5400000">
            <a:off x="1403648" y="908720"/>
            <a:ext cx="2376264" cy="3384376"/>
          </a:xfrm>
          <a:prstGeom prst="triangle">
            <a:avLst>
              <a:gd name="adj" fmla="val 0"/>
            </a:avLst>
          </a:prstGeom>
          <a:solidFill>
            <a:srgbClr val="AED6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a:extLst>
              <a:ext uri="{FF2B5EF4-FFF2-40B4-BE49-F238E27FC236}">
                <a16:creationId xmlns:a16="http://schemas.microsoft.com/office/drawing/2014/main" id="{C2E12F6F-5354-7544-A75C-CD91572091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a:off x="758492" y="4315075"/>
            <a:ext cx="4248472" cy="2215480"/>
          </a:xfrm>
          <a:prstGeom prst="rect">
            <a:avLst/>
          </a:prstGeom>
        </p:spPr>
      </p:pic>
      <p:pic>
        <p:nvPicPr>
          <p:cNvPr id="7" name="Afbeelding 6">
            <a:extLst>
              <a:ext uri="{FF2B5EF4-FFF2-40B4-BE49-F238E27FC236}">
                <a16:creationId xmlns:a16="http://schemas.microsoft.com/office/drawing/2014/main" id="{E731806D-7107-3E0C-3530-34539A8D31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346647" y="1476691"/>
            <a:ext cx="3708814" cy="2377646"/>
          </a:xfrm>
          <a:prstGeom prst="rect">
            <a:avLst/>
          </a:prstGeom>
        </p:spPr>
      </p:pic>
      <p:pic>
        <p:nvPicPr>
          <p:cNvPr id="8" name="Afbeelding 7">
            <a:extLst>
              <a:ext uri="{FF2B5EF4-FFF2-40B4-BE49-F238E27FC236}">
                <a16:creationId xmlns:a16="http://schemas.microsoft.com/office/drawing/2014/main" id="{91B69E74-7809-CA87-75E1-B582BD5396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4519032" y="4142982"/>
            <a:ext cx="3383573" cy="237764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vrij zijn om</a:t>
            </a:r>
          </a:p>
        </p:txBody>
      </p:sp>
      <p:pic>
        <p:nvPicPr>
          <p:cNvPr id="3" name="Afbeelding 2" descr="Afbeelding met kleding, Menselijk gezicht, persoon, glimlach&#10;&#10;Automatisch gegenereerde beschrijving">
            <a:extLst>
              <a:ext uri="{FF2B5EF4-FFF2-40B4-BE49-F238E27FC236}">
                <a16:creationId xmlns:a16="http://schemas.microsoft.com/office/drawing/2014/main" id="{AEC92098-B9B9-83BC-3395-DEAC8FA3CF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84784"/>
            <a:ext cx="7488832" cy="500254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77725"/>
            <a:ext cx="9180512" cy="1200329"/>
          </a:xfrm>
          <a:prstGeom prst="rect">
            <a:avLst/>
          </a:prstGeom>
          <a:noFill/>
        </p:spPr>
        <p:txBody>
          <a:bodyPr wrap="square" rtlCol="0">
            <a:spAutoFit/>
          </a:bodyPr>
          <a:lstStyle/>
          <a:p>
            <a:r>
              <a:rPr lang="nl-NL" sz="7200" b="1" u="sng" dirty="0">
                <a:latin typeface="Century Gothic" panose="020B0502020202020204" pitchFamily="34" charset="0"/>
              </a:rPr>
              <a:t>verstandig</a:t>
            </a:r>
          </a:p>
        </p:txBody>
      </p:sp>
      <p:pic>
        <p:nvPicPr>
          <p:cNvPr id="3" name="Afbeelding 2" descr="Afbeelding met kleding, Menselijk gezicht, persoon, meisje&#10;&#10;Automatisch gegenereerde beschrijving">
            <a:extLst>
              <a:ext uri="{FF2B5EF4-FFF2-40B4-BE49-F238E27FC236}">
                <a16:creationId xmlns:a16="http://schemas.microsoft.com/office/drawing/2014/main" id="{C86BCDD7-E049-14DC-B892-D1ED81B6A8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189" y="1122604"/>
            <a:ext cx="7884876" cy="5267099"/>
          </a:xfrm>
          <a:prstGeom prst="rect">
            <a:avLst/>
          </a:prstGeom>
        </p:spPr>
      </p:pic>
      <p:pic>
        <p:nvPicPr>
          <p:cNvPr id="9" name="Afbeelding 8" descr="Afbeelding met buitenshuis, hengst, merrie, paard&#10;&#10;Automatisch gegenereerde beschrijving">
            <a:extLst>
              <a:ext uri="{FF2B5EF4-FFF2-40B4-BE49-F238E27FC236}">
                <a16:creationId xmlns:a16="http://schemas.microsoft.com/office/drawing/2014/main" id="{6C44EEA1-FFFD-375B-9342-191A6AC459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7259" y="522439"/>
            <a:ext cx="3461489" cy="2305351"/>
          </a:xfrm>
          <a:prstGeom prst="cloudCallout">
            <a:avLst>
              <a:gd name="adj1" fmla="val -65088"/>
              <a:gd name="adj2" fmla="val 19165"/>
            </a:avLst>
          </a:prstGeom>
          <a:ln>
            <a:solidFill>
              <a:schemeClr val="tx1"/>
            </a:solidFill>
          </a:ln>
        </p:spPr>
      </p:pic>
      <p:pic>
        <p:nvPicPr>
          <p:cNvPr id="11" name="Afbeelding 10" descr="Afbeelding met Paardrijsport, zadel, Paardenmaterialen, hengst&#10;&#10;Automatisch gegenereerde beschrijving">
            <a:extLst>
              <a:ext uri="{FF2B5EF4-FFF2-40B4-BE49-F238E27FC236}">
                <a16:creationId xmlns:a16="http://schemas.microsoft.com/office/drawing/2014/main" id="{AC6CE353-646F-77CD-43FE-94DA8CB52A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67048" y="2378409"/>
            <a:ext cx="1208950" cy="807579"/>
          </a:xfrm>
          <a:prstGeom prst="cloudCallout">
            <a:avLst>
              <a:gd name="adj1" fmla="val 82783"/>
              <a:gd name="adj2" fmla="val -5402"/>
            </a:avLst>
          </a:prstGeom>
        </p:spPr>
      </p:pic>
      <p:pic>
        <p:nvPicPr>
          <p:cNvPr id="13" name="Afbeelding 12" descr="Afbeelding met buitenshuis, gras, boom, sport&#10;&#10;Automatisch gegenereerde beschrijving">
            <a:extLst>
              <a:ext uri="{FF2B5EF4-FFF2-40B4-BE49-F238E27FC236}">
                <a16:creationId xmlns:a16="http://schemas.microsoft.com/office/drawing/2014/main" id="{31D6AB30-BA42-2C77-1BF4-3E626E8343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79712" y="1288329"/>
            <a:ext cx="967341" cy="646184"/>
          </a:xfrm>
          <a:prstGeom prst="cloudCallout">
            <a:avLst>
              <a:gd name="adj1" fmla="val 41567"/>
              <a:gd name="adj2" fmla="val 81662"/>
            </a:avLst>
          </a:prstGeom>
        </p:spPr>
      </p:pic>
      <p:sp>
        <p:nvSpPr>
          <p:cNvPr id="5" name="Tekstvak 4">
            <a:extLst>
              <a:ext uri="{FF2B5EF4-FFF2-40B4-BE49-F238E27FC236}">
                <a16:creationId xmlns:a16="http://schemas.microsoft.com/office/drawing/2014/main" id="{2E8B71FB-AAF4-AAF5-FC30-A65291F2DC07}"/>
              </a:ext>
            </a:extLst>
          </p:cNvPr>
          <p:cNvSpPr txBox="1"/>
          <p:nvPr/>
        </p:nvSpPr>
        <p:spPr>
          <a:xfrm>
            <a:off x="5926506" y="5920062"/>
            <a:ext cx="3168352" cy="830997"/>
          </a:xfrm>
          <a:prstGeom prst="rect">
            <a:avLst/>
          </a:prstGeom>
          <a:solidFill>
            <a:srgbClr val="FFC000"/>
          </a:solidFill>
        </p:spPr>
        <p:txBody>
          <a:bodyPr wrap="square">
            <a:spAutoFit/>
          </a:bodyPr>
          <a:lstStyle/>
          <a:p>
            <a:r>
              <a:rPr lang="nl-NL" sz="1600" dirty="0">
                <a:hlinkClick r:id="rId7"/>
              </a:rPr>
              <a:t>Anky Van Grunsven </a:t>
            </a:r>
            <a:r>
              <a:rPr lang="nl-NL" sz="1600" dirty="0" err="1">
                <a:hlinkClick r:id="rId7"/>
              </a:rPr>
              <a:t>and</a:t>
            </a:r>
            <a:r>
              <a:rPr lang="nl-NL" sz="1600" dirty="0">
                <a:hlinkClick r:id="rId7"/>
              </a:rPr>
              <a:t> </a:t>
            </a:r>
            <a:r>
              <a:rPr lang="nl-NL" sz="1600" dirty="0" err="1">
                <a:hlinkClick r:id="rId7"/>
              </a:rPr>
              <a:t>Salinero</a:t>
            </a:r>
            <a:r>
              <a:rPr lang="nl-NL" sz="1600" dirty="0">
                <a:hlinkClick r:id="rId7"/>
              </a:rPr>
              <a:t> - </a:t>
            </a:r>
            <a:r>
              <a:rPr lang="nl-NL" sz="1600" dirty="0" err="1">
                <a:hlinkClick r:id="rId7"/>
              </a:rPr>
              <a:t>Kur</a:t>
            </a:r>
            <a:r>
              <a:rPr lang="nl-NL" sz="1600" dirty="0">
                <a:hlinkClick r:id="rId7"/>
              </a:rPr>
              <a:t> London </a:t>
            </a:r>
            <a:r>
              <a:rPr lang="nl-NL" sz="1600" dirty="0" err="1">
                <a:hlinkClick r:id="rId7"/>
              </a:rPr>
              <a:t>Olympics</a:t>
            </a:r>
            <a:r>
              <a:rPr lang="nl-NL" sz="1600" dirty="0">
                <a:hlinkClick r:id="rId7"/>
              </a:rPr>
              <a:t> 2012 (youtube.com)</a:t>
            </a:r>
            <a:endParaRPr lang="nl-NL" sz="1600" dirty="0"/>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TotalTime>
  <Words>666</Words>
  <Application>Microsoft Office PowerPoint</Application>
  <PresentationFormat>Diavoorstelling (4:3)</PresentationFormat>
  <Paragraphs>158</Paragraphs>
  <Slides>16</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493</cp:revision>
  <dcterms:created xsi:type="dcterms:W3CDTF">2021-06-08T06:13:59Z</dcterms:created>
  <dcterms:modified xsi:type="dcterms:W3CDTF">2024-02-27T09:16:45Z</dcterms:modified>
</cp:coreProperties>
</file>