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1437" r:id="rId2"/>
    <p:sldId id="548" r:id="rId3"/>
    <p:sldId id="1460" r:id="rId4"/>
    <p:sldId id="1491" r:id="rId5"/>
    <p:sldId id="1477" r:id="rId6"/>
    <p:sldId id="1476" r:id="rId7"/>
    <p:sldId id="1478" r:id="rId8"/>
    <p:sldId id="1475" r:id="rId9"/>
    <p:sldId id="1480" r:id="rId10"/>
    <p:sldId id="1479" r:id="rId11"/>
    <p:sldId id="934" r:id="rId12"/>
    <p:sldId id="263" r:id="rId13"/>
    <p:sldId id="1486" r:id="rId14"/>
    <p:sldId id="1490" r:id="rId15"/>
    <p:sldId id="1487" r:id="rId16"/>
    <p:sldId id="1484" r:id="rId17"/>
    <p:sldId id="259" r:id="rId18"/>
    <p:sldId id="1474" r:id="rId19"/>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91"/>
            <p14:sldId id="1477"/>
            <p14:sldId id="1476"/>
            <p14:sldId id="1478"/>
            <p14:sldId id="1475"/>
            <p14:sldId id="1480"/>
            <p14:sldId id="1479"/>
            <p14:sldId id="934"/>
            <p14:sldId id="263"/>
            <p14:sldId id="1486"/>
            <p14:sldId id="1490"/>
            <p14:sldId id="1487"/>
            <p14:sldId id="1484"/>
            <p14:sldId id="259"/>
            <p14:sldId id="1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9414E"/>
    <a:srgbClr val="F81424"/>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0318" autoAdjust="0"/>
  </p:normalViewPr>
  <p:slideViewPr>
    <p:cSldViewPr>
      <p:cViewPr varScale="1">
        <p:scale>
          <a:sx n="77" d="100"/>
          <a:sy n="77" d="100"/>
        </p:scale>
        <p:origin x="130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6-2-2024</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6-2-2024</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endParaRPr lang="nl-NL" sz="1200" kern="1200" dirty="0">
              <a:solidFill>
                <a:schemeClr val="tx1"/>
              </a:solidFill>
              <a:effectLst/>
              <a:latin typeface="+mn-lt"/>
              <a:ea typeface="+mn-ea"/>
              <a:cs typeface="+mn-cs"/>
            </a:endParaRPr>
          </a:p>
          <a:p>
            <a:r>
              <a:rPr lang="nl-NL" dirty="0"/>
              <a:t>de hit: het liedje dat veel mensen leuk vinden</a:t>
            </a:r>
          </a:p>
          <a:p>
            <a:r>
              <a:rPr lang="nl-NL" dirty="0"/>
              <a:t>de voorbereiding: het klaarmaken en regelen van alles wat nodig is</a:t>
            </a:r>
          </a:p>
          <a:p>
            <a:r>
              <a:rPr lang="nl-NL" dirty="0"/>
              <a:t>tijdens: in de tijd van</a:t>
            </a:r>
          </a:p>
          <a:p>
            <a:r>
              <a:rPr lang="nl-NL" dirty="0"/>
              <a:t>eigenlijk: in het echt</a:t>
            </a:r>
          </a:p>
          <a:p>
            <a:r>
              <a:rPr lang="nl-NL" dirty="0"/>
              <a:t>normaal: zoals het meestal is</a:t>
            </a:r>
          </a:p>
          <a:p>
            <a:r>
              <a:rPr lang="nl-NL" dirty="0"/>
              <a:t>vasten: een tijdje weinig of niets eten of drinken</a:t>
            </a:r>
          </a:p>
          <a:p>
            <a:r>
              <a:rPr lang="nl-NL" dirty="0"/>
              <a:t>de optocht: een groep mensen die in een rij over straat loopt of rijdt</a:t>
            </a:r>
          </a:p>
          <a:p>
            <a:pPr fontAlgn="t"/>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168194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6-2-2024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6-2-2024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6-2-2024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6-2-2024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6-2-2024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6-2-2024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6-2-2024</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6-2-2024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6-2-2024</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6-2-2024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6-2-2024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6-2-2024</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nporadio5.nl/sterrennl/nieuws/nederlandstalige-top-1000/04de85c8-5287-4414-9506-058856e6f01a/het-ontstaan-van-de-engelbewaarder"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3.jpe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260" y="-27856"/>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AA:</a:t>
            </a:r>
          </a:p>
          <a:p>
            <a:pPr marL="0" lvl="0" indent="0">
              <a:spcBef>
                <a:spcPts val="200"/>
              </a:spcBef>
              <a:spcAft>
                <a:spcPts val="200"/>
              </a:spcAft>
              <a:buNone/>
            </a:pPr>
            <a:r>
              <a:rPr lang="nl-NL" sz="1900" dirty="0">
                <a:ea typeface="Times New Roman" panose="02020603050405020304" pitchFamily="18" charset="0"/>
                <a:cs typeface="Arial" panose="020B0604020202020204" pitchFamily="34" charset="0"/>
              </a:rPr>
              <a:t>Weten jullie wat de grootste </a:t>
            </a:r>
            <a:r>
              <a:rPr lang="nl-NL" sz="1900" b="1" u="sng" dirty="0">
                <a:ea typeface="Times New Roman" panose="02020603050405020304" pitchFamily="18" charset="0"/>
                <a:cs typeface="Arial" panose="020B0604020202020204" pitchFamily="34" charset="0"/>
              </a:rPr>
              <a:t>hit</a:t>
            </a:r>
            <a:r>
              <a:rPr lang="nl-NL" sz="1900" dirty="0">
                <a:ea typeface="Times New Roman" panose="02020603050405020304" pitchFamily="18" charset="0"/>
                <a:cs typeface="Arial" panose="020B0604020202020204" pitchFamily="34" charset="0"/>
              </a:rPr>
              <a:t> van 2024 is? Wat</a:t>
            </a:r>
            <a:r>
              <a:rPr lang="nl-NL" sz="1900" b="1" i="1" dirty="0">
                <a:ea typeface="Times New Roman" panose="02020603050405020304" pitchFamily="18" charset="0"/>
                <a:cs typeface="Arial" panose="020B0604020202020204" pitchFamily="34" charset="0"/>
              </a:rPr>
              <a:t> het liedje </a:t>
            </a:r>
            <a:r>
              <a:rPr lang="nl-NL" sz="1900" dirty="0">
                <a:ea typeface="Times New Roman" panose="02020603050405020304" pitchFamily="18" charset="0"/>
                <a:cs typeface="Arial" panose="020B0604020202020204" pitchFamily="34" charset="0"/>
              </a:rPr>
              <a:t>is </a:t>
            </a:r>
            <a:r>
              <a:rPr lang="nl-NL" sz="1900" b="1" i="1" dirty="0">
                <a:ea typeface="Times New Roman" panose="02020603050405020304" pitchFamily="18" charset="0"/>
                <a:cs typeface="Arial" panose="020B0604020202020204" pitchFamily="34" charset="0"/>
              </a:rPr>
              <a:t>dat veel mensen leuk vinden</a:t>
            </a:r>
            <a:r>
              <a:rPr lang="nl-NL" sz="1900" dirty="0">
                <a:ea typeface="Times New Roman" panose="02020603050405020304" pitchFamily="18" charset="0"/>
                <a:cs typeface="Arial" panose="020B0604020202020204" pitchFamily="34" charset="0"/>
              </a:rPr>
              <a:t>? Dat is ‘De Engelbewaarder’ gezongen door Marco Schuitmaker. </a:t>
            </a:r>
            <a:br>
              <a:rPr lang="nl-NL" sz="1900" dirty="0">
                <a:ea typeface="Times New Roman" panose="02020603050405020304" pitchFamily="18" charset="0"/>
                <a:cs typeface="Arial" panose="020B0604020202020204" pitchFamily="34" charset="0"/>
              </a:rPr>
            </a:br>
            <a:r>
              <a:rPr lang="nl-NL" sz="1900" dirty="0">
                <a:ea typeface="Times New Roman" panose="02020603050405020304" pitchFamily="18" charset="0"/>
                <a:cs typeface="Arial" panose="020B0604020202020204" pitchFamily="34" charset="0"/>
              </a:rPr>
              <a:t>Marco is een Nederlandse volkszanger. Vanaf 2017 maakt hij al platen, maar dan kennen nog maar weinig mensen hem. Met ‘de Engelbewaarder’ gaat alles anders. Het begint allemaal in 2022 als Marco op vakantie is. Hij heeft namelijk een platenspeler (</a:t>
            </a:r>
            <a:r>
              <a:rPr lang="nl-NL" sz="1900" dirty="0">
                <a:solidFill>
                  <a:srgbClr val="00B050"/>
                </a:solidFill>
                <a:ea typeface="Times New Roman" panose="02020603050405020304" pitchFamily="18" charset="0"/>
                <a:cs typeface="Arial" panose="020B0604020202020204" pitchFamily="34" charset="0"/>
              </a:rPr>
              <a:t>extra klik</a:t>
            </a:r>
            <a:r>
              <a:rPr lang="nl-NL" sz="1900" dirty="0">
                <a:ea typeface="Times New Roman" panose="02020603050405020304" pitchFamily="18" charset="0"/>
                <a:cs typeface="Arial" panose="020B0604020202020204" pitchFamily="34" charset="0"/>
              </a:rPr>
              <a:t>) met een paar oude plaatjes meegenomen naar zijn vakantiehuisje. Hij wil die plaatjes gezellig met zijn vriendin beluisteren. Het plaatje: “M’n Engelbewaarder” is er ook bij. Want </a:t>
            </a:r>
            <a:r>
              <a:rPr lang="nl-NL" sz="1900" b="1" u="sng" dirty="0">
                <a:ea typeface="Times New Roman" panose="02020603050405020304" pitchFamily="18" charset="0"/>
                <a:cs typeface="Arial" panose="020B0604020202020204" pitchFamily="34" charset="0"/>
              </a:rPr>
              <a:t>eigenlijk</a:t>
            </a:r>
            <a:r>
              <a:rPr lang="nl-NL" sz="1900" dirty="0">
                <a:ea typeface="Times New Roman" panose="02020603050405020304" pitchFamily="18" charset="0"/>
                <a:cs typeface="Arial" panose="020B0604020202020204" pitchFamily="34" charset="0"/>
              </a:rPr>
              <a:t>,</a:t>
            </a:r>
            <a:r>
              <a:rPr lang="nl-NL" sz="1900" b="1" i="1" dirty="0">
                <a:ea typeface="Times New Roman" panose="02020603050405020304" pitchFamily="18" charset="0"/>
                <a:cs typeface="Arial" panose="020B0604020202020204" pitchFamily="34" charset="0"/>
              </a:rPr>
              <a:t> in het echt</a:t>
            </a:r>
            <a:r>
              <a:rPr lang="nl-NL" sz="1900" dirty="0">
                <a:ea typeface="Times New Roman" panose="02020603050405020304" pitchFamily="18" charset="0"/>
                <a:cs typeface="Arial" panose="020B0604020202020204" pitchFamily="34" charset="0"/>
              </a:rPr>
              <a:t>,</a:t>
            </a:r>
            <a:r>
              <a:rPr lang="nl-NL" sz="1900" i="1" dirty="0">
                <a:ea typeface="Times New Roman" panose="02020603050405020304" pitchFamily="18" charset="0"/>
                <a:cs typeface="Arial" panose="020B0604020202020204" pitchFamily="34" charset="0"/>
              </a:rPr>
              <a:t> </a:t>
            </a:r>
            <a:r>
              <a:rPr lang="nl-NL" sz="1900" dirty="0">
                <a:ea typeface="Times New Roman" panose="02020603050405020304" pitchFamily="18" charset="0"/>
                <a:cs typeface="Arial" panose="020B0604020202020204" pitchFamily="34" charset="0"/>
              </a:rPr>
              <a:t>is het al een liedje uit 1976. Gemaakt voor iemand die </a:t>
            </a:r>
            <a:r>
              <a:rPr lang="nl-NL" sz="1900" b="1" u="sng" dirty="0">
                <a:ea typeface="Times New Roman" panose="02020603050405020304" pitchFamily="18" charset="0"/>
                <a:cs typeface="Arial" panose="020B0604020202020204" pitchFamily="34" charset="0"/>
              </a:rPr>
              <a:t>tijdens</a:t>
            </a:r>
            <a:r>
              <a:rPr lang="nl-NL" sz="1900" dirty="0">
                <a:ea typeface="Times New Roman" panose="02020603050405020304" pitchFamily="18" charset="0"/>
                <a:cs typeface="Arial" panose="020B0604020202020204" pitchFamily="34" charset="0"/>
              </a:rPr>
              <a:t> het autorijden, </a:t>
            </a:r>
            <a:r>
              <a:rPr lang="nl-NL" sz="1900" b="1" i="1" dirty="0">
                <a:ea typeface="Times New Roman" panose="02020603050405020304" pitchFamily="18" charset="0"/>
                <a:cs typeface="Arial" panose="020B0604020202020204" pitchFamily="34" charset="0"/>
              </a:rPr>
              <a:t>in de tijd van </a:t>
            </a:r>
            <a:r>
              <a:rPr lang="nl-NL" sz="1900" dirty="0">
                <a:ea typeface="Times New Roman" panose="02020603050405020304" pitchFamily="18" charset="0"/>
                <a:cs typeface="Arial" panose="020B0604020202020204" pitchFamily="34" charset="0"/>
              </a:rPr>
              <a:t>het autorijden, een ernstig ongeluk krijgt. </a:t>
            </a:r>
            <a:r>
              <a:rPr lang="nl-NL" sz="1900" b="1" u="sng" dirty="0">
                <a:ea typeface="Times New Roman" panose="02020603050405020304" pitchFamily="18" charset="0"/>
                <a:cs typeface="Arial" panose="020B0604020202020204" pitchFamily="34" charset="0"/>
              </a:rPr>
              <a:t>Normaal</a:t>
            </a:r>
            <a:r>
              <a:rPr lang="nl-NL" sz="1900" dirty="0">
                <a:ea typeface="Times New Roman" panose="02020603050405020304" pitchFamily="18" charset="0"/>
                <a:cs typeface="Arial" panose="020B0604020202020204" pitchFamily="34" charset="0"/>
              </a:rPr>
              <a:t>, </a:t>
            </a:r>
            <a:r>
              <a:rPr lang="nl-NL" sz="1900" b="1" i="1" dirty="0">
                <a:ea typeface="Times New Roman" panose="02020603050405020304" pitchFamily="18" charset="0"/>
                <a:cs typeface="Arial" panose="020B0604020202020204" pitchFamily="34" charset="0"/>
              </a:rPr>
              <a:t>zoals het meestal is</a:t>
            </a:r>
            <a:r>
              <a:rPr lang="nl-NL" sz="1900" dirty="0">
                <a:ea typeface="Times New Roman" panose="02020603050405020304" pitchFamily="18" charset="0"/>
                <a:cs typeface="Arial" panose="020B0604020202020204" pitchFamily="34" charset="0"/>
              </a:rPr>
              <a:t>, had het slecht moeten aflopen met haar, maar ze overleeft het. Ze heeft zeker een engelbewaarder gehad! Vandaar het liedje. Marco krijgt het idee om het plaatje opnieuw op te nemen. In zijn vakantie begint hij met </a:t>
            </a:r>
            <a:r>
              <a:rPr lang="nl-NL" sz="1900" b="1" u="sng" dirty="0">
                <a:ea typeface="Times New Roman" panose="02020603050405020304" pitchFamily="18" charset="0"/>
                <a:cs typeface="Arial" panose="020B0604020202020204" pitchFamily="34" charset="0"/>
              </a:rPr>
              <a:t>de voorbereiding</a:t>
            </a:r>
            <a:r>
              <a:rPr lang="nl-NL" sz="1900" dirty="0">
                <a:ea typeface="Times New Roman" panose="02020603050405020304" pitchFamily="18" charset="0"/>
                <a:cs typeface="Arial" panose="020B0604020202020204" pitchFamily="34" charset="0"/>
              </a:rPr>
              <a:t>, </a:t>
            </a:r>
            <a:r>
              <a:rPr lang="nl-NL" sz="1900" b="1" i="1" dirty="0">
                <a:ea typeface="Times New Roman" panose="02020603050405020304" pitchFamily="18" charset="0"/>
                <a:cs typeface="Arial" panose="020B0604020202020204" pitchFamily="34" charset="0"/>
              </a:rPr>
              <a:t>het klaarmaken en regelen van alles wat nodig is</a:t>
            </a:r>
            <a:r>
              <a:rPr lang="nl-NL" sz="1900" dirty="0">
                <a:ea typeface="Times New Roman" panose="02020603050405020304" pitchFamily="18" charset="0"/>
                <a:cs typeface="Arial" panose="020B0604020202020204" pitchFamily="34" charset="0"/>
              </a:rPr>
              <a:t>. Hij zingt het liedje opnieuw in op zijn telefoon en stuurt het naar zijn platenmaatschappij. Ze twijfelen niet en het liedje wordt een grote hit. Als hij nu ergens optreedt, komt het voor dat er tientallen mensen in een lange </a:t>
            </a:r>
            <a:r>
              <a:rPr lang="nl-NL" sz="1900" b="1" u="sng" dirty="0">
                <a:ea typeface="Times New Roman" panose="02020603050405020304" pitchFamily="18" charset="0"/>
                <a:cs typeface="Arial" panose="020B0604020202020204" pitchFamily="34" charset="0"/>
              </a:rPr>
              <a:t>optocht</a:t>
            </a:r>
            <a:r>
              <a:rPr lang="nl-NL" sz="1900" dirty="0">
                <a:ea typeface="Times New Roman" panose="02020603050405020304" pitchFamily="18" charset="0"/>
                <a:cs typeface="Arial" panose="020B0604020202020204" pitchFamily="34" charset="0"/>
              </a:rPr>
              <a:t> staan te wachten op zijn handtekening. Zo noemen we </a:t>
            </a:r>
            <a:r>
              <a:rPr lang="nl-NL" sz="1900" b="1" i="1" dirty="0">
                <a:ea typeface="Times New Roman" panose="02020603050405020304" pitchFamily="18" charset="0"/>
                <a:cs typeface="Arial" panose="020B0604020202020204" pitchFamily="34" charset="0"/>
              </a:rPr>
              <a:t>een groep mensen die in een rij over straat loopt of rijdt</a:t>
            </a:r>
            <a:r>
              <a:rPr lang="nl-NL" sz="1900" dirty="0">
                <a:ea typeface="Times New Roman" panose="02020603050405020304" pitchFamily="18" charset="0"/>
                <a:cs typeface="Arial" panose="020B0604020202020204" pitchFamily="34" charset="0"/>
              </a:rPr>
              <a:t>. Ik wil Marco dolgraag een keer zien optreden. Ik denk alleen dat ik dan eerst een paar dagen moet </a:t>
            </a:r>
            <a:r>
              <a:rPr lang="nl-NL" sz="1900" b="1" u="sng" dirty="0">
                <a:ea typeface="Times New Roman" panose="02020603050405020304" pitchFamily="18" charset="0"/>
                <a:cs typeface="Arial" panose="020B0604020202020204" pitchFamily="34" charset="0"/>
              </a:rPr>
              <a:t>vasten</a:t>
            </a:r>
            <a:r>
              <a:rPr lang="nl-NL" sz="1900" dirty="0">
                <a:ea typeface="Times New Roman" panose="02020603050405020304" pitchFamily="18" charset="0"/>
                <a:cs typeface="Arial" panose="020B0604020202020204" pitchFamily="34" charset="0"/>
              </a:rPr>
              <a:t>,</a:t>
            </a:r>
            <a:r>
              <a:rPr lang="nl-NL" sz="1900" b="1" i="1" dirty="0">
                <a:ea typeface="Times New Roman" panose="02020603050405020304" pitchFamily="18" charset="0"/>
                <a:cs typeface="Arial" panose="020B0604020202020204" pitchFamily="34" charset="0"/>
              </a:rPr>
              <a:t> een tijdje weinig of niets eten of drinken</a:t>
            </a:r>
            <a:r>
              <a:rPr lang="nl-NL" sz="1900" dirty="0">
                <a:ea typeface="Times New Roman" panose="02020603050405020304" pitchFamily="18" charset="0"/>
                <a:cs typeface="Arial" panose="020B0604020202020204" pitchFamily="34" charset="0"/>
              </a:rPr>
              <a:t>, zodat ik weer in mijn favoriete feestjurk (of feestblouse) pas. Maar dat heb ik er wel voor over.</a:t>
            </a:r>
            <a:br>
              <a:rPr lang="nl-NL" sz="1900" b="1" i="1" dirty="0">
                <a:ea typeface="Times New Roman" panose="02020603050405020304" pitchFamily="18" charset="0"/>
                <a:cs typeface="Arial" panose="020B0604020202020204" pitchFamily="34" charset="0"/>
              </a:rPr>
            </a:br>
            <a:r>
              <a:rPr lang="nl-NL" sz="1900" dirty="0">
                <a:ea typeface="Times New Roman" panose="02020603050405020304" pitchFamily="18" charset="0"/>
                <a:cs typeface="Arial" panose="020B0604020202020204" pitchFamily="34" charset="0"/>
              </a:rPr>
              <a:t>Wie van jullie kent trouwens het liedje? (</a:t>
            </a:r>
            <a:r>
              <a:rPr lang="nl-NL" sz="1900" dirty="0">
                <a:solidFill>
                  <a:srgbClr val="00B050"/>
                </a:solidFill>
                <a:ea typeface="Times New Roman" panose="02020603050405020304" pitchFamily="18" charset="0"/>
                <a:cs typeface="Arial" panose="020B0604020202020204" pitchFamily="34" charset="0"/>
              </a:rPr>
              <a:t>In de laatste dia vind je een link naar een filmpje, ong. 6 minuten</a:t>
            </a:r>
            <a:r>
              <a:rPr lang="nl-NL" sz="1900" dirty="0">
                <a:ea typeface="Times New Roman" panose="02020603050405020304" pitchFamily="18" charset="0"/>
                <a:cs typeface="Arial" panose="020B0604020202020204" pitchFamily="34" charset="0"/>
              </a:rPr>
              <a:t>)</a:t>
            </a:r>
            <a:br>
              <a:rPr lang="nl-NL" sz="1900" dirty="0">
                <a:ea typeface="Times New Roman" panose="02020603050405020304" pitchFamily="18" charset="0"/>
                <a:cs typeface="Arial" panose="020B0604020202020204" pitchFamily="34" charset="0"/>
              </a:rPr>
            </a:br>
            <a:endParaRPr lang="nl-NL" sz="1900"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4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
        <p:nvSpPr>
          <p:cNvPr id="2" name="Rectangle 1">
            <a:extLst>
              <a:ext uri="{FF2B5EF4-FFF2-40B4-BE49-F238E27FC236}">
                <a16:creationId xmlns:a16="http://schemas.microsoft.com/office/drawing/2014/main" id="{2F04AC11-B115-69D3-4F18-0CFC29347FB3}"/>
              </a:ext>
            </a:extLst>
          </p:cNvPr>
          <p:cNvSpPr>
            <a:spLocks noChangeArrowheads="1"/>
          </p:cNvSpPr>
          <p:nvPr/>
        </p:nvSpPr>
        <p:spPr bwMode="auto">
          <a:xfrm>
            <a:off x="0" y="0"/>
            <a:ext cx="65" cy="4372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5870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vasten</a:t>
            </a:r>
          </a:p>
        </p:txBody>
      </p:sp>
      <p:sp>
        <p:nvSpPr>
          <p:cNvPr id="3" name="Tekstvak 2">
            <a:extLst>
              <a:ext uri="{FF2B5EF4-FFF2-40B4-BE49-F238E27FC236}">
                <a16:creationId xmlns:a16="http://schemas.microsoft.com/office/drawing/2014/main" id="{30FFF99A-1216-E3FE-0691-58B309869A4D}"/>
              </a:ext>
            </a:extLst>
          </p:cNvPr>
          <p:cNvSpPr txBox="1"/>
          <p:nvPr/>
        </p:nvSpPr>
        <p:spPr>
          <a:xfrm>
            <a:off x="252773" y="5893493"/>
            <a:ext cx="8638454" cy="923330"/>
          </a:xfrm>
          <a:prstGeom prst="rect">
            <a:avLst/>
          </a:prstGeom>
          <a:noFill/>
        </p:spPr>
        <p:txBody>
          <a:bodyPr wrap="square">
            <a:spAutoFit/>
          </a:bodyPr>
          <a:lstStyle/>
          <a:p>
            <a:r>
              <a:rPr lang="nl-NL" dirty="0">
                <a:hlinkClick r:id="rId3"/>
              </a:rPr>
              <a:t>https://www.nporadio5.nl/sterrennl/nieuws/nederlandstalige-top-1000/04de85c8-5287-4414-9506-058856e6f01a/het-ontstaan-van-de-engelbewaarder</a:t>
            </a:r>
            <a:endParaRPr lang="nl-NL" dirty="0"/>
          </a:p>
          <a:p>
            <a:endParaRPr lang="nl-NL" dirty="0"/>
          </a:p>
        </p:txBody>
      </p:sp>
      <p:pic>
        <p:nvPicPr>
          <p:cNvPr id="4" name="Afbeelding 3">
            <a:extLst>
              <a:ext uri="{FF2B5EF4-FFF2-40B4-BE49-F238E27FC236}">
                <a16:creationId xmlns:a16="http://schemas.microsoft.com/office/drawing/2014/main" id="{AD73D4DA-E6D3-7700-FC78-6D76F5BA52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3608" y="1583603"/>
            <a:ext cx="6084851" cy="4309890"/>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de hit</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d</a:t>
            </a:r>
            <a:r>
              <a:rPr lang="nl-NL" sz="5900" b="1" dirty="0">
                <a:solidFill>
                  <a:srgbClr val="387038"/>
                </a:solidFill>
                <a:effectLst/>
                <a:latin typeface="Century Gothic" panose="020B0502020202020204" pitchFamily="34" charset="0"/>
                <a:ea typeface="Calibri"/>
                <a:cs typeface="Times New Roman"/>
              </a:rPr>
              <a:t>e flop</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het liedje dat veel mensen leuk vinden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809303" y="1628800"/>
            <a:ext cx="4248472" cy="452100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het liedje dat geen succes is geworden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gn="ctr">
              <a:lnSpc>
                <a:spcPct val="107000"/>
              </a:lnSpc>
            </a:pPr>
            <a:endParaRPr lang="nl-NL" dirty="0">
              <a:latin typeface="Century Gothic" panose="020B0502020202020204" pitchFamily="34" charset="0"/>
              <a:ea typeface="Calibri"/>
              <a:cs typeface="Times New Roman"/>
            </a:endParaRPr>
          </a:p>
          <a:p>
            <a:pPr algn="ctr">
              <a:lnSpc>
                <a:spcPct val="90000"/>
              </a:lnSpc>
            </a:pPr>
            <a:r>
              <a:rPr lang="nl-NL" sz="2400" i="1" u="sng" dirty="0">
                <a:solidFill>
                  <a:srgbClr val="387038"/>
                </a:solidFill>
                <a:effectLst/>
                <a:latin typeface="Century Gothic" panose="020B0502020202020204" pitchFamily="34" charset="0"/>
                <a:ea typeface="Calibri"/>
                <a:cs typeface="Times New Roman"/>
              </a:rPr>
              <a:t>De flop</a:t>
            </a:r>
            <a:r>
              <a:rPr lang="nl-NL" sz="2400" i="1" dirty="0">
                <a:solidFill>
                  <a:srgbClr val="387038"/>
                </a:solidFill>
                <a:effectLst/>
                <a:latin typeface="Century Gothic" panose="020B0502020202020204" pitchFamily="34" charset="0"/>
                <a:ea typeface="Calibri"/>
                <a:cs typeface="Times New Roman"/>
              </a:rPr>
              <a:t> komt snel in de prullenbak terecht.</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10" name="Afbeelding 9" descr="Afbeelding met keukenaccessoires, zilver, overdekt, zeef&#10;&#10;Automatisch gegenereerde beschrijving">
            <a:extLst>
              <a:ext uri="{FF2B5EF4-FFF2-40B4-BE49-F238E27FC236}">
                <a16:creationId xmlns:a16="http://schemas.microsoft.com/office/drawing/2014/main" id="{AE9F0888-EE6D-2321-CE69-C18D5E408E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22920" y="2655802"/>
            <a:ext cx="2730388" cy="2730388"/>
          </a:xfrm>
          <a:prstGeom prst="rect">
            <a:avLst/>
          </a:prstGeom>
        </p:spPr>
      </p:pic>
      <p:sp>
        <p:nvSpPr>
          <p:cNvPr id="16" name="Tekstvak 15">
            <a:extLst>
              <a:ext uri="{FF2B5EF4-FFF2-40B4-BE49-F238E27FC236}">
                <a16:creationId xmlns:a16="http://schemas.microsoft.com/office/drawing/2014/main" id="{CEBFBE41-A381-D733-130A-90FBB07F9390}"/>
              </a:ext>
            </a:extLst>
          </p:cNvPr>
          <p:cNvSpPr txBox="1"/>
          <p:nvPr/>
        </p:nvSpPr>
        <p:spPr>
          <a:xfrm>
            <a:off x="462531" y="5318806"/>
            <a:ext cx="4248472" cy="830997"/>
          </a:xfrm>
          <a:prstGeom prst="rect">
            <a:avLst/>
          </a:prstGeom>
          <a:noFill/>
        </p:spPr>
        <p:txBody>
          <a:bodyPr wrap="square" rtlCol="0">
            <a:spAutoFit/>
          </a:bodyPr>
          <a:lstStyle/>
          <a:p>
            <a:r>
              <a:rPr lang="nl-NL" sz="2400" i="1" dirty="0">
                <a:solidFill>
                  <a:schemeClr val="accent3">
                    <a:lumMod val="50000"/>
                  </a:schemeClr>
                </a:solidFill>
                <a:latin typeface="Century Gothic" panose="020B0502020202020204" pitchFamily="34" charset="0"/>
              </a:rPr>
              <a:t>De Engelbewaarder is de grootste </a:t>
            </a:r>
            <a:r>
              <a:rPr lang="nl-NL" sz="2400" i="1" u="sng" dirty="0">
                <a:solidFill>
                  <a:schemeClr val="accent3">
                    <a:lumMod val="50000"/>
                  </a:schemeClr>
                </a:solidFill>
                <a:latin typeface="Century Gothic" panose="020B0502020202020204" pitchFamily="34" charset="0"/>
              </a:rPr>
              <a:t>hit</a:t>
            </a:r>
            <a:r>
              <a:rPr lang="nl-NL" sz="2400" i="1" dirty="0">
                <a:solidFill>
                  <a:schemeClr val="accent3">
                    <a:lumMod val="50000"/>
                  </a:schemeClr>
                </a:solidFill>
                <a:latin typeface="Century Gothic" panose="020B0502020202020204" pitchFamily="34" charset="0"/>
              </a:rPr>
              <a:t> van 2024.</a:t>
            </a:r>
          </a:p>
        </p:txBody>
      </p:sp>
      <p:pic>
        <p:nvPicPr>
          <p:cNvPr id="4" name="Afbeelding 3">
            <a:extLst>
              <a:ext uri="{FF2B5EF4-FFF2-40B4-BE49-F238E27FC236}">
                <a16:creationId xmlns:a16="http://schemas.microsoft.com/office/drawing/2014/main" id="{534FB02E-876E-0B22-1C7F-077C6E6444D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6842" y="2664168"/>
            <a:ext cx="3605413" cy="2346527"/>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normaal</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uitzonderlijk</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zoals het meestal is</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Het is </a:t>
            </a:r>
            <a:r>
              <a:rPr lang="nl-NL" sz="2400" i="1" u="sng" dirty="0">
                <a:solidFill>
                  <a:srgbClr val="387038"/>
                </a:solidFill>
                <a:latin typeface="Century Gothic" panose="020B0502020202020204" pitchFamily="34" charset="0"/>
                <a:ea typeface="Calibri"/>
                <a:cs typeface="Times New Roman"/>
              </a:rPr>
              <a:t>normaal</a:t>
            </a:r>
            <a:r>
              <a:rPr lang="nl-NL" sz="2400" i="1" dirty="0">
                <a:solidFill>
                  <a:srgbClr val="387038"/>
                </a:solidFill>
                <a:latin typeface="Century Gothic" panose="020B0502020202020204" pitchFamily="34" charset="0"/>
                <a:ea typeface="Calibri"/>
                <a:cs typeface="Times New Roman"/>
              </a:rPr>
              <a:t> dat een auto er zo uitziet na een ongeluk.</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gewoon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Het is </a:t>
            </a:r>
            <a:r>
              <a:rPr lang="nl-NL" sz="2400" i="1" u="sng" dirty="0">
                <a:solidFill>
                  <a:srgbClr val="387038"/>
                </a:solidFill>
                <a:effectLst/>
                <a:latin typeface="Century Gothic" panose="020B0502020202020204" pitchFamily="34" charset="0"/>
                <a:ea typeface="Calibri"/>
                <a:cs typeface="Times New Roman"/>
              </a:rPr>
              <a:t>uitzonderlijk</a:t>
            </a:r>
            <a:r>
              <a:rPr lang="nl-NL" sz="2400" i="1" dirty="0">
                <a:solidFill>
                  <a:srgbClr val="387038"/>
                </a:solidFill>
                <a:effectLst/>
                <a:latin typeface="Century Gothic" panose="020B0502020202020204" pitchFamily="34" charset="0"/>
                <a:ea typeface="Calibri"/>
                <a:cs typeface="Times New Roman"/>
              </a:rPr>
              <a:t> dat een auto niet beschadigt bij een ongeluk.</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wiel, voertuig, auto, band&#10;&#10;Automatisch gegenereerde beschrijving">
            <a:extLst>
              <a:ext uri="{FF2B5EF4-FFF2-40B4-BE49-F238E27FC236}">
                <a16:creationId xmlns:a16="http://schemas.microsoft.com/office/drawing/2014/main" id="{1CE5E7E2-9943-1C0F-0FB0-0CA30DEB2A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5028" y="2523170"/>
            <a:ext cx="3957887" cy="2232248"/>
          </a:xfrm>
          <a:prstGeom prst="rect">
            <a:avLst/>
          </a:prstGeom>
        </p:spPr>
      </p:pic>
      <p:pic>
        <p:nvPicPr>
          <p:cNvPr id="5" name="Afbeelding 4" descr="Afbeelding met wiel, auto, voertuig, band&#10;&#10;Automatisch gegenereerde beschrijving">
            <a:extLst>
              <a:ext uri="{FF2B5EF4-FFF2-40B4-BE49-F238E27FC236}">
                <a16:creationId xmlns:a16="http://schemas.microsoft.com/office/drawing/2014/main" id="{FDDC15F4-E1E9-F1D0-0E4E-235ADF2140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65538" y="2399180"/>
            <a:ext cx="3712916" cy="2480228"/>
          </a:xfrm>
          <a:prstGeom prst="rect">
            <a:avLst/>
          </a:prstGeom>
        </p:spPr>
      </p:pic>
    </p:spTree>
    <p:extLst>
      <p:ext uri="{BB962C8B-B14F-4D97-AF65-F5344CB8AC3E}">
        <p14:creationId xmlns:p14="http://schemas.microsoft.com/office/powerpoint/2010/main" val="2647958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16632"/>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vasten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schranzen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06768" y="1624654"/>
            <a:ext cx="4072956" cy="444751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een tijdje weinig of niets eten of drinken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Ik ga een paar dagen </a:t>
            </a:r>
            <a:r>
              <a:rPr lang="nl-NL" sz="2400" i="1" u="sng" dirty="0">
                <a:solidFill>
                  <a:srgbClr val="387038"/>
                </a:solidFill>
                <a:latin typeface="Century Gothic" panose="020B0502020202020204" pitchFamily="34" charset="0"/>
                <a:ea typeface="Calibri"/>
                <a:cs typeface="Times New Roman"/>
              </a:rPr>
              <a:t>vasten</a:t>
            </a:r>
            <a:r>
              <a:rPr lang="nl-NL" sz="2400" i="1" dirty="0">
                <a:solidFill>
                  <a:srgbClr val="387038"/>
                </a:solidFill>
                <a:latin typeface="Century Gothic" panose="020B0502020202020204" pitchFamily="34" charset="0"/>
                <a:ea typeface="Calibri"/>
                <a:cs typeface="Times New Roman"/>
              </a:rPr>
              <a:t> zodat ik weer in mijn jurk pas.</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overvloedig en veel eten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Hij</a:t>
            </a:r>
            <a:r>
              <a:rPr lang="nl-NL" sz="2400" i="1" dirty="0">
                <a:solidFill>
                  <a:srgbClr val="387038"/>
                </a:solidFill>
                <a:effectLst/>
                <a:latin typeface="Century Gothic" panose="020B0502020202020204" pitchFamily="34" charset="0"/>
                <a:ea typeface="Calibri"/>
                <a:cs typeface="Times New Roman"/>
              </a:rPr>
              <a:t> heeft zo’n honger dat </a:t>
            </a:r>
            <a:r>
              <a:rPr lang="nl-NL" sz="2400" i="1" dirty="0">
                <a:solidFill>
                  <a:srgbClr val="387038"/>
                </a:solidFill>
                <a:latin typeface="Century Gothic" panose="020B0502020202020204" pitchFamily="34" charset="0"/>
                <a:ea typeface="Calibri"/>
                <a:cs typeface="Times New Roman"/>
              </a:rPr>
              <a:t>hij</a:t>
            </a:r>
            <a:r>
              <a:rPr lang="nl-NL" sz="2400" i="1" dirty="0">
                <a:solidFill>
                  <a:srgbClr val="387038"/>
                </a:solidFill>
                <a:effectLst/>
                <a:latin typeface="Century Gothic" panose="020B0502020202020204" pitchFamily="34" charset="0"/>
                <a:ea typeface="Calibri"/>
                <a:cs typeface="Times New Roman"/>
              </a:rPr>
              <a:t> flink zit te </a:t>
            </a:r>
            <a:r>
              <a:rPr lang="nl-NL" sz="2400" i="1" u="sng" dirty="0">
                <a:solidFill>
                  <a:srgbClr val="387038"/>
                </a:solidFill>
                <a:effectLst/>
                <a:latin typeface="Century Gothic" panose="020B0502020202020204" pitchFamily="34" charset="0"/>
                <a:ea typeface="Calibri"/>
                <a:cs typeface="Times New Roman"/>
              </a:rPr>
              <a:t>schranzen</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A408093B-F5F2-A15E-1230-08FAC73E3F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5838" y="2764963"/>
            <a:ext cx="3059303" cy="2166899"/>
          </a:xfrm>
          <a:prstGeom prst="rect">
            <a:avLst/>
          </a:prstGeom>
        </p:spPr>
      </p:pic>
      <p:pic>
        <p:nvPicPr>
          <p:cNvPr id="3" name="Afbeelding 2">
            <a:extLst>
              <a:ext uri="{FF2B5EF4-FFF2-40B4-BE49-F238E27FC236}">
                <a16:creationId xmlns:a16="http://schemas.microsoft.com/office/drawing/2014/main" id="{444BA787-2900-DDC4-A496-B367D88AD4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29357" y="2667116"/>
            <a:ext cx="3907875" cy="2542252"/>
          </a:xfrm>
          <a:prstGeom prst="rect">
            <a:avLst/>
          </a:prstGeom>
        </p:spPr>
      </p:pic>
    </p:spTree>
    <p:extLst>
      <p:ext uri="{BB962C8B-B14F-4D97-AF65-F5344CB8AC3E}">
        <p14:creationId xmlns:p14="http://schemas.microsoft.com/office/powerpoint/2010/main" val="265270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13242" y="4498045"/>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Century Gothic" panose="020B0502020202020204" pitchFamily="34" charset="0"/>
                <a:ea typeface="Calibri"/>
                <a:cs typeface="Times New Roman"/>
              </a:rPr>
              <a:t>voor</a:t>
            </a:r>
            <a:endParaRPr lang="nl-NL" sz="1100" dirty="0">
              <a:effectLst/>
              <a:latin typeface="Century Gothic" panose="020B0502020202020204" pitchFamily="34" charset="0"/>
              <a:ea typeface="Calibri"/>
              <a:cs typeface="Times New Roman"/>
            </a:endParaRPr>
          </a:p>
        </p:txBody>
      </p:sp>
      <p:sp>
        <p:nvSpPr>
          <p:cNvPr id="9" name="Text Box 14"/>
          <p:cNvSpPr txBox="1"/>
          <p:nvPr/>
        </p:nvSpPr>
        <p:spPr>
          <a:xfrm>
            <a:off x="2966594" y="3898384"/>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effectLst/>
                <a:latin typeface="Century Gothic" panose="020B0502020202020204" pitchFamily="34" charset="0"/>
                <a:ea typeface="Calibri"/>
                <a:cs typeface="Times New Roman"/>
              </a:rPr>
              <a:t>tijdens</a:t>
            </a:r>
            <a:endParaRPr lang="nl-NL" sz="1100" dirty="0">
              <a:effectLst/>
              <a:latin typeface="Century Gothic" panose="020B0502020202020204" pitchFamily="34" charset="0"/>
              <a:ea typeface="Calibri"/>
              <a:cs typeface="Times New Roman"/>
            </a:endParaRPr>
          </a:p>
        </p:txBody>
      </p:sp>
      <p:sp>
        <p:nvSpPr>
          <p:cNvPr id="10" name="Text Box 14"/>
          <p:cNvSpPr txBox="1"/>
          <p:nvPr/>
        </p:nvSpPr>
        <p:spPr>
          <a:xfrm>
            <a:off x="5846916" y="3332212"/>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effectLst/>
                <a:latin typeface="Century Gothic" panose="020B0502020202020204" pitchFamily="34" charset="0"/>
                <a:ea typeface="Calibri"/>
                <a:cs typeface="Times New Roman"/>
              </a:rPr>
              <a:t>na</a:t>
            </a:r>
            <a:endParaRPr lang="nl-NL" sz="1100" dirty="0">
              <a:effectLst/>
              <a:latin typeface="Century Gothic" panose="020B0502020202020204" pitchFamily="34" charset="0"/>
              <a:ea typeface="Calibri"/>
              <a:cs typeface="Times New Roman"/>
            </a:endParaRPr>
          </a:p>
        </p:txBody>
      </p:sp>
      <p:sp>
        <p:nvSpPr>
          <p:cNvPr id="11" name="Text Box 14"/>
          <p:cNvSpPr txBox="1"/>
          <p:nvPr/>
        </p:nvSpPr>
        <p:spPr>
          <a:xfrm>
            <a:off x="371751" y="458598"/>
            <a:ext cx="5520178"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dirty="0">
                <a:solidFill>
                  <a:srgbClr val="387038"/>
                </a:solidFill>
                <a:effectLst/>
                <a:latin typeface="Century Gothic" panose="020B0502020202020204" pitchFamily="34" charset="0"/>
                <a:ea typeface="Calibri"/>
                <a:cs typeface="Times New Roman"/>
              </a:rPr>
              <a:t>Het is gevaarlijk als je in slaap valt </a:t>
            </a:r>
            <a:r>
              <a:rPr lang="nl-NL" sz="2400" i="1" u="sng" dirty="0">
                <a:solidFill>
                  <a:srgbClr val="387038"/>
                </a:solidFill>
                <a:effectLst/>
                <a:latin typeface="Century Gothic" panose="020B0502020202020204" pitchFamily="34" charset="0"/>
                <a:ea typeface="Calibri"/>
                <a:cs typeface="Times New Roman"/>
              </a:rPr>
              <a:t>tijdens</a:t>
            </a:r>
            <a:r>
              <a:rPr lang="nl-NL" sz="2400" i="1" dirty="0">
                <a:solidFill>
                  <a:srgbClr val="387038"/>
                </a:solidFill>
                <a:effectLst/>
                <a:latin typeface="Century Gothic" panose="020B0502020202020204" pitchFamily="34" charset="0"/>
                <a:ea typeface="Calibri"/>
                <a:cs typeface="Times New Roman"/>
              </a:rPr>
              <a:t> het autorijden</a:t>
            </a:r>
            <a:r>
              <a:rPr lang="nl-NL" sz="2000" i="1" dirty="0">
                <a:solidFill>
                  <a:srgbClr val="387038"/>
                </a:solidFill>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152113" y="4833970"/>
            <a:ext cx="2788039"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3131840" y="4826902"/>
            <a:ext cx="2808312"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in de tijd van</a:t>
            </a:r>
            <a:endParaRPr lang="nl-NL" sz="1100" dirty="0">
              <a:effectLst/>
              <a:latin typeface="Century Gothic" panose="020B0502020202020204" pitchFamily="34" charset="0"/>
              <a:ea typeface="Calibri"/>
              <a:cs typeface="Times New Roman"/>
            </a:endParaRPr>
          </a:p>
        </p:txBody>
      </p:sp>
      <p:pic>
        <p:nvPicPr>
          <p:cNvPr id="3" name="Afbeelding 2" descr="Afbeelding met persoon, auto, voertuig, kleding&#10;&#10;Automatisch gegenereerde beschrijving">
            <a:extLst>
              <a:ext uri="{FF2B5EF4-FFF2-40B4-BE49-F238E27FC236}">
                <a16:creationId xmlns:a16="http://schemas.microsoft.com/office/drawing/2014/main" id="{2EE2AA82-76D7-ACED-B441-7410B55771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74301" y="2094973"/>
            <a:ext cx="2717627" cy="1815375"/>
          </a:xfrm>
          <a:prstGeom prst="rect">
            <a:avLst/>
          </a:prstGeom>
        </p:spPr>
      </p:pic>
      <p:pic>
        <p:nvPicPr>
          <p:cNvPr id="19" name="Afbeelding 18" descr="Afbeelding met persoon, voertuig, auto, benzinepomp&#10;&#10;Automatisch gegenereerde beschrijving">
            <a:extLst>
              <a:ext uri="{FF2B5EF4-FFF2-40B4-BE49-F238E27FC236}">
                <a16:creationId xmlns:a16="http://schemas.microsoft.com/office/drawing/2014/main" id="{D6708723-799A-CFF7-E7B6-4A0FB135022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1067" y="2683153"/>
            <a:ext cx="2717625" cy="1815374"/>
          </a:xfrm>
          <a:prstGeom prst="rect">
            <a:avLst/>
          </a:prstGeom>
        </p:spPr>
      </p:pic>
      <p:pic>
        <p:nvPicPr>
          <p:cNvPr id="21" name="Afbeelding 20" descr="Afbeelding met persoon, vrouw, kleding, Vrouwelijke persoon&#10;&#10;Automatisch gegenereerde beschrijving">
            <a:extLst>
              <a:ext uri="{FF2B5EF4-FFF2-40B4-BE49-F238E27FC236}">
                <a16:creationId xmlns:a16="http://schemas.microsoft.com/office/drawing/2014/main" id="{665DB55E-7A11-CEAA-93A5-C0BB795B6AC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67536" y="1509769"/>
            <a:ext cx="2717627" cy="1815375"/>
          </a:xfrm>
          <a:prstGeom prst="rect">
            <a:avLst/>
          </a:prstGeom>
        </p:spPr>
      </p:pic>
    </p:spTree>
    <p:extLst>
      <p:ext uri="{BB962C8B-B14F-4D97-AF65-F5344CB8AC3E}">
        <p14:creationId xmlns:p14="http://schemas.microsoft.com/office/powerpoint/2010/main" val="2245351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17072" y="4581128"/>
            <a:ext cx="2670685"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274896" y="3612677"/>
            <a:ext cx="2593181" cy="100961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139462"/>
            <a:ext cx="2850773" cy="100961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377548" y="4581128"/>
            <a:ext cx="2540487"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idee</a:t>
            </a:r>
            <a:endParaRPr lang="nl-NL" sz="3600" dirty="0">
              <a:effectLst/>
              <a:latin typeface="Century Gothic" panose="020B0502020202020204" pitchFamily="34" charset="0"/>
              <a:ea typeface="Calibri"/>
              <a:cs typeface="Times New Roman"/>
            </a:endParaRPr>
          </a:p>
        </p:txBody>
      </p:sp>
      <p:sp>
        <p:nvSpPr>
          <p:cNvPr id="9" name="Text Box 14"/>
          <p:cNvSpPr txBox="1"/>
          <p:nvPr/>
        </p:nvSpPr>
        <p:spPr>
          <a:xfrm>
            <a:off x="2050287" y="3653385"/>
            <a:ext cx="5076564"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voorbe-</a:t>
            </a:r>
            <a:br>
              <a:rPr lang="nl-NL" sz="3600" dirty="0">
                <a:effectLst/>
                <a:latin typeface="Century Gothic" panose="020B0502020202020204" pitchFamily="34" charset="0"/>
                <a:ea typeface="Calibri"/>
                <a:cs typeface="Times New Roman"/>
              </a:rPr>
            </a:br>
            <a:r>
              <a:rPr lang="nl-NL" sz="3600" dirty="0">
                <a:effectLst/>
                <a:latin typeface="Century Gothic" panose="020B0502020202020204" pitchFamily="34" charset="0"/>
                <a:ea typeface="Calibri"/>
                <a:cs typeface="Times New Roman"/>
              </a:rPr>
              <a:t>reiding</a:t>
            </a:r>
          </a:p>
        </p:txBody>
      </p:sp>
      <p:sp>
        <p:nvSpPr>
          <p:cNvPr id="10" name="Text Box 14"/>
          <p:cNvSpPr txBox="1"/>
          <p:nvPr/>
        </p:nvSpPr>
        <p:spPr>
          <a:xfrm>
            <a:off x="5868143" y="3207119"/>
            <a:ext cx="3138805" cy="70104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plaat-opname</a:t>
            </a:r>
          </a:p>
        </p:txBody>
      </p:sp>
      <p:sp>
        <p:nvSpPr>
          <p:cNvPr id="11" name="Text Box 14"/>
          <p:cNvSpPr txBox="1"/>
          <p:nvPr/>
        </p:nvSpPr>
        <p:spPr>
          <a:xfrm>
            <a:off x="377548" y="406954"/>
            <a:ext cx="6000449"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200" i="1" u="sng" dirty="0">
                <a:solidFill>
                  <a:srgbClr val="387038"/>
                </a:solidFill>
                <a:effectLst/>
                <a:latin typeface="Century Gothic" panose="020B0502020202020204" pitchFamily="34" charset="0"/>
                <a:ea typeface="Calibri"/>
                <a:cs typeface="Times New Roman"/>
              </a:rPr>
              <a:t>De voorbereiding</a:t>
            </a:r>
            <a:r>
              <a:rPr lang="nl-NL" sz="2200" i="1" dirty="0">
                <a:solidFill>
                  <a:srgbClr val="387038"/>
                </a:solidFill>
                <a:effectLst/>
                <a:latin typeface="Century Gothic" panose="020B0502020202020204" pitchFamily="34" charset="0"/>
                <a:ea typeface="Calibri"/>
                <a:cs typeface="Times New Roman"/>
              </a:rPr>
              <a:t> voor de plaatopname gebeurde tijdens de vakantie van Marco. </a:t>
            </a:r>
            <a:endParaRPr lang="nl-NL" sz="2200" dirty="0">
              <a:effectLst/>
              <a:latin typeface="Century Gothic" panose="020B0502020202020204" pitchFamily="34" charset="0"/>
              <a:ea typeface="Calibri"/>
              <a:cs typeface="Times New Roman"/>
            </a:endParaRPr>
          </a:p>
        </p:txBody>
      </p:sp>
      <p:sp>
        <p:nvSpPr>
          <p:cNvPr id="14" name="Text Box 14"/>
          <p:cNvSpPr txBox="1"/>
          <p:nvPr/>
        </p:nvSpPr>
        <p:spPr>
          <a:xfrm>
            <a:off x="3152113" y="4833969"/>
            <a:ext cx="3868159" cy="142935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3131840" y="4826902"/>
            <a:ext cx="4248472" cy="120683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het klaarmaken en regelen van alles wat nodig is</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19" name="Afbeelding 18" descr="Afbeelding met persoon, Menselijk gezicht, Hoofdtelefoon, kleding&#10;&#10;Automatisch gegenereerde beschrijving">
            <a:extLst>
              <a:ext uri="{FF2B5EF4-FFF2-40B4-BE49-F238E27FC236}">
                <a16:creationId xmlns:a16="http://schemas.microsoft.com/office/drawing/2014/main" id="{0FD9517D-143C-E279-53BE-AD33DEB99F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20153" y="1316736"/>
            <a:ext cx="2782914" cy="1749657"/>
          </a:xfrm>
          <a:prstGeom prst="rect">
            <a:avLst/>
          </a:prstGeom>
        </p:spPr>
      </p:pic>
      <p:pic>
        <p:nvPicPr>
          <p:cNvPr id="23" name="Afbeelding 22" descr="Afbeelding met tekening, clipart, tekenfilm, illustratie&#10;&#10;Automatisch gegenereerde beschrijving">
            <a:extLst>
              <a:ext uri="{FF2B5EF4-FFF2-40B4-BE49-F238E27FC236}">
                <a16:creationId xmlns:a16="http://schemas.microsoft.com/office/drawing/2014/main" id="{F58E7710-30C1-E7F6-E786-0381338611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5014" y="2094816"/>
            <a:ext cx="2772934" cy="2310778"/>
          </a:xfrm>
          <a:prstGeom prst="rect">
            <a:avLst/>
          </a:prstGeom>
        </p:spPr>
      </p:pic>
      <p:pic>
        <p:nvPicPr>
          <p:cNvPr id="3" name="Afbeelding 2" descr="Afbeelding met persoon, kleding, Menselijk gezicht, Elleboog&#10;&#10;Automatisch gegenereerde beschrijving">
            <a:extLst>
              <a:ext uri="{FF2B5EF4-FFF2-40B4-BE49-F238E27FC236}">
                <a16:creationId xmlns:a16="http://schemas.microsoft.com/office/drawing/2014/main" id="{83A8A576-E449-0097-72EF-E6A63E9EF46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08995" y="1838758"/>
            <a:ext cx="2566112" cy="1714163"/>
          </a:xfrm>
          <a:prstGeom prst="rect">
            <a:avLst/>
          </a:prstGeom>
        </p:spPr>
      </p:pic>
    </p:spTree>
    <p:extLst>
      <p:ext uri="{BB962C8B-B14F-4D97-AF65-F5344CB8AC3E}">
        <p14:creationId xmlns:p14="http://schemas.microsoft.com/office/powerpoint/2010/main" val="3153421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628977" y="476672"/>
            <a:ext cx="3472104" cy="7256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637911" y="426488"/>
            <a:ext cx="3456383" cy="47847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optocht</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177877"/>
            <a:ext cx="2787026" cy="136724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446716" y="3177877"/>
            <a:ext cx="2787026" cy="1692189"/>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b="1" dirty="0">
                <a:latin typeface="Century Gothic" panose="020B0502020202020204" pitchFamily="34" charset="0"/>
                <a:ea typeface="Calibri"/>
                <a:cs typeface="Times New Roman"/>
              </a:rPr>
              <a:t>het bloemen-corso</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442043" y="3177876"/>
            <a:ext cx="2444750" cy="136724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336433" y="3152166"/>
            <a:ext cx="2671082"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b="1" dirty="0">
                <a:latin typeface="Century Gothic" panose="020B0502020202020204" pitchFamily="34" charset="0"/>
                <a:ea typeface="Calibri"/>
                <a:cs typeface="Times New Roman"/>
              </a:rPr>
              <a:t>de carnavals- optocht</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101079" y="3569614"/>
            <a:ext cx="2611399" cy="97551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124988" y="3569614"/>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b="1" dirty="0">
                <a:latin typeface="Century Gothic" panose="020B0502020202020204" pitchFamily="34" charset="0"/>
                <a:ea typeface="Calibri"/>
                <a:cs typeface="Times New Roman"/>
              </a:rPr>
              <a:t>d</a:t>
            </a:r>
            <a:r>
              <a:rPr lang="nl-NL" sz="3600" b="1" dirty="0">
                <a:effectLst/>
                <a:latin typeface="Century Gothic" panose="020B0502020202020204" pitchFamily="34" charset="0"/>
                <a:ea typeface="Calibri"/>
                <a:cs typeface="Times New Roman"/>
              </a:rPr>
              <a:t>e polonaise</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2"/>
            <a:ext cx="2520280" cy="237626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een groep mensen die in een rij over straat loopt of rijdt</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3" name="Afbeelding 2" descr="Afbeelding met parade, buitenshuis, hemel, Chinees nieuwjaar&#10;&#10;Automatisch gegenereerde beschrijving">
            <a:extLst>
              <a:ext uri="{FF2B5EF4-FFF2-40B4-BE49-F238E27FC236}">
                <a16:creationId xmlns:a16="http://schemas.microsoft.com/office/drawing/2014/main" id="{E8579CD2-1273-5753-BC23-28060F5243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20883" y="4592287"/>
            <a:ext cx="2444751" cy="1759446"/>
          </a:xfrm>
          <a:prstGeom prst="rect">
            <a:avLst/>
          </a:prstGeom>
        </p:spPr>
      </p:pic>
      <p:pic>
        <p:nvPicPr>
          <p:cNvPr id="17" name="Afbeelding 16" descr="Afbeelding met buitenshuis, person, boom, kleding&#10;&#10;Automatisch gegenereerde beschrijving">
            <a:extLst>
              <a:ext uri="{FF2B5EF4-FFF2-40B4-BE49-F238E27FC236}">
                <a16:creationId xmlns:a16="http://schemas.microsoft.com/office/drawing/2014/main" id="{EFEBDA49-76D7-3065-A360-36FB5D0185C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6716" y="4592286"/>
            <a:ext cx="2756721" cy="1789042"/>
          </a:xfrm>
          <a:prstGeom prst="rect">
            <a:avLst/>
          </a:prstGeom>
        </p:spPr>
      </p:pic>
      <p:pic>
        <p:nvPicPr>
          <p:cNvPr id="19" name="Afbeelding 18" descr="Afbeelding met schoeisel, kleding, persoon, buitenshuis&#10;&#10;Automatisch gegenereerde beschrijving">
            <a:extLst>
              <a:ext uri="{FF2B5EF4-FFF2-40B4-BE49-F238E27FC236}">
                <a16:creationId xmlns:a16="http://schemas.microsoft.com/office/drawing/2014/main" id="{9861F936-507D-C25A-5D55-6E2DDD0753B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24988" y="4614049"/>
            <a:ext cx="2601321" cy="1737683"/>
          </a:xfrm>
          <a:prstGeom prst="rect">
            <a:avLst/>
          </a:prstGeom>
        </p:spPr>
      </p:pic>
      <p:pic>
        <p:nvPicPr>
          <p:cNvPr id="4" name="Afbeelding 3" descr="Afbeelding met kleding, schoeisel, persoon, vrouw&#10;&#10;Automatisch gegenereerde beschrijving">
            <a:extLst>
              <a:ext uri="{FF2B5EF4-FFF2-40B4-BE49-F238E27FC236}">
                <a16:creationId xmlns:a16="http://schemas.microsoft.com/office/drawing/2014/main" id="{0384C232-CBF9-954C-D087-19F8B25E138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2481" y="459993"/>
            <a:ext cx="1524000" cy="1517904"/>
          </a:xfrm>
          <a:prstGeom prst="rect">
            <a:avLst/>
          </a:prstGeom>
        </p:spPr>
      </p:pic>
    </p:spTree>
    <p:extLst>
      <p:ext uri="{BB962C8B-B14F-4D97-AF65-F5344CB8AC3E}">
        <p14:creationId xmlns:p14="http://schemas.microsoft.com/office/powerpoint/2010/main" val="192884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494085"/>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eigenlijk</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in het echt</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De Engelbewaarder is </a:t>
            </a:r>
            <a:r>
              <a:rPr lang="nl-NL" sz="2800" i="1" u="sng" dirty="0">
                <a:solidFill>
                  <a:srgbClr val="387038"/>
                </a:solidFill>
                <a:latin typeface="Century Gothic" panose="020B0502020202020204" pitchFamily="34" charset="0"/>
                <a:cs typeface="Times New Roman"/>
              </a:rPr>
              <a:t>eigenlijk</a:t>
            </a:r>
            <a:r>
              <a:rPr lang="nl-NL" sz="2800" i="1" dirty="0">
                <a:solidFill>
                  <a:srgbClr val="387038"/>
                </a:solidFill>
                <a:latin typeface="Century Gothic" panose="020B0502020202020204" pitchFamily="34" charset="0"/>
                <a:cs typeface="Times New Roman"/>
              </a:rPr>
              <a:t> al een oud liedje.</a:t>
            </a:r>
            <a:endParaRPr lang="nl-NL" sz="2800" i="1" dirty="0">
              <a:solidFill>
                <a:srgbClr val="00B050"/>
              </a:solidFill>
              <a:latin typeface="Century Gothic" panose="020B0502020202020204" pitchFamily="34" charset="0"/>
            </a:endParaRPr>
          </a:p>
        </p:txBody>
      </p:sp>
      <p:pic>
        <p:nvPicPr>
          <p:cNvPr id="4" name="Afbeelding 3">
            <a:extLst>
              <a:ext uri="{FF2B5EF4-FFF2-40B4-BE49-F238E27FC236}">
                <a16:creationId xmlns:a16="http://schemas.microsoft.com/office/drawing/2014/main" id="{E79917A2-85D6-3FE5-DA07-50BACD627F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11760" y="1700808"/>
            <a:ext cx="5729433" cy="4031564"/>
          </a:xfrm>
          <a:prstGeom prst="rect">
            <a:avLst/>
          </a:prstGeom>
        </p:spPr>
      </p:pic>
    </p:spTree>
    <p:extLst>
      <p:ext uri="{BB962C8B-B14F-4D97-AF65-F5344CB8AC3E}">
        <p14:creationId xmlns:p14="http://schemas.microsoft.com/office/powerpoint/2010/main" val="397820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6  – </a:t>
            </a:r>
            <a:r>
              <a:rPr lang="nl-NL">
                <a:solidFill>
                  <a:srgbClr val="C00000"/>
                </a:solidFill>
                <a:latin typeface="Century Gothic" panose="020B0502020202020204" pitchFamily="34" charset="0"/>
              </a:rPr>
              <a:t>6 februari 2024</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fbeelding met concert, muziek, entertainment, optreden&#10;&#10;Automatisch gegenereerde beschrijving">
            <a:extLst>
              <a:ext uri="{FF2B5EF4-FFF2-40B4-BE49-F238E27FC236}">
                <a16:creationId xmlns:a16="http://schemas.microsoft.com/office/drawing/2014/main" id="{07F8CCAE-09F1-6EB9-CCFD-71136A53A41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0988" y="1975216"/>
            <a:ext cx="8482023" cy="4546364"/>
          </a:xfrm>
          <a:prstGeom prst="rect">
            <a:avLst/>
          </a:prstGeom>
        </p:spPr>
      </p:pic>
      <p:sp>
        <p:nvSpPr>
          <p:cNvPr id="6" name="Tekstvak 5"/>
          <p:cNvSpPr txBox="1"/>
          <p:nvPr/>
        </p:nvSpPr>
        <p:spPr>
          <a:xfrm>
            <a:off x="262723" y="-5647"/>
            <a:ext cx="9180512" cy="1200329"/>
          </a:xfrm>
          <a:prstGeom prst="rect">
            <a:avLst/>
          </a:prstGeom>
          <a:noFill/>
        </p:spPr>
        <p:txBody>
          <a:bodyPr wrap="square" rtlCol="0">
            <a:spAutoFit/>
          </a:bodyPr>
          <a:lstStyle/>
          <a:p>
            <a:r>
              <a:rPr lang="nl-NL" sz="7200" b="1" u="sng" dirty="0">
                <a:latin typeface="Century Gothic" panose="020B0502020202020204" pitchFamily="34" charset="0"/>
              </a:rPr>
              <a:t>de hit</a:t>
            </a:r>
          </a:p>
        </p:txBody>
      </p:sp>
      <p:sp>
        <p:nvSpPr>
          <p:cNvPr id="14" name="Rechthoek 13">
            <a:extLst>
              <a:ext uri="{FF2B5EF4-FFF2-40B4-BE49-F238E27FC236}">
                <a16:creationId xmlns:a16="http://schemas.microsoft.com/office/drawing/2014/main" id="{11B2E297-953F-BAF0-DF8B-682A552E2EE8}"/>
              </a:ext>
            </a:extLst>
          </p:cNvPr>
          <p:cNvSpPr/>
          <p:nvPr/>
        </p:nvSpPr>
        <p:spPr>
          <a:xfrm>
            <a:off x="6000957" y="1082042"/>
            <a:ext cx="2880320" cy="1323439"/>
          </a:xfrm>
          <a:prstGeom prst="rect">
            <a:avLst/>
          </a:prstGeom>
          <a:noFill/>
        </p:spPr>
        <p:txBody>
          <a:bodyPr wrap="square" lIns="91440" tIns="45720" rIns="91440" bIns="45720">
            <a:spAutoFit/>
          </a:bodyPr>
          <a:lstStyle/>
          <a:p>
            <a:pPr algn="ctr"/>
            <a:r>
              <a:rPr lang="nl-NL" sz="2000" b="0" cap="none" spc="0" dirty="0">
                <a:ln w="0"/>
                <a:effectLst>
                  <a:outerShdw blurRad="38100" dist="25400" dir="5400000" algn="ctr" rotWithShape="0">
                    <a:srgbClr val="6E747A">
                      <a:alpha val="43000"/>
                    </a:srgbClr>
                  </a:outerShdw>
                </a:effectLst>
                <a:latin typeface="Century Gothic" panose="020B0502020202020204" pitchFamily="34" charset="0"/>
              </a:rPr>
              <a:t>Ik weet </a:t>
            </a:r>
          </a:p>
          <a:p>
            <a:pPr algn="ctr"/>
            <a:r>
              <a:rPr lang="nl-NL" sz="2000" b="0" cap="none" spc="0" dirty="0">
                <a:ln w="0"/>
                <a:effectLst>
                  <a:outerShdw blurRad="38100" dist="25400" dir="5400000" algn="ctr" rotWithShape="0">
                    <a:srgbClr val="6E747A">
                      <a:alpha val="43000"/>
                    </a:srgbClr>
                  </a:outerShdw>
                </a:effectLst>
                <a:latin typeface="Century Gothic" panose="020B0502020202020204" pitchFamily="34" charset="0"/>
              </a:rPr>
              <a:t>nu dat er een engelbewaarder </a:t>
            </a:r>
            <a:r>
              <a:rPr lang="nl-NL" sz="2000" b="0" cap="none" spc="0" dirty="0">
                <a:ln w="0"/>
                <a:solidFill>
                  <a:schemeClr val="bg1"/>
                </a:solidFill>
                <a:effectLst>
                  <a:outerShdw blurRad="38100" dist="25400" dir="5400000" algn="ctr" rotWithShape="0">
                    <a:srgbClr val="6E747A">
                      <a:alpha val="43000"/>
                    </a:srgbClr>
                  </a:outerShdw>
                </a:effectLst>
                <a:latin typeface="Century Gothic" panose="020B0502020202020204" pitchFamily="34" charset="0"/>
              </a:rPr>
              <a:t>bestaat</a:t>
            </a:r>
          </a:p>
        </p:txBody>
      </p:sp>
      <p:sp>
        <p:nvSpPr>
          <p:cNvPr id="15" name="Tekstballon: ovaal 14">
            <a:extLst>
              <a:ext uri="{FF2B5EF4-FFF2-40B4-BE49-F238E27FC236}">
                <a16:creationId xmlns:a16="http://schemas.microsoft.com/office/drawing/2014/main" id="{8A2423F2-8CF6-29AC-07F0-03DD2F78C3F8}"/>
              </a:ext>
            </a:extLst>
          </p:cNvPr>
          <p:cNvSpPr/>
          <p:nvPr/>
        </p:nvSpPr>
        <p:spPr>
          <a:xfrm>
            <a:off x="4605759" y="429133"/>
            <a:ext cx="4275518" cy="2451603"/>
          </a:xfrm>
          <a:prstGeom prst="wedgeEllipseCallout">
            <a:avLst>
              <a:gd name="adj1" fmla="val -71408"/>
              <a:gd name="adj2" fmla="val 90131"/>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pic>
        <p:nvPicPr>
          <p:cNvPr id="23" name="Afbeelding 22" descr="Afbeelding met schets, tekening, Lijnillustraties, clipart&#10;&#10;Automatisch gegenereerde beschrijving">
            <a:extLst>
              <a:ext uri="{FF2B5EF4-FFF2-40B4-BE49-F238E27FC236}">
                <a16:creationId xmlns:a16="http://schemas.microsoft.com/office/drawing/2014/main" id="{E809C032-A3A1-4D75-3D12-24B4A0EA3D50}"/>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355976" y="271215"/>
            <a:ext cx="4275517" cy="2371234"/>
          </a:xfrm>
          <a:prstGeom prst="rect">
            <a:avLst/>
          </a:prstGeom>
        </p:spPr>
      </p:pic>
      <p:pic>
        <p:nvPicPr>
          <p:cNvPr id="4" name="Afbeelding 3">
            <a:extLst>
              <a:ext uri="{FF2B5EF4-FFF2-40B4-BE49-F238E27FC236}">
                <a16:creationId xmlns:a16="http://schemas.microsoft.com/office/drawing/2014/main" id="{1D7EDF6C-949F-A126-693F-F2FC27C0E80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493" y="974763"/>
            <a:ext cx="5010167" cy="2371550"/>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ening, illustratie, clipart, kunst&#10;&#10;Automatisch gegenereerde beschrijving">
            <a:extLst>
              <a:ext uri="{FF2B5EF4-FFF2-40B4-BE49-F238E27FC236}">
                <a16:creationId xmlns:a16="http://schemas.microsoft.com/office/drawing/2014/main" id="{92CD4C9F-A9D9-5AF7-F932-084CD07E9B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1864" y="1556792"/>
            <a:ext cx="7020272" cy="4680181"/>
          </a:xfrm>
          <a:prstGeom prst="rect">
            <a:avLst/>
          </a:prstGeom>
        </p:spPr>
      </p:pic>
      <p:sp>
        <p:nvSpPr>
          <p:cNvPr id="2" name="Tekstvak 1">
            <a:extLst>
              <a:ext uri="{FF2B5EF4-FFF2-40B4-BE49-F238E27FC236}">
                <a16:creationId xmlns:a16="http://schemas.microsoft.com/office/drawing/2014/main" id="{037E7E4F-695B-062E-257A-BCEA5DEA2089}"/>
              </a:ext>
            </a:extLst>
          </p:cNvPr>
          <p:cNvSpPr txBox="1"/>
          <p:nvPr/>
        </p:nvSpPr>
        <p:spPr>
          <a:xfrm>
            <a:off x="2555776" y="949370"/>
            <a:ext cx="6192688" cy="369332"/>
          </a:xfrm>
          <a:prstGeom prst="rect">
            <a:avLst/>
          </a:prstGeom>
          <a:noFill/>
        </p:spPr>
        <p:txBody>
          <a:bodyPr wrap="square" rtlCol="0">
            <a:spAutoFit/>
          </a:bodyPr>
          <a:lstStyle/>
          <a:p>
            <a:r>
              <a:rPr lang="nl-NL" dirty="0">
                <a:latin typeface="Century Gothic" panose="020B0502020202020204" pitchFamily="34" charset="0"/>
              </a:rPr>
              <a:t>de platenspeler  -   de pick-up</a:t>
            </a:r>
          </a:p>
        </p:txBody>
      </p:sp>
    </p:spTree>
    <p:extLst>
      <p:ext uri="{BB962C8B-B14F-4D97-AF65-F5344CB8AC3E}">
        <p14:creationId xmlns:p14="http://schemas.microsoft.com/office/powerpoint/2010/main" val="1405230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51520" y="0"/>
            <a:ext cx="9180512" cy="1200329"/>
          </a:xfrm>
          <a:prstGeom prst="rect">
            <a:avLst/>
          </a:prstGeom>
          <a:noFill/>
        </p:spPr>
        <p:txBody>
          <a:bodyPr wrap="square" rtlCol="0">
            <a:spAutoFit/>
          </a:bodyPr>
          <a:lstStyle/>
          <a:p>
            <a:r>
              <a:rPr lang="nl-NL" sz="7200" b="1" u="sng" dirty="0">
                <a:latin typeface="Century Gothic" panose="020B0502020202020204" pitchFamily="34" charset="0"/>
              </a:rPr>
              <a:t>eigenlijk</a:t>
            </a:r>
          </a:p>
        </p:txBody>
      </p:sp>
      <p:sp>
        <p:nvSpPr>
          <p:cNvPr id="3" name="Tekstvak 2">
            <a:extLst>
              <a:ext uri="{FF2B5EF4-FFF2-40B4-BE49-F238E27FC236}">
                <a16:creationId xmlns:a16="http://schemas.microsoft.com/office/drawing/2014/main" id="{44EC414A-42BE-2AF8-71CB-D651100AC216}"/>
              </a:ext>
            </a:extLst>
          </p:cNvPr>
          <p:cNvSpPr txBox="1"/>
          <p:nvPr/>
        </p:nvSpPr>
        <p:spPr>
          <a:xfrm>
            <a:off x="5807621" y="1007625"/>
            <a:ext cx="2592288" cy="1015663"/>
          </a:xfrm>
          <a:prstGeom prst="rect">
            <a:avLst/>
          </a:prstGeom>
          <a:noFill/>
        </p:spPr>
        <p:txBody>
          <a:bodyPr wrap="square" rtlCol="0">
            <a:spAutoFit/>
          </a:bodyPr>
          <a:lstStyle/>
          <a:p>
            <a:r>
              <a:rPr lang="nl-NL" sz="6000" dirty="0">
                <a:latin typeface="Century Gothic" panose="020B0502020202020204" pitchFamily="34" charset="0"/>
              </a:rPr>
              <a:t>1976</a:t>
            </a:r>
          </a:p>
        </p:txBody>
      </p:sp>
      <p:sp>
        <p:nvSpPr>
          <p:cNvPr id="7" name="Gedachtewolkje: wolk 6">
            <a:extLst>
              <a:ext uri="{FF2B5EF4-FFF2-40B4-BE49-F238E27FC236}">
                <a16:creationId xmlns:a16="http://schemas.microsoft.com/office/drawing/2014/main" id="{F6A24AF7-6526-6781-BA12-196DEBACCF08}"/>
              </a:ext>
            </a:extLst>
          </p:cNvPr>
          <p:cNvSpPr/>
          <p:nvPr/>
        </p:nvSpPr>
        <p:spPr>
          <a:xfrm>
            <a:off x="5076056" y="386138"/>
            <a:ext cx="3816424" cy="2421375"/>
          </a:xfrm>
          <a:prstGeom prst="cloudCallout">
            <a:avLst>
              <a:gd name="adj1" fmla="val -51906"/>
              <a:gd name="adj2" fmla="val 54239"/>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descr="Afbeelding met cirkel, Elpee, Apparaat voor gegevensopslag&#10;&#10;Automatisch gegenereerde beschrijving">
            <a:extLst>
              <a:ext uri="{FF2B5EF4-FFF2-40B4-BE49-F238E27FC236}">
                <a16:creationId xmlns:a16="http://schemas.microsoft.com/office/drawing/2014/main" id="{227774A6-EBCD-C859-68D7-CB52021A4A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2348880"/>
            <a:ext cx="3930473" cy="3930473"/>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tijdens</a:t>
            </a:r>
          </a:p>
        </p:txBody>
      </p:sp>
      <p:pic>
        <p:nvPicPr>
          <p:cNvPr id="3" name="Afbeelding 2" descr="Afbeelding met persoon, auto, voertuig, kleding&#10;&#10;Automatisch gegenereerde beschrijving">
            <a:extLst>
              <a:ext uri="{FF2B5EF4-FFF2-40B4-BE49-F238E27FC236}">
                <a16:creationId xmlns:a16="http://schemas.microsoft.com/office/drawing/2014/main" id="{1DB82C9A-0A26-40C9-BDE5-98C09A7401E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568" y="1340768"/>
            <a:ext cx="7776864" cy="5194946"/>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normaal</a:t>
            </a:r>
          </a:p>
        </p:txBody>
      </p:sp>
      <p:pic>
        <p:nvPicPr>
          <p:cNvPr id="3" name="Afbeelding 2" descr="Afbeelding met wiel, voertuig, auto, band&#10;&#10;Automatisch gegenereerde beschrijving">
            <a:extLst>
              <a:ext uri="{FF2B5EF4-FFF2-40B4-BE49-F238E27FC236}">
                <a16:creationId xmlns:a16="http://schemas.microsoft.com/office/drawing/2014/main" id="{088C4FB9-BE5F-CFC5-6D50-8A84B8CC200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9552" y="1844824"/>
            <a:ext cx="7660426" cy="4320480"/>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voorbereiding</a:t>
            </a:r>
          </a:p>
        </p:txBody>
      </p:sp>
      <p:pic>
        <p:nvPicPr>
          <p:cNvPr id="4" name="Afbeelding 3" descr="Afbeelding met persoon, kleding, Menselijk gezicht, Elleboog&#10;&#10;Automatisch gegenereerde beschrijving">
            <a:extLst>
              <a:ext uri="{FF2B5EF4-FFF2-40B4-BE49-F238E27FC236}">
                <a16:creationId xmlns:a16="http://schemas.microsoft.com/office/drawing/2014/main" id="{4DB89AC4-ED77-A185-B4E6-7E13EE0A77F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1484784"/>
            <a:ext cx="7632848" cy="5098743"/>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optocht</a:t>
            </a:r>
          </a:p>
        </p:txBody>
      </p:sp>
      <p:pic>
        <p:nvPicPr>
          <p:cNvPr id="3" name="Afbeelding 2" descr="Afbeelding met kleding, schoeisel, persoon, vrouw&#10;&#10;Automatisch gegenereerde beschrijving">
            <a:extLst>
              <a:ext uri="{FF2B5EF4-FFF2-40B4-BE49-F238E27FC236}">
                <a16:creationId xmlns:a16="http://schemas.microsoft.com/office/drawing/2014/main" id="{041B8E06-59A1-29F5-D335-1422BA1460E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23682" y="1412776"/>
            <a:ext cx="5296636" cy="5275450"/>
          </a:xfrm>
          <a:prstGeom prst="rect">
            <a:avLst/>
          </a:prstGeom>
        </p:spPr>
      </p:pic>
    </p:spTree>
    <p:extLst>
      <p:ext uri="{BB962C8B-B14F-4D97-AF65-F5344CB8AC3E}">
        <p14:creationId xmlns:p14="http://schemas.microsoft.com/office/powerpoint/2010/main" val="14870440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2503</TotalTime>
  <Words>770</Words>
  <Application>Microsoft Office PowerPoint</Application>
  <PresentationFormat>Diavoorstelling (4:3)</PresentationFormat>
  <Paragraphs>164</Paragraphs>
  <Slides>18</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Arial</vt:lpstr>
      <vt:lpstr>Calibri</vt:lpstr>
      <vt:lpstr>Century Gothic</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Routledge, Mandy</cp:lastModifiedBy>
  <cp:revision>498</cp:revision>
  <dcterms:created xsi:type="dcterms:W3CDTF">2021-06-08T06:13:59Z</dcterms:created>
  <dcterms:modified xsi:type="dcterms:W3CDTF">2024-02-06T10:34:00Z</dcterms:modified>
</cp:coreProperties>
</file>