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517" r:id="rId2"/>
    <p:sldId id="548" r:id="rId3"/>
    <p:sldId id="1460" r:id="rId4"/>
    <p:sldId id="1480" r:id="rId5"/>
    <p:sldId id="1521" r:id="rId6"/>
    <p:sldId id="1475" r:id="rId7"/>
    <p:sldId id="1481" r:id="rId8"/>
    <p:sldId id="265" r:id="rId9"/>
    <p:sldId id="1476" r:id="rId10"/>
    <p:sldId id="1502" r:id="rId11"/>
    <p:sldId id="1477" r:id="rId12"/>
    <p:sldId id="1524" r:id="rId13"/>
    <p:sldId id="1522" r:id="rId14"/>
    <p:sldId id="934" r:id="rId15"/>
    <p:sldId id="1505" r:id="rId16"/>
    <p:sldId id="1501" r:id="rId17"/>
    <p:sldId id="1516" r:id="rId18"/>
    <p:sldId id="1488" r:id="rId19"/>
    <p:sldId id="1503" r:id="rId20"/>
    <p:sldId id="1523" r:id="rId21"/>
    <p:sldId id="1500" r:id="rId22"/>
    <p:sldId id="1252" r:id="rId23"/>
    <p:sldId id="1515" r:id="rId24"/>
    <p:sldId id="1525"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7"/>
            <p14:sldId id="548"/>
            <p14:sldId id="1460"/>
            <p14:sldId id="1480"/>
            <p14:sldId id="1521"/>
            <p14:sldId id="1475"/>
            <p14:sldId id="1481"/>
            <p14:sldId id="265"/>
            <p14:sldId id="1476"/>
            <p14:sldId id="1502"/>
            <p14:sldId id="1477"/>
            <p14:sldId id="1524"/>
            <p14:sldId id="1522"/>
            <p14:sldId id="934"/>
            <p14:sldId id="1505"/>
            <p14:sldId id="1501"/>
            <p14:sldId id="1516"/>
            <p14:sldId id="1488"/>
            <p14:sldId id="1503"/>
            <p14:sldId id="1523"/>
            <p14:sldId id="1500"/>
            <p14:sldId id="1252"/>
            <p14:sldId id="1515"/>
            <p14:sldId id="1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704" autoAdjust="0"/>
  </p:normalViewPr>
  <p:slideViewPr>
    <p:cSldViewPr>
      <p:cViewPr varScale="1">
        <p:scale>
          <a:sx n="71" d="100"/>
          <a:sy n="71" d="100"/>
        </p:scale>
        <p:origin x="139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27-2-2024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27-2-2024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het object: </a:t>
            </a:r>
            <a:r>
              <a:rPr lang="nl-NL" sz="1200" kern="1200" dirty="0">
                <a:solidFill>
                  <a:schemeClr val="tx1"/>
                </a:solidFill>
                <a:effectLst/>
                <a:latin typeface="+mn-lt"/>
                <a:ea typeface="+mn-ea"/>
                <a:cs typeface="+mn-cs"/>
              </a:rPr>
              <a:t>het voorwerp</a:t>
            </a:r>
          </a:p>
          <a:p>
            <a:pPr fontAlgn="t"/>
            <a:r>
              <a:rPr lang="nl-NL" sz="1200" b="1" kern="1200" dirty="0">
                <a:solidFill>
                  <a:schemeClr val="tx1"/>
                </a:solidFill>
                <a:effectLst/>
                <a:latin typeface="+mn-lt"/>
                <a:ea typeface="+mn-ea"/>
                <a:cs typeface="+mn-cs"/>
              </a:rPr>
              <a:t>beoefenen: </a:t>
            </a:r>
            <a:r>
              <a:rPr lang="nl-NL" sz="1200" kern="1200" dirty="0">
                <a:solidFill>
                  <a:schemeClr val="tx1"/>
                </a:solidFill>
                <a:effectLst/>
                <a:latin typeface="+mn-lt"/>
                <a:ea typeface="+mn-ea"/>
                <a:cs typeface="+mn-cs"/>
              </a:rPr>
              <a:t>zich bezighouden met (het vak, de sport of de kunst)</a:t>
            </a:r>
          </a:p>
          <a:p>
            <a:pPr fontAlgn="t"/>
            <a:r>
              <a:rPr lang="nl-NL" sz="1200" b="1" kern="1200" dirty="0">
                <a:solidFill>
                  <a:schemeClr val="tx1"/>
                </a:solidFill>
                <a:effectLst/>
                <a:latin typeface="+mn-lt"/>
                <a:ea typeface="+mn-ea"/>
                <a:cs typeface="+mn-cs"/>
              </a:rPr>
              <a:t>van A naar B:</a:t>
            </a:r>
            <a:r>
              <a:rPr lang="nl-NL" sz="1200" kern="1200" dirty="0">
                <a:solidFill>
                  <a:schemeClr val="tx1"/>
                </a:solidFill>
                <a:effectLst/>
                <a:latin typeface="+mn-lt"/>
                <a:ea typeface="+mn-ea"/>
                <a:cs typeface="+mn-cs"/>
              </a:rPr>
              <a:t> van de ene naar de andere plek</a:t>
            </a:r>
          </a:p>
          <a:p>
            <a:pPr fontAlgn="t"/>
            <a:r>
              <a:rPr lang="nl-NL" sz="1200" b="1" kern="1200" dirty="0">
                <a:solidFill>
                  <a:schemeClr val="tx1"/>
                </a:solidFill>
                <a:effectLst/>
                <a:latin typeface="+mn-lt"/>
                <a:ea typeface="+mn-ea"/>
                <a:cs typeface="+mn-cs"/>
              </a:rPr>
              <a:t>het parcours: </a:t>
            </a:r>
            <a:r>
              <a:rPr lang="nl-NL" sz="1200" kern="1200" dirty="0">
                <a:solidFill>
                  <a:schemeClr val="tx1"/>
                </a:solidFill>
                <a:effectLst/>
                <a:latin typeface="+mn-lt"/>
                <a:ea typeface="+mn-ea"/>
                <a:cs typeface="+mn-cs"/>
              </a:rPr>
              <a:t>de weg die je volgt (meestal bij een wedstrijd)</a:t>
            </a:r>
          </a:p>
          <a:p>
            <a:pPr fontAlgn="t"/>
            <a:r>
              <a:rPr lang="nl-NL" sz="1200" b="1" kern="1200" dirty="0">
                <a:solidFill>
                  <a:schemeClr val="tx1"/>
                </a:solidFill>
                <a:effectLst/>
                <a:latin typeface="+mn-lt"/>
                <a:ea typeface="+mn-ea"/>
                <a:cs typeface="+mn-cs"/>
              </a:rPr>
              <a:t>spectaculair: </a:t>
            </a:r>
            <a:r>
              <a:rPr lang="nl-NL" sz="1200" kern="1200" dirty="0">
                <a:solidFill>
                  <a:schemeClr val="tx1"/>
                </a:solidFill>
                <a:effectLst/>
                <a:latin typeface="+mn-lt"/>
                <a:ea typeface="+mn-ea"/>
                <a:cs typeface="+mn-cs"/>
              </a:rPr>
              <a:t>heel bijzonder of spannend</a:t>
            </a:r>
          </a:p>
          <a:p>
            <a:pPr fontAlgn="t"/>
            <a:r>
              <a:rPr lang="nl-NL" sz="1200" b="1" kern="1200" dirty="0">
                <a:solidFill>
                  <a:schemeClr val="tx1"/>
                </a:solidFill>
                <a:effectLst/>
                <a:latin typeface="+mn-lt"/>
                <a:ea typeface="+mn-ea"/>
                <a:cs typeface="+mn-cs"/>
              </a:rPr>
              <a:t>afstammen van: </a:t>
            </a:r>
            <a:r>
              <a:rPr lang="nl-NL" sz="1200" kern="1200" dirty="0">
                <a:solidFill>
                  <a:schemeClr val="tx1"/>
                </a:solidFill>
                <a:effectLst/>
                <a:latin typeface="+mn-lt"/>
                <a:ea typeface="+mn-ea"/>
                <a:cs typeface="+mn-cs"/>
              </a:rPr>
              <a:t>voortkomen uit</a:t>
            </a:r>
          </a:p>
          <a:p>
            <a:pPr fontAlgn="t"/>
            <a:r>
              <a:rPr lang="nl-NL" sz="1200" b="1" kern="1200" dirty="0">
                <a:solidFill>
                  <a:schemeClr val="tx1"/>
                </a:solidFill>
                <a:effectLst/>
                <a:latin typeface="+mn-lt"/>
                <a:ea typeface="+mn-ea"/>
                <a:cs typeface="+mn-cs"/>
              </a:rPr>
              <a:t>creatief: </a:t>
            </a:r>
            <a:r>
              <a:rPr lang="nl-NL" sz="1200" kern="1200" dirty="0">
                <a:solidFill>
                  <a:schemeClr val="tx1"/>
                </a:solidFill>
                <a:effectLst/>
                <a:latin typeface="+mn-lt"/>
                <a:ea typeface="+mn-ea"/>
                <a:cs typeface="+mn-cs"/>
              </a:rPr>
              <a:t>vindingrijk, handig en met veel ideeën</a:t>
            </a:r>
          </a:p>
          <a:p>
            <a:pPr fontAlgn="t"/>
            <a:r>
              <a:rPr lang="nl-NL" sz="1200" b="1" kern="1200" dirty="0">
                <a:solidFill>
                  <a:schemeClr val="tx1"/>
                </a:solidFill>
                <a:effectLst/>
                <a:latin typeface="+mn-lt"/>
                <a:ea typeface="+mn-ea"/>
                <a:cs typeface="+mn-cs"/>
              </a:rPr>
              <a:t>de beweging: </a:t>
            </a:r>
            <a:r>
              <a:rPr lang="nl-NL" sz="1200" kern="1200" dirty="0">
                <a:solidFill>
                  <a:schemeClr val="tx1"/>
                </a:solidFill>
                <a:effectLst/>
                <a:latin typeface="+mn-lt"/>
                <a:ea typeface="+mn-ea"/>
                <a:cs typeface="+mn-cs"/>
              </a:rPr>
              <a:t>de verandering van plaats</a:t>
            </a:r>
          </a:p>
          <a:p>
            <a:pPr fontAlgn="t"/>
            <a:r>
              <a:rPr lang="nl-NL" sz="1200" b="1" kern="1200" dirty="0">
                <a:solidFill>
                  <a:schemeClr val="tx1"/>
                </a:solidFill>
                <a:effectLst/>
                <a:latin typeface="+mn-lt"/>
                <a:ea typeface="+mn-ea"/>
                <a:cs typeface="+mn-cs"/>
              </a:rPr>
              <a:t>vernielen: </a:t>
            </a:r>
            <a:r>
              <a:rPr lang="nl-NL" sz="1200" kern="1200" dirty="0">
                <a:solidFill>
                  <a:schemeClr val="tx1"/>
                </a:solidFill>
                <a:effectLst/>
                <a:latin typeface="+mn-lt"/>
                <a:ea typeface="+mn-ea"/>
                <a:cs typeface="+mn-cs"/>
              </a:rPr>
              <a:t>kapotmaken</a:t>
            </a:r>
          </a:p>
          <a:p>
            <a:pPr fontAlgn="t"/>
            <a:r>
              <a:rPr lang="nl-NL" sz="1200" b="1" kern="1200" dirty="0">
                <a:solidFill>
                  <a:schemeClr val="tx1"/>
                </a:solidFill>
                <a:effectLst/>
                <a:latin typeface="+mn-lt"/>
                <a:ea typeface="+mn-ea"/>
                <a:cs typeface="+mn-cs"/>
              </a:rPr>
              <a:t>vooropstaan: </a:t>
            </a:r>
            <a:r>
              <a:rPr lang="nl-NL" sz="1200" kern="1200" dirty="0">
                <a:solidFill>
                  <a:schemeClr val="tx1"/>
                </a:solidFill>
                <a:effectLst/>
                <a:latin typeface="+mn-lt"/>
                <a:ea typeface="+mn-ea"/>
                <a:cs typeface="+mn-cs"/>
              </a:rPr>
              <a:t>het belangrijkst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95675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426857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jpg"/><Relationship Id="rId10" Type="http://schemas.openxmlformats.org/officeDocument/2006/relationships/image" Target="../media/image21.png"/><Relationship Id="rId4" Type="http://schemas.openxmlformats.org/officeDocument/2006/relationships/image" Target="../media/image18.jpg"/><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jpg"/><Relationship Id="rId5" Type="http://schemas.microsoft.com/office/2007/relationships/hdphoto" Target="../media/hdphoto4.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png"/><Relationship Id="rId3" Type="http://schemas.openxmlformats.org/officeDocument/2006/relationships/image" Target="../media/image22.png"/><Relationship Id="rId7" Type="http://schemas.openxmlformats.org/officeDocument/2006/relationships/image" Target="../media/image36.jpeg"/><Relationship Id="rId12"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39.png"/><Relationship Id="rId5" Type="http://schemas.openxmlformats.org/officeDocument/2006/relationships/image" Target="../media/image35.jpe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2.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60.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15.pn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Hebben jullie gehoord van het grote plassende kunstwerk in Amersfoort? Ja, je hoort het goed: een plassend </a:t>
            </a:r>
            <a:r>
              <a:rPr lang="nl-NL" sz="2000" b="1" u="sng" dirty="0">
                <a:effectLst/>
                <a:ea typeface="Times New Roman" panose="02020603050405020304" pitchFamily="18" charset="0"/>
                <a:cs typeface="Arial" panose="020B0604020202020204" pitchFamily="34" charset="0"/>
              </a:rPr>
              <a:t>object</a:t>
            </a:r>
            <a:r>
              <a:rPr lang="nl-NL" sz="2000" dirty="0">
                <a:effectLst/>
                <a:ea typeface="Times New Roman" panose="02020603050405020304" pitchFamily="18" charset="0"/>
                <a:cs typeface="Arial" panose="020B0604020202020204" pitchFamily="34" charset="0"/>
              </a:rPr>
              <a:t> of </a:t>
            </a:r>
            <a:r>
              <a:rPr lang="nl-NL" sz="2000" b="1" i="1" dirty="0">
                <a:effectLst/>
                <a:ea typeface="Times New Roman" panose="02020603050405020304" pitchFamily="18" charset="0"/>
                <a:cs typeface="Arial" panose="020B0604020202020204" pitchFamily="34" charset="0"/>
              </a:rPr>
              <a:t>voorwerp</a:t>
            </a:r>
            <a:r>
              <a:rPr lang="nl-NL" sz="2000" dirty="0">
                <a:effectLst/>
                <a:ea typeface="Times New Roman" panose="02020603050405020304" pitchFamily="18" charset="0"/>
                <a:cs typeface="Arial" panose="020B0604020202020204" pitchFamily="34" charset="0"/>
              </a:rPr>
              <a:t>. Kijk, dit kunstwerk, deze ijsbeer. Met een straal water plast hij zo in de gracht. Ik vind het wel een </a:t>
            </a:r>
            <a:r>
              <a:rPr lang="nl-NL" sz="2000" b="1" u="sng" dirty="0">
                <a:effectLst/>
                <a:ea typeface="Times New Roman" panose="02020603050405020304" pitchFamily="18" charset="0"/>
                <a:cs typeface="Arial" panose="020B0604020202020204" pitchFamily="34" charset="0"/>
              </a:rPr>
              <a:t>creatief</a:t>
            </a:r>
            <a:r>
              <a:rPr lang="nl-NL" sz="2000" dirty="0">
                <a:effectLst/>
                <a:ea typeface="Times New Roman" panose="02020603050405020304" pitchFamily="18" charset="0"/>
                <a:cs typeface="Arial" panose="020B0604020202020204" pitchFamily="34" charset="0"/>
              </a:rPr>
              <a:t> kunstwerk. Creatief betekent </a:t>
            </a:r>
            <a:r>
              <a:rPr lang="nl-NL" sz="2000" b="1" i="1" dirty="0">
                <a:effectLst/>
                <a:ea typeface="Times New Roman" panose="02020603050405020304" pitchFamily="18" charset="0"/>
                <a:cs typeface="Arial" panose="020B0604020202020204" pitchFamily="34" charset="0"/>
              </a:rPr>
              <a:t>vindingrijk, handig en met veel ideeën</a:t>
            </a:r>
            <a:r>
              <a:rPr lang="nl-NL" sz="2000" dirty="0">
                <a:effectLst/>
                <a:ea typeface="Times New Roman" panose="02020603050405020304" pitchFamily="18" charset="0"/>
                <a:cs typeface="Arial" panose="020B0604020202020204" pitchFamily="34" charset="0"/>
              </a:rPr>
              <a:t>. De kunstenaar </a:t>
            </a:r>
            <a:r>
              <a:rPr lang="nl-NL" sz="2000" dirty="0" err="1">
                <a:effectLst/>
                <a:ea typeface="Times New Roman" panose="02020603050405020304" pitchFamily="18" charset="0"/>
                <a:cs typeface="Arial" panose="020B0604020202020204" pitchFamily="34" charset="0"/>
              </a:rPr>
              <a:t>Florentijn</a:t>
            </a:r>
            <a:r>
              <a:rPr lang="nl-NL" sz="2000" dirty="0">
                <a:effectLst/>
                <a:ea typeface="Times New Roman" panose="02020603050405020304" pitchFamily="18" charset="0"/>
                <a:cs typeface="Arial" panose="020B0604020202020204" pitchFamily="34" charset="0"/>
              </a:rPr>
              <a:t> Hofman heeft deze ijsbeer gemaakt, maar is ook bekend van deze grote drijvende </a:t>
            </a:r>
            <a:r>
              <a:rPr lang="nl-NL" sz="2000" dirty="0" err="1">
                <a:effectLst/>
                <a:ea typeface="Times New Roman" panose="02020603050405020304" pitchFamily="18" charset="0"/>
                <a:cs typeface="Arial" panose="020B0604020202020204" pitchFamily="34" charset="0"/>
              </a:rPr>
              <a:t>badeenden</a:t>
            </a:r>
            <a:r>
              <a:rPr lang="nl-NL" sz="2000" dirty="0">
                <a:effectLst/>
                <a:ea typeface="Times New Roman" panose="02020603050405020304" pitchFamily="18" charset="0"/>
                <a:cs typeface="Arial" panose="020B0604020202020204" pitchFamily="34" charset="0"/>
              </a:rPr>
              <a:t>. </a:t>
            </a:r>
            <a:r>
              <a:rPr lang="nl-NL" sz="2000" dirty="0">
                <a:solidFill>
                  <a:srgbClr val="00B050"/>
                </a:solidFill>
                <a:effectLst/>
                <a:ea typeface="Times New Roman" panose="02020603050405020304" pitchFamily="18" charset="0"/>
                <a:cs typeface="Arial" panose="020B0604020202020204" pitchFamily="34" charset="0"/>
              </a:rPr>
              <a:t>(klik voor extra dia) </a:t>
            </a:r>
            <a:r>
              <a:rPr lang="nl-NL" sz="2000" dirty="0">
                <a:effectLst/>
                <a:ea typeface="Times New Roman" panose="02020603050405020304" pitchFamily="18" charset="0"/>
                <a:cs typeface="Arial" panose="020B0604020202020204" pitchFamily="34" charset="0"/>
              </a:rPr>
              <a:t>Hij </a:t>
            </a:r>
            <a:r>
              <a:rPr lang="nl-NL" sz="2000" b="1" u="sng" dirty="0">
                <a:effectLst/>
                <a:ea typeface="Times New Roman" panose="02020603050405020304" pitchFamily="18" charset="0"/>
                <a:cs typeface="Arial" panose="020B0604020202020204" pitchFamily="34" charset="0"/>
              </a:rPr>
              <a:t>beoefent</a:t>
            </a:r>
            <a:r>
              <a:rPr lang="nl-NL" sz="2000" dirty="0">
                <a:effectLst/>
                <a:ea typeface="Times New Roman" panose="02020603050405020304" pitchFamily="18" charset="0"/>
                <a:cs typeface="Arial" panose="020B0604020202020204" pitchFamily="34" charset="0"/>
              </a:rPr>
              <a:t> het vak van kunstenaar dan vast ook al heel wat jaren! </a:t>
            </a:r>
            <a:r>
              <a:rPr lang="nl-NL" sz="2000" dirty="0">
                <a:ea typeface="Times New Roman" panose="02020603050405020304" pitchFamily="18" charset="0"/>
                <a:cs typeface="Arial" panose="020B0604020202020204" pitchFamily="34" charset="0"/>
              </a:rPr>
              <a:t>B</a:t>
            </a:r>
            <a:r>
              <a:rPr lang="nl-NL" sz="2000" dirty="0">
                <a:effectLst/>
                <a:ea typeface="Times New Roman" panose="02020603050405020304" pitchFamily="18" charset="0"/>
                <a:cs typeface="Arial" panose="020B0604020202020204" pitchFamily="34" charset="0"/>
              </a:rPr>
              <a:t>eoefenen betekent </a:t>
            </a:r>
            <a:r>
              <a:rPr lang="nl-NL" sz="2000" b="1" i="1" dirty="0">
                <a:effectLst/>
                <a:ea typeface="Times New Roman" panose="02020603050405020304" pitchFamily="18" charset="0"/>
                <a:cs typeface="Arial" panose="020B0604020202020204" pitchFamily="34" charset="0"/>
              </a:rPr>
              <a:t>zich bezighouden met (het vak, de sport of de kunst)</a:t>
            </a:r>
            <a:r>
              <a:rPr lang="nl-NL" sz="2000" dirty="0">
                <a:effectLst/>
                <a:ea typeface="Times New Roman" panose="02020603050405020304" pitchFamily="18" charset="0"/>
                <a:cs typeface="Arial" panose="020B0604020202020204" pitchFamily="34" charset="0"/>
              </a:rPr>
              <a:t>. De ijsbeer staat nu nog in Amersfoort, maar hij komt naar </a:t>
            </a:r>
            <a:r>
              <a:rPr lang="nl-NL" sz="2000" dirty="0">
                <a:ea typeface="Times New Roman" panose="02020603050405020304" pitchFamily="18" charset="0"/>
                <a:cs typeface="Arial" panose="020B0604020202020204" pitchFamily="34" charset="0"/>
              </a:rPr>
              <a:t>G</a:t>
            </a:r>
            <a:r>
              <a:rPr lang="nl-NL" sz="2000" dirty="0">
                <a:effectLst/>
                <a:ea typeface="Times New Roman" panose="02020603050405020304" pitchFamily="18" charset="0"/>
                <a:cs typeface="Arial" panose="020B0604020202020204" pitchFamily="34" charset="0"/>
              </a:rPr>
              <a:t>roningen. Sommige mensen in Amersfoort vinden dat een prima idee! Het water dat de ijsbeer plast, is de hele tijd </a:t>
            </a:r>
            <a:r>
              <a:rPr lang="nl-NL" sz="2000" b="1" u="sng" dirty="0">
                <a:effectLst/>
                <a:ea typeface="Times New Roman" panose="02020603050405020304" pitchFamily="18" charset="0"/>
                <a:cs typeface="Arial" panose="020B0604020202020204" pitchFamily="34" charset="0"/>
              </a:rPr>
              <a:t>in beweging</a:t>
            </a:r>
            <a:r>
              <a:rPr lang="nl-NL" sz="2000" dirty="0">
                <a:effectLst/>
                <a:ea typeface="Times New Roman" panose="02020603050405020304" pitchFamily="18" charset="0"/>
                <a:cs typeface="Arial" panose="020B0604020202020204" pitchFamily="34" charset="0"/>
              </a:rPr>
              <a:t>. Het </a:t>
            </a:r>
            <a:r>
              <a:rPr lang="nl-NL" sz="2000" b="1" i="1" dirty="0">
                <a:effectLst/>
                <a:ea typeface="Times New Roman" panose="02020603050405020304" pitchFamily="18" charset="0"/>
                <a:cs typeface="Arial" panose="020B0604020202020204" pitchFamily="34" charset="0"/>
              </a:rPr>
              <a:t>verandert steeds van plaats</a:t>
            </a:r>
            <a:r>
              <a:rPr lang="nl-NL" sz="2000" dirty="0">
                <a:effectLst/>
                <a:ea typeface="Times New Roman" panose="02020603050405020304" pitchFamily="18" charset="0"/>
                <a:cs typeface="Arial" panose="020B0604020202020204" pitchFamily="34" charset="0"/>
              </a:rPr>
              <a:t>. Dus ook in de nacht. En sommige mensen kunnen dan slecht slapen en moeten er zelf van plassen! Ze zijn blij dat de ijsbeer naar Groningen gaat. Dit kunstwerk is erg groot en ontzettend zwaar. Het zal een </a:t>
            </a:r>
            <a:r>
              <a:rPr lang="nl-NL" sz="2000" b="1" u="sng" dirty="0">
                <a:effectLst/>
                <a:ea typeface="Times New Roman" panose="02020603050405020304" pitchFamily="18" charset="0"/>
                <a:cs typeface="Arial" panose="020B0604020202020204" pitchFamily="34" charset="0"/>
              </a:rPr>
              <a:t>spectaculaire</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heel bijzondere of spannende</a:t>
            </a:r>
            <a:r>
              <a:rPr lang="nl-NL" sz="2000" dirty="0">
                <a:effectLst/>
                <a:ea typeface="Times New Roman" panose="02020603050405020304" pitchFamily="18" charset="0"/>
                <a:cs typeface="Arial" panose="020B0604020202020204" pitchFamily="34" charset="0"/>
              </a:rPr>
              <a:t>, klus </a:t>
            </a:r>
            <a:r>
              <a:rPr lang="nl-NL" sz="2000" dirty="0">
                <a:ea typeface="Times New Roman" panose="02020603050405020304" pitchFamily="18" charset="0"/>
                <a:cs typeface="Arial" panose="020B0604020202020204" pitchFamily="34" charset="0"/>
              </a:rPr>
              <a:t>worden om het kunstwerk </a:t>
            </a:r>
            <a:r>
              <a:rPr lang="nl-NL" sz="2000" b="1" u="sng" dirty="0">
                <a:ea typeface="Times New Roman" panose="02020603050405020304" pitchFamily="18" charset="0"/>
                <a:cs typeface="Arial" panose="020B0604020202020204" pitchFamily="34" charset="0"/>
              </a:rPr>
              <a:t>van A naar B</a:t>
            </a:r>
            <a:r>
              <a:rPr lang="nl-NL" sz="2000" dirty="0">
                <a:ea typeface="Times New Roman" panose="02020603050405020304" pitchFamily="18" charset="0"/>
                <a:cs typeface="Arial" panose="020B0604020202020204" pitchFamily="34" charset="0"/>
              </a:rPr>
              <a:t> te krijgen. </a:t>
            </a:r>
            <a:r>
              <a:rPr lang="nl-NL" sz="2000" dirty="0">
                <a:effectLst/>
                <a:ea typeface="Times New Roman" panose="02020603050405020304" pitchFamily="18" charset="0"/>
                <a:cs typeface="Arial" panose="020B0604020202020204" pitchFamily="34" charset="0"/>
              </a:rPr>
              <a:t>van A naar B betekent </a:t>
            </a:r>
            <a:r>
              <a:rPr lang="nl-NL" sz="2000" b="1" i="1" dirty="0">
                <a:effectLst/>
                <a:ea typeface="Times New Roman" panose="02020603050405020304" pitchFamily="18" charset="0"/>
                <a:cs typeface="Arial" panose="020B0604020202020204" pitchFamily="34" charset="0"/>
              </a:rPr>
              <a:t>van de ene naar de andere plek</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Dat moet natuurlijk wel veilig verlopen, dat </a:t>
            </a:r>
            <a:r>
              <a:rPr lang="nl-NL" sz="2000" b="1" u="sng" dirty="0">
                <a:ea typeface="Times New Roman" panose="02020603050405020304" pitchFamily="18" charset="0"/>
                <a:cs typeface="Arial" panose="020B0604020202020204" pitchFamily="34" charset="0"/>
              </a:rPr>
              <a:t>staat voorop</a:t>
            </a:r>
            <a:r>
              <a:rPr lang="nl-NL" sz="2000" dirty="0">
                <a:ea typeface="Times New Roman" panose="02020603050405020304" pitchFamily="18" charset="0"/>
                <a:cs typeface="Arial" panose="020B0604020202020204" pitchFamily="34" charset="0"/>
              </a:rPr>
              <a:t>. Dat </a:t>
            </a:r>
            <a:r>
              <a:rPr lang="nl-NL" sz="2000" b="1" i="1" dirty="0">
                <a:ea typeface="Times New Roman" panose="02020603050405020304" pitchFamily="18" charset="0"/>
                <a:cs typeface="Arial" panose="020B0604020202020204" pitchFamily="34" charset="0"/>
              </a:rPr>
              <a:t>is het belangrijkst</a:t>
            </a:r>
            <a:r>
              <a:rPr lang="nl-NL" sz="2000" dirty="0">
                <a:ea typeface="Times New Roman" panose="02020603050405020304" pitchFamily="18" charset="0"/>
                <a:cs typeface="Arial" panose="020B0604020202020204" pitchFamily="34" charset="0"/>
              </a:rPr>
              <a:t>. Misschien moeten ze </a:t>
            </a:r>
            <a:r>
              <a:rPr lang="nl-NL" sz="2000" b="1" u="sng" dirty="0">
                <a:ea typeface="Times New Roman" panose="02020603050405020304" pitchFamily="18" charset="0"/>
                <a:cs typeface="Arial" panose="020B0604020202020204" pitchFamily="34" charset="0"/>
              </a:rPr>
              <a:t>het parcours</a:t>
            </a:r>
            <a:r>
              <a:rPr lang="nl-NL" sz="2000" dirty="0">
                <a:ea typeface="Times New Roman" panose="02020603050405020304" pitchFamily="18" charset="0"/>
                <a:cs typeface="Arial" panose="020B0604020202020204" pitchFamily="34" charset="0"/>
              </a:rPr>
              <a:t> door de stad daarvoor wel iets aanpassen. </a:t>
            </a:r>
            <a:r>
              <a:rPr lang="nl-NL" sz="2000" dirty="0">
                <a:effectLst/>
                <a:ea typeface="Times New Roman" panose="02020603050405020304" pitchFamily="18" charset="0"/>
                <a:cs typeface="Arial" panose="020B0604020202020204" pitchFamily="34" charset="0"/>
              </a:rPr>
              <a:t>Het parcours is </a:t>
            </a:r>
            <a:r>
              <a:rPr lang="nl-NL" sz="2000" b="1" i="1" dirty="0">
                <a:effectLst/>
                <a:ea typeface="Times New Roman" panose="02020603050405020304" pitchFamily="18" charset="0"/>
                <a:cs typeface="Arial" panose="020B0604020202020204" pitchFamily="34" charset="0"/>
              </a:rPr>
              <a:t>de weg die je volgt (meestal bij een wedstrijd)</a:t>
            </a:r>
            <a:r>
              <a:rPr lang="nl-NL" sz="2000" dirty="0">
                <a:effectLst/>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In Groningen staat al een groot wit kunstwerk; een paard. Het Peerd van Ome </a:t>
            </a:r>
            <a:r>
              <a:rPr lang="nl-NL" sz="2000" dirty="0" err="1">
                <a:ea typeface="Times New Roman" panose="02020603050405020304" pitchFamily="18" charset="0"/>
                <a:cs typeface="Arial" panose="020B0604020202020204" pitchFamily="34" charset="0"/>
              </a:rPr>
              <a:t>Loeks</a:t>
            </a:r>
            <a:r>
              <a:rPr lang="nl-NL" sz="2000" dirty="0">
                <a:ea typeface="Times New Roman" panose="02020603050405020304" pitchFamily="18" charset="0"/>
                <a:cs typeface="Arial" panose="020B0604020202020204" pitchFamily="34" charset="0"/>
              </a:rPr>
              <a:t>. Dit kunstwerk </a:t>
            </a:r>
            <a:r>
              <a:rPr lang="nl-NL" sz="2000" b="1" u="sng" dirty="0">
                <a:ea typeface="Times New Roman" panose="02020603050405020304" pitchFamily="18" charset="0"/>
                <a:cs typeface="Arial" panose="020B0604020202020204" pitchFamily="34" charset="0"/>
              </a:rPr>
              <a:t>stamt af</a:t>
            </a:r>
            <a:r>
              <a:rPr lang="nl-NL" sz="2000" dirty="0">
                <a:ea typeface="Times New Roman" panose="02020603050405020304" pitchFamily="18" charset="0"/>
                <a:cs typeface="Arial" panose="020B0604020202020204" pitchFamily="34" charset="0"/>
              </a:rPr>
              <a:t> van een oud Gronings liedje. Het is </a:t>
            </a:r>
            <a:r>
              <a:rPr lang="nl-NL" sz="2000" b="1" i="1" dirty="0">
                <a:effectLst/>
                <a:ea typeface="Times New Roman" panose="02020603050405020304" pitchFamily="18" charset="0"/>
                <a:cs typeface="Arial" panose="020B0604020202020204" pitchFamily="34" charset="0"/>
              </a:rPr>
              <a:t>voortgekomen uit </a:t>
            </a:r>
            <a:r>
              <a:rPr lang="nl-NL" sz="2000" dirty="0">
                <a:effectLst/>
                <a:ea typeface="Times New Roman" panose="02020603050405020304" pitchFamily="18" charset="0"/>
                <a:cs typeface="Arial" panose="020B0604020202020204" pitchFamily="34" charset="0"/>
              </a:rPr>
              <a:t>dat liedje. </a:t>
            </a:r>
            <a:r>
              <a:rPr lang="nl-NL" sz="2000" dirty="0">
                <a:ea typeface="Times New Roman" panose="02020603050405020304" pitchFamily="18" charset="0"/>
                <a:cs typeface="Arial" panose="020B0604020202020204" pitchFamily="34" charset="0"/>
              </a:rPr>
              <a:t>Een wit paard… en straks ook een witte ijsbeer… Ik hoop dat ze niet </a:t>
            </a:r>
            <a:r>
              <a:rPr lang="nl-NL" sz="2000" b="1" u="sng" dirty="0">
                <a:ea typeface="Times New Roman" panose="02020603050405020304" pitchFamily="18" charset="0"/>
                <a:cs typeface="Arial" panose="020B0604020202020204" pitchFamily="34" charset="0"/>
              </a:rPr>
              <a:t>vernield</a:t>
            </a:r>
            <a:r>
              <a:rPr lang="nl-NL" sz="2000" dirty="0">
                <a:ea typeface="Times New Roman" panose="02020603050405020304" pitchFamily="18" charset="0"/>
                <a:cs typeface="Arial" panose="020B0604020202020204" pitchFamily="34" charset="0"/>
              </a:rPr>
              <a:t> worden. Dat ze </a:t>
            </a:r>
            <a:r>
              <a:rPr lang="nl-NL" sz="2000" b="1" i="1" dirty="0">
                <a:ea typeface="Times New Roman" panose="02020603050405020304" pitchFamily="18" charset="0"/>
                <a:cs typeface="Arial" panose="020B0604020202020204" pitchFamily="34" charset="0"/>
              </a:rPr>
              <a:t>kapot worden gemaakt</a:t>
            </a:r>
            <a:r>
              <a:rPr lang="nl-NL" sz="2000" dirty="0">
                <a:ea typeface="Times New Roman" panose="02020603050405020304" pitchFamily="18" charset="0"/>
                <a:cs typeface="Arial" panose="020B0604020202020204" pitchFamily="34" charset="0"/>
              </a:rPr>
              <a:t>. Dat er graffiti op komt ofzo. Dat zou zó zonde zijn!</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5526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vooropstaan</a:t>
            </a:r>
          </a:p>
        </p:txBody>
      </p:sp>
      <p:pic>
        <p:nvPicPr>
          <p:cNvPr id="5" name="Afbeelding 4">
            <a:extLst>
              <a:ext uri="{FF2B5EF4-FFF2-40B4-BE49-F238E27FC236}">
                <a16:creationId xmlns:a16="http://schemas.microsoft.com/office/drawing/2014/main" id="{5BB95A01-81F2-274E-5839-7DBD643FB66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1560" y="1558396"/>
            <a:ext cx="6972269" cy="5154545"/>
          </a:xfrm>
          <a:prstGeom prst="rect">
            <a:avLst/>
          </a:prstGeom>
        </p:spPr>
      </p:pic>
      <p:pic>
        <p:nvPicPr>
          <p:cNvPr id="12" name="Afbeelding 11">
            <a:extLst>
              <a:ext uri="{FF2B5EF4-FFF2-40B4-BE49-F238E27FC236}">
                <a16:creationId xmlns:a16="http://schemas.microsoft.com/office/drawing/2014/main" id="{6964EF69-2D08-1FA2-0DEA-75F7FDC70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1226143"/>
            <a:ext cx="1368152" cy="1943173"/>
          </a:xfrm>
          <a:prstGeom prst="rect">
            <a:avLst/>
          </a:prstGeom>
        </p:spPr>
      </p:pic>
      <p:pic>
        <p:nvPicPr>
          <p:cNvPr id="3" name="Afbeelding 2" descr="Afbeelding met schermopname, cirkel, voetbal&#10;&#10;Automatisch gegenereerde beschrijving">
            <a:extLst>
              <a:ext uri="{FF2B5EF4-FFF2-40B4-BE49-F238E27FC236}">
                <a16:creationId xmlns:a16="http://schemas.microsoft.com/office/drawing/2014/main" id="{45A65EEB-60E8-B9CA-14EF-48292590AA2B}"/>
              </a:ext>
            </a:extLst>
          </p:cNvPr>
          <p:cNvPicPr>
            <a:picLocks noChangeAspect="1"/>
          </p:cNvPicPr>
          <p:nvPr/>
        </p:nvPicPr>
        <p:blipFill rotWithShape="1">
          <a:blip r:embed="rId5">
            <a:extLst>
              <a:ext uri="{28A0092B-C50C-407E-A947-70E740481C1C}">
                <a14:useLocalDpi xmlns:a14="http://schemas.microsoft.com/office/drawing/2010/main" val="0"/>
              </a:ext>
            </a:extLst>
          </a:blip>
          <a:srcRect l="21889"/>
          <a:stretch/>
        </p:blipFill>
        <p:spPr>
          <a:xfrm>
            <a:off x="4283968" y="1916832"/>
            <a:ext cx="2924790" cy="1872208"/>
          </a:xfrm>
          <a:prstGeom prst="rect">
            <a:avLst/>
          </a:prstGeom>
        </p:spPr>
      </p:pic>
      <p:pic>
        <p:nvPicPr>
          <p:cNvPr id="4" name="Afbeelding 3" descr="Afbeelding met klok, horloge, persoon, hand&#10;&#10;Automatisch gegenereerde beschrijving">
            <a:extLst>
              <a:ext uri="{FF2B5EF4-FFF2-40B4-BE49-F238E27FC236}">
                <a16:creationId xmlns:a16="http://schemas.microsoft.com/office/drawing/2014/main" id="{239C95BE-458D-76C7-070C-EDC915992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2811586"/>
            <a:ext cx="2448272" cy="1635446"/>
          </a:xfrm>
          <a:prstGeom prst="rect">
            <a:avLst/>
          </a:prstGeom>
        </p:spPr>
      </p:pic>
    </p:spTree>
    <p:extLst>
      <p:ext uri="{BB962C8B-B14F-4D97-AF65-F5344CB8AC3E}">
        <p14:creationId xmlns:p14="http://schemas.microsoft.com/office/powerpoint/2010/main" val="338745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parcours</a:t>
            </a:r>
          </a:p>
        </p:txBody>
      </p:sp>
      <p:pic>
        <p:nvPicPr>
          <p:cNvPr id="2" name="Afbeelding 1" descr="Afbeelding met kaart, tekst, diagram, Plan&#10;&#10;Automatisch gegenereerde beschrijving">
            <a:extLst>
              <a:ext uri="{FF2B5EF4-FFF2-40B4-BE49-F238E27FC236}">
                <a16:creationId xmlns:a16="http://schemas.microsoft.com/office/drawing/2014/main" id="{2C8F8910-2316-8F5F-DD95-5C4AB5EF0D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93404" y="1340768"/>
            <a:ext cx="5157192" cy="515719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afstammen van</a:t>
            </a:r>
          </a:p>
        </p:txBody>
      </p:sp>
      <p:grpSp>
        <p:nvGrpSpPr>
          <p:cNvPr id="8" name="Groep 7">
            <a:extLst>
              <a:ext uri="{FF2B5EF4-FFF2-40B4-BE49-F238E27FC236}">
                <a16:creationId xmlns:a16="http://schemas.microsoft.com/office/drawing/2014/main" id="{66C45381-81CE-7820-C2E1-004BD6A8839C}"/>
              </a:ext>
            </a:extLst>
          </p:cNvPr>
          <p:cNvGrpSpPr/>
          <p:nvPr/>
        </p:nvGrpSpPr>
        <p:grpSpPr>
          <a:xfrm>
            <a:off x="797341" y="1785392"/>
            <a:ext cx="8039760" cy="4721994"/>
            <a:chOff x="797341" y="1785392"/>
            <a:chExt cx="8039760" cy="4721994"/>
          </a:xfrm>
        </p:grpSpPr>
        <p:pic>
          <p:nvPicPr>
            <p:cNvPr id="2" name="Afbeelding 1" descr="Afbeelding met beeldhouwwerk, buitenshuis, boom, standbeeld&#10;&#10;Automatisch gegenereerde beschrijving">
              <a:extLst>
                <a:ext uri="{FF2B5EF4-FFF2-40B4-BE49-F238E27FC236}">
                  <a16:creationId xmlns:a16="http://schemas.microsoft.com/office/drawing/2014/main" id="{C2CFB3EC-7164-DC64-F2B4-CCBE76EB0DBA}"/>
                </a:ext>
              </a:extLst>
            </p:cNvPr>
            <p:cNvPicPr>
              <a:picLocks noChangeAspect="1"/>
            </p:cNvPicPr>
            <p:nvPr/>
          </p:nvPicPr>
          <p:blipFill rotWithShape="1">
            <a:blip r:embed="rId3">
              <a:extLst>
                <a:ext uri="{28A0092B-C50C-407E-A947-70E740481C1C}">
                  <a14:useLocalDpi xmlns:a14="http://schemas.microsoft.com/office/drawing/2010/main" val="0"/>
                </a:ext>
              </a:extLst>
            </a:blip>
            <a:srcRect r="18631"/>
            <a:stretch/>
          </p:blipFill>
          <p:spPr>
            <a:xfrm>
              <a:off x="5076056" y="3429000"/>
              <a:ext cx="3761045" cy="3078386"/>
            </a:xfrm>
            <a:prstGeom prst="rect">
              <a:avLst/>
            </a:prstGeom>
          </p:spPr>
        </p:pic>
        <p:pic>
          <p:nvPicPr>
            <p:cNvPr id="4" name="Afbeelding 3">
              <a:extLst>
                <a:ext uri="{FF2B5EF4-FFF2-40B4-BE49-F238E27FC236}">
                  <a16:creationId xmlns:a16="http://schemas.microsoft.com/office/drawing/2014/main" id="{70498610-F84E-350E-BF4F-EFA6E047E8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1600" y="1785392"/>
              <a:ext cx="3456384" cy="16561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Afbeelding 6" descr="Afbeelding met schets, illustratie, Lijnillustraties, Kinderkunst&#10;&#10;Automatisch gegenereerde beschrijving">
              <a:extLst>
                <a:ext uri="{FF2B5EF4-FFF2-40B4-BE49-F238E27FC236}">
                  <a16:creationId xmlns:a16="http://schemas.microsoft.com/office/drawing/2014/main" id="{07DC9AE6-C14C-FF40-13F1-89ACF79D4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341" y="3596823"/>
              <a:ext cx="3804902" cy="1902451"/>
            </a:xfrm>
            <a:prstGeom prst="rect">
              <a:avLst/>
            </a:prstGeom>
          </p:spPr>
        </p:pic>
      </p:grpSp>
    </p:spTree>
    <p:extLst>
      <p:ext uri="{BB962C8B-B14F-4D97-AF65-F5344CB8AC3E}">
        <p14:creationId xmlns:p14="http://schemas.microsoft.com/office/powerpoint/2010/main" val="186392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vernielen</a:t>
            </a:r>
          </a:p>
        </p:txBody>
      </p:sp>
      <p:pic>
        <p:nvPicPr>
          <p:cNvPr id="8" name="Afbeelding 7" descr="Afbeelding met clipart&#10;&#10;Automatisch gegenereerde beschrijving">
            <a:extLst>
              <a:ext uri="{FF2B5EF4-FFF2-40B4-BE49-F238E27FC236}">
                <a16:creationId xmlns:a16="http://schemas.microsoft.com/office/drawing/2014/main" id="{1E1BE159-B851-F50B-6A55-F0ADDBD4FA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62396" y="987375"/>
            <a:ext cx="1200133" cy="1296144"/>
          </a:xfrm>
          <a:prstGeom prst="rect">
            <a:avLst/>
          </a:prstGeom>
        </p:spPr>
      </p:pic>
      <p:pic>
        <p:nvPicPr>
          <p:cNvPr id="3" name="Afbeelding 2" descr="Afbeelding met persoon, buitenshuis, Karmijn, dragen&#10;&#10;Automatisch gegenereerde beschrijving">
            <a:extLst>
              <a:ext uri="{FF2B5EF4-FFF2-40B4-BE49-F238E27FC236}">
                <a16:creationId xmlns:a16="http://schemas.microsoft.com/office/drawing/2014/main" id="{99FC6BCE-2807-E0DC-CCD2-8CC134F64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3" y="1460451"/>
            <a:ext cx="4176463" cy="2764818"/>
          </a:xfrm>
          <a:prstGeom prst="rect">
            <a:avLst/>
          </a:prstGeom>
        </p:spPr>
      </p:pic>
      <p:grpSp>
        <p:nvGrpSpPr>
          <p:cNvPr id="24" name="Groep 23">
            <a:extLst>
              <a:ext uri="{FF2B5EF4-FFF2-40B4-BE49-F238E27FC236}">
                <a16:creationId xmlns:a16="http://schemas.microsoft.com/office/drawing/2014/main" id="{01151BD9-4239-C8A8-12B0-1521C8A9A938}"/>
              </a:ext>
            </a:extLst>
          </p:cNvPr>
          <p:cNvGrpSpPr/>
          <p:nvPr/>
        </p:nvGrpSpPr>
        <p:grpSpPr>
          <a:xfrm>
            <a:off x="2950652" y="3790925"/>
            <a:ext cx="2522615" cy="2965512"/>
            <a:chOff x="2950652" y="3790925"/>
            <a:chExt cx="2522615" cy="2965512"/>
          </a:xfrm>
        </p:grpSpPr>
        <p:pic>
          <p:nvPicPr>
            <p:cNvPr id="4" name="Afbeelding 3" descr="Afbeelding met buitenshuis, hemel, gebouw, boom&#10;&#10;Automatisch gegenereerde beschrijving">
              <a:extLst>
                <a:ext uri="{FF2B5EF4-FFF2-40B4-BE49-F238E27FC236}">
                  <a16:creationId xmlns:a16="http://schemas.microsoft.com/office/drawing/2014/main" id="{F4FD6D85-850D-4AA8-CDCE-64071054E5C0}"/>
                </a:ext>
              </a:extLst>
            </p:cNvPr>
            <p:cNvPicPr>
              <a:picLocks noChangeAspect="1"/>
            </p:cNvPicPr>
            <p:nvPr/>
          </p:nvPicPr>
          <p:blipFill rotWithShape="1">
            <a:blip r:embed="rId5">
              <a:extLst>
                <a:ext uri="{28A0092B-C50C-407E-A947-70E740481C1C}">
                  <a14:useLocalDpi xmlns:a14="http://schemas.microsoft.com/office/drawing/2010/main" val="0"/>
                </a:ext>
              </a:extLst>
            </a:blip>
            <a:srcRect l="36201"/>
            <a:stretch/>
          </p:blipFill>
          <p:spPr>
            <a:xfrm>
              <a:off x="2950652" y="3790925"/>
              <a:ext cx="2522615" cy="2965512"/>
            </a:xfrm>
            <a:prstGeom prst="rect">
              <a:avLst/>
            </a:prstGeom>
          </p:spPr>
        </p:pic>
        <p:pic>
          <p:nvPicPr>
            <p:cNvPr id="9" name="Afbeelding 8" descr="Afbeelding met tekening, schets, Lijnillustraties, kunst&#10;&#10;Automatisch gegenereerde beschrijving">
              <a:extLst>
                <a:ext uri="{FF2B5EF4-FFF2-40B4-BE49-F238E27FC236}">
                  <a16:creationId xmlns:a16="http://schemas.microsoft.com/office/drawing/2014/main" id="{668C4BB2-B861-8418-24F5-9597CFE99524}"/>
                </a:ext>
              </a:extLst>
            </p:cNvPr>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8654" b="88462" l="8475" r="98305">
                          <a14:foregroundMark x1="15254" y1="43269" x2="15254" y2="43269"/>
                          <a14:foregroundMark x1="94068" y1="46154" x2="94068" y2="46154"/>
                          <a14:foregroundMark x1="98305" y1="39423" x2="98305" y2="39423"/>
                          <a14:foregroundMark x1="83898" y1="69231" x2="83898" y2="69231"/>
                          <a14:foregroundMark x1="89831" y1="73077" x2="89831" y2="73077"/>
                          <a14:foregroundMark x1="63559" y1="77885" x2="63559" y2="77885"/>
                          <a14:foregroundMark x1="70339" y1="76923" x2="70339" y2="76923"/>
                          <a14:foregroundMark x1="72034" y1="77885" x2="72034" y2="77885"/>
                          <a14:foregroundMark x1="65254" y1="75000" x2="65254" y2="75000"/>
                          <a14:foregroundMark x1="61017" y1="67308" x2="61017" y2="67308"/>
                        </a14:backgroundRemoval>
                      </a14:imgEffect>
                    </a14:imgLayer>
                  </a14:imgProps>
                </a:ext>
                <a:ext uri="{28A0092B-C50C-407E-A947-70E740481C1C}">
                  <a14:useLocalDpi xmlns:a14="http://schemas.microsoft.com/office/drawing/2010/main" val="0"/>
                </a:ext>
              </a:extLst>
            </a:blip>
            <a:srcRect/>
            <a:stretch/>
          </p:blipFill>
          <p:spPr>
            <a:xfrm>
              <a:off x="4034348" y="5171956"/>
              <a:ext cx="513666" cy="451186"/>
            </a:xfrm>
            <a:prstGeom prst="rect">
              <a:avLst/>
            </a:prstGeom>
          </p:spPr>
        </p:pic>
        <p:pic>
          <p:nvPicPr>
            <p:cNvPr id="20" name="Afbeelding 19" descr="Afbeelding met Graphics&#10;&#10;Automatisch gegenereerde beschrijving">
              <a:extLst>
                <a:ext uri="{FF2B5EF4-FFF2-40B4-BE49-F238E27FC236}">
                  <a16:creationId xmlns:a16="http://schemas.microsoft.com/office/drawing/2014/main" id="{B297162D-9004-559E-E1D2-AA6E75D097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74749" flipH="1">
              <a:off x="3983766" y="4581257"/>
              <a:ext cx="535348" cy="470258"/>
            </a:xfrm>
            <a:prstGeom prst="rect">
              <a:avLst/>
            </a:prstGeom>
          </p:spPr>
        </p:pic>
      </p:grpSp>
      <p:pic>
        <p:nvPicPr>
          <p:cNvPr id="11" name="Afbeelding 10" descr="Afbeelding met beeldhouwwerk, buitenshuis, boom, standbeeld&#10;&#10;Automatisch gegenereerde beschrijving">
            <a:extLst>
              <a:ext uri="{FF2B5EF4-FFF2-40B4-BE49-F238E27FC236}">
                <a16:creationId xmlns:a16="http://schemas.microsoft.com/office/drawing/2014/main" id="{89180D09-79BB-9A8F-CB96-84E7B3E75C68}"/>
              </a:ext>
            </a:extLst>
          </p:cNvPr>
          <p:cNvPicPr>
            <a:picLocks noChangeAspect="1"/>
          </p:cNvPicPr>
          <p:nvPr/>
        </p:nvPicPr>
        <p:blipFill rotWithShape="1">
          <a:blip r:embed="rId9">
            <a:extLst>
              <a:ext uri="{28A0092B-C50C-407E-A947-70E740481C1C}">
                <a14:useLocalDpi xmlns:a14="http://schemas.microsoft.com/office/drawing/2010/main" val="0"/>
              </a:ext>
            </a:extLst>
          </a:blip>
          <a:srcRect r="18631"/>
          <a:stretch/>
        </p:blipFill>
        <p:spPr>
          <a:xfrm>
            <a:off x="5851215" y="3068960"/>
            <a:ext cx="2969257" cy="2430314"/>
          </a:xfrm>
          <a:prstGeom prst="rect">
            <a:avLst/>
          </a:prstGeom>
        </p:spPr>
      </p:pic>
      <p:pic>
        <p:nvPicPr>
          <p:cNvPr id="12" name="Afbeelding 11" descr="Afbeelding met tekening, schets, Lijnillustraties, kunst&#10;&#10;Automatisch gegenereerde beschrijving">
            <a:extLst>
              <a:ext uri="{FF2B5EF4-FFF2-40B4-BE49-F238E27FC236}">
                <a16:creationId xmlns:a16="http://schemas.microsoft.com/office/drawing/2014/main" id="{5B5A760B-E0C2-5E54-BC02-152B83ADA771}"/>
              </a:ext>
            </a:extLst>
          </p:cNvPr>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8654" b="88462" l="8475" r="98305">
                        <a14:foregroundMark x1="15254" y1="43269" x2="15254" y2="43269"/>
                        <a14:foregroundMark x1="94068" y1="46154" x2="94068" y2="46154"/>
                        <a14:foregroundMark x1="98305" y1="39423" x2="98305" y2="39423"/>
                        <a14:foregroundMark x1="83898" y1="69231" x2="83898" y2="69231"/>
                        <a14:foregroundMark x1="89831" y1="73077" x2="89831" y2="73077"/>
                        <a14:foregroundMark x1="63559" y1="77885" x2="63559" y2="77885"/>
                        <a14:foregroundMark x1="70339" y1="76923" x2="70339" y2="76923"/>
                        <a14:foregroundMark x1="72034" y1="77885" x2="72034" y2="77885"/>
                        <a14:foregroundMark x1="65254" y1="75000" x2="65254" y2="75000"/>
                        <a14:foregroundMark x1="61017" y1="67308" x2="61017" y2="67308"/>
                      </a14:backgroundRemoval>
                    </a14:imgEffect>
                  </a14:imgLayer>
                </a14:imgProps>
              </a:ext>
              <a:ext uri="{28A0092B-C50C-407E-A947-70E740481C1C}">
                <a14:useLocalDpi xmlns:a14="http://schemas.microsoft.com/office/drawing/2010/main" val="0"/>
              </a:ext>
            </a:extLst>
          </a:blip>
          <a:srcRect/>
          <a:stretch/>
        </p:blipFill>
        <p:spPr>
          <a:xfrm flipH="1">
            <a:off x="6905696" y="3774083"/>
            <a:ext cx="513666" cy="451186"/>
          </a:xfrm>
          <a:prstGeom prst="rect">
            <a:avLst/>
          </a:prstGeom>
        </p:spPr>
      </p:pic>
      <p:pic>
        <p:nvPicPr>
          <p:cNvPr id="22" name="Afbeelding 21" descr="Afbeelding met Graphics&#10;&#10;Automatisch gegenereerde beschrijving">
            <a:extLst>
              <a:ext uri="{FF2B5EF4-FFF2-40B4-BE49-F238E27FC236}">
                <a16:creationId xmlns:a16="http://schemas.microsoft.com/office/drawing/2014/main" id="{2EB76AEB-E20F-7396-2553-3F415B9C44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080288" flipH="1">
            <a:off x="6276821" y="4036168"/>
            <a:ext cx="501852" cy="440835"/>
          </a:xfrm>
          <a:prstGeom prst="rect">
            <a:avLst/>
          </a:prstGeom>
        </p:spPr>
      </p:pic>
    </p:spTree>
    <p:extLst>
      <p:ext uri="{BB962C8B-B14F-4D97-AF65-F5344CB8AC3E}">
        <p14:creationId xmlns:p14="http://schemas.microsoft.com/office/powerpoint/2010/main" val="239967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207907"/>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7" y="44053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creatief</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509810"/>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fantasieloos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73236" y="1684273"/>
            <a:ext cx="4208328" cy="46408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vindingrijk, handig en met veel ideeën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effectLst/>
                <a:latin typeface="Century Gothic" panose="020B0502020202020204" pitchFamily="34" charset="0"/>
                <a:ea typeface="Calibri"/>
                <a:cs typeface="Times New Roman"/>
              </a:rPr>
              <a:t>Ik vind het wel een </a:t>
            </a:r>
            <a:r>
              <a:rPr lang="nl-NL" sz="2400" i="1" u="sng" dirty="0">
                <a:solidFill>
                  <a:srgbClr val="387038"/>
                </a:solidFill>
                <a:effectLst/>
                <a:latin typeface="Century Gothic" panose="020B0502020202020204" pitchFamily="34" charset="0"/>
                <a:ea typeface="Calibri"/>
                <a:cs typeface="Times New Roman"/>
              </a:rPr>
              <a:t>creatief</a:t>
            </a:r>
            <a:r>
              <a:rPr lang="nl-NL" sz="2400" i="1" dirty="0">
                <a:solidFill>
                  <a:srgbClr val="387038"/>
                </a:solidFill>
                <a:effectLst/>
                <a:latin typeface="Century Gothic" panose="020B0502020202020204" pitchFamily="34" charset="0"/>
                <a:ea typeface="Calibri"/>
                <a:cs typeface="Times New Roman"/>
              </a:rPr>
              <a:t> kunstwerk.</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6747" y="1648397"/>
            <a:ext cx="4226575" cy="46358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hetzelfde als altijd, gewoon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gn="ctr">
              <a:lnSpc>
                <a:spcPct val="107000"/>
              </a:lnSpc>
              <a:spcAft>
                <a:spcPts val="0"/>
              </a:spcAft>
            </a:pP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effectLst/>
                <a:latin typeface="Century Gothic" panose="020B0502020202020204" pitchFamily="34" charset="0"/>
                <a:ea typeface="Calibri"/>
                <a:cs typeface="Times New Roman"/>
              </a:rPr>
              <a:t>Dit huis is wat </a:t>
            </a:r>
            <a:r>
              <a:rPr lang="nl-NL" sz="2400" i="1" u="sng" dirty="0">
                <a:solidFill>
                  <a:srgbClr val="387038"/>
                </a:solidFill>
                <a:effectLst/>
                <a:latin typeface="Century Gothic" panose="020B0502020202020204" pitchFamily="34" charset="0"/>
                <a:ea typeface="Calibri"/>
                <a:cs typeface="Times New Roman"/>
              </a:rPr>
              <a:t>fantasieloos</a:t>
            </a:r>
            <a:r>
              <a:rPr lang="nl-NL" sz="2400" dirty="0">
                <a:solidFill>
                  <a:srgbClr val="387038"/>
                </a:solidFill>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getekend.</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illustratie, clipart, Graphics, Kinderkunst&#10;&#10;Automatisch gegenereerde beschrijving">
            <a:extLst>
              <a:ext uri="{FF2B5EF4-FFF2-40B4-BE49-F238E27FC236}">
                <a16:creationId xmlns:a16="http://schemas.microsoft.com/office/drawing/2014/main" id="{6700693A-5B28-8587-2F2B-3ABE321B86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419" y="2852936"/>
            <a:ext cx="2206768" cy="1924414"/>
          </a:xfrm>
          <a:prstGeom prst="rect">
            <a:avLst/>
          </a:prstGeom>
        </p:spPr>
      </p:pic>
      <p:pic>
        <p:nvPicPr>
          <p:cNvPr id="6" name="Afbeelding 5" descr="Afbeelding met buitenshuis, hemel, gebouw, boom&#10;&#10;Automatisch gegenereerde beschrijving">
            <a:extLst>
              <a:ext uri="{FF2B5EF4-FFF2-40B4-BE49-F238E27FC236}">
                <a16:creationId xmlns:a16="http://schemas.microsoft.com/office/drawing/2014/main" id="{230CD196-48A5-2DDB-0487-4B577EDF43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70286" y="2708434"/>
            <a:ext cx="1276179" cy="2540186"/>
          </a:xfrm>
          <a:prstGeom prst="rect">
            <a:avLst/>
          </a:prstGeom>
        </p:spPr>
      </p:pic>
      <p:pic>
        <p:nvPicPr>
          <p:cNvPr id="9" name="Afbeelding 8" descr="Afbeelding met schets, tekening, wit, ontwerp&#10;&#10;Automatisch gegenereerde beschrijving">
            <a:extLst>
              <a:ext uri="{FF2B5EF4-FFF2-40B4-BE49-F238E27FC236}">
                <a16:creationId xmlns:a16="http://schemas.microsoft.com/office/drawing/2014/main" id="{22A069D2-27E3-7AD9-FD3D-7A46D6F5E4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52120" y="2636912"/>
            <a:ext cx="2459405" cy="2632559"/>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beoefenen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nalaten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487" y="1624654"/>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zich bezighouden met (het vak, de sport of de kunst)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2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beoefent</a:t>
            </a:r>
            <a:r>
              <a:rPr lang="nl-NL" sz="2400" i="1" dirty="0">
                <a:solidFill>
                  <a:srgbClr val="387038"/>
                </a:solidFill>
                <a:latin typeface="Century Gothic" panose="020B0502020202020204" pitchFamily="34" charset="0"/>
                <a:ea typeface="Calibri"/>
                <a:cs typeface="Times New Roman"/>
              </a:rPr>
              <a:t> het vak van kunstenaar vast al heel wat jaren.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niet 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heeft </a:t>
            </a:r>
            <a:r>
              <a:rPr lang="nl-NL" sz="2400" i="1" u="sng" dirty="0">
                <a:solidFill>
                  <a:srgbClr val="387038"/>
                </a:solidFill>
                <a:effectLst/>
                <a:latin typeface="Century Gothic" panose="020B0502020202020204" pitchFamily="34" charset="0"/>
                <a:ea typeface="Calibri"/>
                <a:cs typeface="Times New Roman"/>
              </a:rPr>
              <a:t>nagelaten</a:t>
            </a:r>
            <a:r>
              <a:rPr lang="nl-NL" sz="2400" i="1" dirty="0">
                <a:solidFill>
                  <a:srgbClr val="387038"/>
                </a:solidFill>
                <a:effectLst/>
                <a:latin typeface="Century Gothic" panose="020B0502020202020204" pitchFamily="34" charset="0"/>
                <a:ea typeface="Calibri"/>
                <a:cs typeface="Times New Roman"/>
              </a:rPr>
              <a:t> haar jas op te hangen.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descr="Afbeelding met Vloermateriaal, persoon, overdekt, schoeisel&#10;&#10;Automatisch gegenereerde beschrijving">
            <a:extLst>
              <a:ext uri="{FF2B5EF4-FFF2-40B4-BE49-F238E27FC236}">
                <a16:creationId xmlns:a16="http://schemas.microsoft.com/office/drawing/2014/main" id="{CE617568-D635-7A64-2877-C66EE6E74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693" y="2708920"/>
            <a:ext cx="3454688" cy="2300823"/>
          </a:xfrm>
          <a:prstGeom prst="rect">
            <a:avLst/>
          </a:prstGeom>
        </p:spPr>
      </p:pic>
      <p:pic>
        <p:nvPicPr>
          <p:cNvPr id="2" name="Afbeelding 1" descr="Afbeelding met schoeisel, person, kleding, meubels&#10;&#10;Automatisch gegenereerde beschrijving">
            <a:extLst>
              <a:ext uri="{FF2B5EF4-FFF2-40B4-BE49-F238E27FC236}">
                <a16:creationId xmlns:a16="http://schemas.microsoft.com/office/drawing/2014/main" id="{BA0B30EB-057F-CE7D-6527-184A5A98193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9897" b="94227" l="9871" r="92718">
                        <a14:foregroundMark x1="21521" y1="47629" x2="21521" y2="47629"/>
                        <a14:foregroundMark x1="34466" y1="36495" x2="34466" y2="36495"/>
                        <a14:foregroundMark x1="30744" y1="21856" x2="30744" y2="21856"/>
                        <a14:foregroundMark x1="28155" y1="10309" x2="28155" y2="10309"/>
                        <a14:foregroundMark x1="40453" y1="27629" x2="40453" y2="27629"/>
                        <a14:foregroundMark x1="37540" y1="34227" x2="37540" y2="34227"/>
                        <a14:foregroundMark x1="31392" y1="92577" x2="31392" y2="92577"/>
                        <a14:foregroundMark x1="37540" y1="92577" x2="37540" y2="92577"/>
                        <a14:foregroundMark x1="16019" y1="92577" x2="16019" y2="92577"/>
                        <a14:foregroundMark x1="10194" y1="93814" x2="10194" y2="93814"/>
                        <a14:foregroundMark x1="45307" y1="69897" x2="45307" y2="69897"/>
                        <a14:foregroundMark x1="51294" y1="94227" x2="51294" y2="94227"/>
                        <a14:foregroundMark x1="58252" y1="91134" x2="58252" y2="91134"/>
                        <a14:foregroundMark x1="66505" y1="91546" x2="66505" y2="91546"/>
                        <a14:foregroundMark x1="77994" y1="92990" x2="77994" y2="92990"/>
                        <a14:foregroundMark x1="87055" y1="91959" x2="87055" y2="91959"/>
                        <a14:foregroundMark x1="92718" y1="92990" x2="92718" y2="92990"/>
                        <a14:foregroundMark x1="61650" y1="58763" x2="61650" y2="58763"/>
                        <a14:foregroundMark x1="57443" y1="9897" x2="57443" y2="9897"/>
                      </a14:backgroundRemoval>
                    </a14:imgEffect>
                  </a14:imgLayer>
                </a14:imgProps>
              </a:ext>
              <a:ext uri="{28A0092B-C50C-407E-A947-70E740481C1C}">
                <a14:useLocalDpi xmlns:a14="http://schemas.microsoft.com/office/drawing/2010/main"/>
              </a:ext>
            </a:extLst>
          </a:blip>
          <a:srcRect/>
          <a:stretch/>
        </p:blipFill>
        <p:spPr>
          <a:xfrm>
            <a:off x="1075626" y="2985891"/>
            <a:ext cx="2564765" cy="2016125"/>
          </a:xfrm>
          <a:prstGeom prst="rect">
            <a:avLst/>
          </a:prstGeom>
        </p:spPr>
      </p:pic>
    </p:spTree>
    <p:extLst>
      <p:ext uri="{BB962C8B-B14F-4D97-AF65-F5344CB8AC3E}">
        <p14:creationId xmlns:p14="http://schemas.microsoft.com/office/powerpoint/2010/main" val="45198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de beweging</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21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a:t>
            </a:r>
            <a:r>
              <a:rPr lang="nl-NL" sz="4800" b="1" dirty="0">
                <a:solidFill>
                  <a:srgbClr val="387038"/>
                </a:solidFill>
                <a:effectLst/>
                <a:latin typeface="Century Gothic" panose="020B0502020202020204" pitchFamily="34" charset="0"/>
                <a:ea typeface="Calibri"/>
                <a:cs typeface="Times New Roman"/>
              </a:rPr>
              <a:t>e stilstand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verandering van plaats</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water dat de ijsbeer plast, is de hele tijd in </a:t>
            </a:r>
            <a:r>
              <a:rPr lang="nl-NL" sz="2400" i="1" u="sng" dirty="0">
                <a:solidFill>
                  <a:srgbClr val="387038"/>
                </a:solidFill>
                <a:latin typeface="Century Gothic" panose="020B0502020202020204" pitchFamily="34" charset="0"/>
                <a:ea typeface="Calibri"/>
                <a:cs typeface="Times New Roman"/>
              </a:rPr>
              <a:t>beweging</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toestand waarin iets niet beweegt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ijsbeer staat op deze plek in </a:t>
            </a:r>
            <a:r>
              <a:rPr lang="nl-NL" sz="2400" i="1" u="sng" dirty="0">
                <a:solidFill>
                  <a:srgbClr val="387038"/>
                </a:solidFill>
                <a:effectLst/>
                <a:latin typeface="Century Gothic" panose="020B0502020202020204" pitchFamily="34" charset="0"/>
                <a:ea typeface="Calibri"/>
                <a:cs typeface="Times New Roman"/>
              </a:rPr>
              <a:t>stilstand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descr="Afbeelding met buitenshuis, hemel, gebouw, boom&#10;&#10;Automatisch gegenereerde beschrijving">
            <a:extLst>
              <a:ext uri="{FF2B5EF4-FFF2-40B4-BE49-F238E27FC236}">
                <a16:creationId xmlns:a16="http://schemas.microsoft.com/office/drawing/2014/main" id="{0657710B-1804-CA0C-E4E0-EB2D19447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90" y="2636912"/>
            <a:ext cx="2976330" cy="2232248"/>
          </a:xfrm>
          <a:prstGeom prst="rect">
            <a:avLst/>
          </a:prstGeom>
        </p:spPr>
      </p:pic>
      <p:pic>
        <p:nvPicPr>
          <p:cNvPr id="8" name="Afbeelding 7" descr="Afbeelding met buitenshuis, hemel, gebouw, boom&#10;&#10;Automatisch gegenereerde beschrijving">
            <a:extLst>
              <a:ext uri="{FF2B5EF4-FFF2-40B4-BE49-F238E27FC236}">
                <a16:creationId xmlns:a16="http://schemas.microsoft.com/office/drawing/2014/main" id="{43F8023E-BE27-1084-C834-C935F50A0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79" y="2636912"/>
            <a:ext cx="2976331" cy="2232248"/>
          </a:xfrm>
          <a:prstGeom prst="rect">
            <a:avLst/>
          </a:prstGeom>
        </p:spPr>
      </p:pic>
      <p:cxnSp>
        <p:nvCxnSpPr>
          <p:cNvPr id="9" name="Rechte verbindingslijn met pijl 8">
            <a:extLst>
              <a:ext uri="{FF2B5EF4-FFF2-40B4-BE49-F238E27FC236}">
                <a16:creationId xmlns:a16="http://schemas.microsoft.com/office/drawing/2014/main" id="{FD120EA1-CE24-AC60-81B6-7684F3757557}"/>
              </a:ext>
            </a:extLst>
          </p:cNvPr>
          <p:cNvCxnSpPr>
            <a:cxnSpLocks/>
          </p:cNvCxnSpPr>
          <p:nvPr/>
        </p:nvCxnSpPr>
        <p:spPr>
          <a:xfrm>
            <a:off x="714728" y="2816932"/>
            <a:ext cx="936104" cy="122413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6" name="Rechte verbindingslijn met pijl 15">
            <a:extLst>
              <a:ext uri="{FF2B5EF4-FFF2-40B4-BE49-F238E27FC236}">
                <a16:creationId xmlns:a16="http://schemas.microsoft.com/office/drawing/2014/main" id="{C1CF9D05-07C9-B19B-91F8-738D22648879}"/>
              </a:ext>
            </a:extLst>
          </p:cNvPr>
          <p:cNvCxnSpPr>
            <a:cxnSpLocks/>
          </p:cNvCxnSpPr>
          <p:nvPr/>
        </p:nvCxnSpPr>
        <p:spPr>
          <a:xfrm flipH="1">
            <a:off x="7484484" y="2786971"/>
            <a:ext cx="687916" cy="642029"/>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530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spectaculair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bijzonder of spannend</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zal een </a:t>
            </a:r>
            <a:r>
              <a:rPr lang="nl-NL" sz="2400" i="1" u="sng" dirty="0">
                <a:solidFill>
                  <a:srgbClr val="387038"/>
                </a:solidFill>
                <a:latin typeface="Century Gothic" panose="020B0502020202020204" pitchFamily="34" charset="0"/>
                <a:ea typeface="Calibri"/>
                <a:cs typeface="Times New Roman"/>
              </a:rPr>
              <a:t>spectaculaire</a:t>
            </a:r>
            <a:r>
              <a:rPr lang="nl-NL" sz="2400" i="1" dirty="0">
                <a:solidFill>
                  <a:srgbClr val="387038"/>
                </a:solidFill>
                <a:latin typeface="Century Gothic" panose="020B0502020202020204" pitchFamily="34" charset="0"/>
                <a:ea typeface="Calibri"/>
                <a:cs typeface="Times New Roman"/>
              </a:rPr>
              <a:t> klus worden om het kunstwerk te verplaatsen.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a:t>
            </a:r>
            <a:r>
              <a:rPr lang="nl-NL" sz="2800" dirty="0">
                <a:effectLst/>
                <a:latin typeface="Century Gothic" panose="020B0502020202020204" pitchFamily="34" charset="0"/>
                <a:ea typeface="Calibri"/>
                <a:cs typeface="Times New Roman"/>
              </a:rPr>
              <a:t>iet bijzonder, niet spannend</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Sommige mensen vinden voetbal heel </a:t>
            </a:r>
            <a:r>
              <a:rPr lang="nl-NL" sz="2400" i="1" u="sng" dirty="0">
                <a:solidFill>
                  <a:srgbClr val="387038"/>
                </a:solidFill>
                <a:latin typeface="Century Gothic" panose="020B0502020202020204" pitchFamily="34" charset="0"/>
                <a:ea typeface="Calibri"/>
                <a:cs typeface="Times New Roman"/>
              </a:rPr>
              <a:t>saai</a:t>
            </a:r>
            <a:r>
              <a:rPr lang="nl-NL" sz="2400" i="1" dirty="0">
                <a:solidFill>
                  <a:srgbClr val="387038"/>
                </a:solidFill>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6" b="97521" l="0" r="89744"/>
                    </a14:imgEffect>
                  </a14:imgLayer>
                </a14:imgProps>
              </a:ext>
              <a:ext uri="{28A0092B-C50C-407E-A947-70E740481C1C}">
                <a14:useLocalDpi xmlns:a14="http://schemas.microsoft.com/office/drawing/2010/main" val="0"/>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735723"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saai</a:t>
            </a:r>
            <a:endParaRPr lang="nl-NL" sz="5400" dirty="0">
              <a:effectLst/>
              <a:latin typeface="Century Gothic" panose="020B0502020202020204" pitchFamily="34" charset="0"/>
              <a:ea typeface="Calibri"/>
              <a:cs typeface="Times New Roman"/>
            </a:endParaRPr>
          </a:p>
        </p:txBody>
      </p:sp>
      <p:pic>
        <p:nvPicPr>
          <p:cNvPr id="8" name="Afbeelding 7" descr="Afbeelding met bril, Menselijk gezicht, jongen, tekenfilm&#10;&#10;Automatisch gegenereerde beschrijving">
            <a:extLst>
              <a:ext uri="{FF2B5EF4-FFF2-40B4-BE49-F238E27FC236}">
                <a16:creationId xmlns:a16="http://schemas.microsoft.com/office/drawing/2014/main" id="{9719E1BF-FA15-3BDC-D892-FA12F131C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513" y="2674888"/>
            <a:ext cx="3362355" cy="2246054"/>
          </a:xfrm>
          <a:prstGeom prst="rect">
            <a:avLst/>
          </a:prstGeom>
        </p:spPr>
      </p:pic>
      <p:pic>
        <p:nvPicPr>
          <p:cNvPr id="19" name="Afbeelding 18" descr="Afbeelding met overdekt, persoon, Menselijk gezicht, muur&#10;&#10;Automatisch gegenereerde beschrijving">
            <a:extLst>
              <a:ext uri="{FF2B5EF4-FFF2-40B4-BE49-F238E27FC236}">
                <a16:creationId xmlns:a16="http://schemas.microsoft.com/office/drawing/2014/main" id="{BDACD56F-FB8E-6045-FE70-6DF14165F1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93536" y="2674888"/>
            <a:ext cx="1997842" cy="2014734"/>
          </a:xfrm>
          <a:prstGeom prst="rect">
            <a:avLst/>
          </a:prstGeom>
        </p:spPr>
      </p:pic>
      <p:pic>
        <p:nvPicPr>
          <p:cNvPr id="20" name="Afbeelding 19" descr="Afbeelding met muur, persoon, binnen, poseren&#10;&#10;Automatisch gegenereerde beschrijving">
            <a:extLst>
              <a:ext uri="{FF2B5EF4-FFF2-40B4-BE49-F238E27FC236}">
                <a16:creationId xmlns:a16="http://schemas.microsoft.com/office/drawing/2014/main" id="{BFFE3FEC-C85B-49F0-8869-2B57206504E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799291" y="3521468"/>
            <a:ext cx="1897525" cy="1267546"/>
          </a:xfrm>
          <a:prstGeom prst="rect">
            <a:avLst/>
          </a:prstGeom>
        </p:spPr>
      </p:pic>
    </p:spTree>
    <p:extLst>
      <p:ext uri="{BB962C8B-B14F-4D97-AF65-F5344CB8AC3E}">
        <p14:creationId xmlns:p14="http://schemas.microsoft.com/office/powerpoint/2010/main" val="82589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3"/>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vooropstaan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1502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dirty="0">
                <a:solidFill>
                  <a:srgbClr val="387038"/>
                </a:solidFill>
                <a:latin typeface="Century Gothic" panose="020B0502020202020204" pitchFamily="34" charset="0"/>
                <a:ea typeface="Calibri"/>
                <a:cs typeface="Times New Roman"/>
              </a:rPr>
              <a:t>ondergeschikt</a:t>
            </a:r>
            <a:r>
              <a:rPr lang="nl-NL" sz="4400" b="1" dirty="0">
                <a:solidFill>
                  <a:srgbClr val="387038"/>
                </a:solidFill>
                <a:effectLst/>
                <a:latin typeface="Century Gothic" panose="020B0502020202020204" pitchFamily="34" charset="0"/>
                <a:ea typeface="Calibri"/>
                <a:cs typeface="Times New Roman"/>
              </a:rPr>
              <a:t> zijn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belangrijkst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400" dirty="0">
                <a:effectLst/>
                <a:latin typeface="Century Gothic" panose="020B0502020202020204" pitchFamily="34" charset="0"/>
                <a:ea typeface="Calibri"/>
                <a:cs typeface="Times New Roman"/>
              </a:rPr>
              <a:t>   </a:t>
            </a:r>
            <a:endParaRPr lang="nl-NL" sz="7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vervoer moet veilig verlopen; dat </a:t>
            </a:r>
            <a:r>
              <a:rPr lang="nl-NL" sz="2400" i="1" u="sng" dirty="0">
                <a:solidFill>
                  <a:srgbClr val="387038"/>
                </a:solidFill>
                <a:latin typeface="Century Gothic" panose="020B0502020202020204" pitchFamily="34" charset="0"/>
                <a:ea typeface="Calibri"/>
                <a:cs typeface="Times New Roman"/>
              </a:rPr>
              <a:t>staat voorop</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minder belangrijk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snelheid waarmee de ijsbeer wordt vervoerd </a:t>
            </a:r>
            <a:r>
              <a:rPr lang="nl-NL" sz="2400" i="1" u="sng" dirty="0">
                <a:solidFill>
                  <a:srgbClr val="387038"/>
                </a:solidFill>
                <a:effectLst/>
                <a:latin typeface="Century Gothic" panose="020B0502020202020204" pitchFamily="34" charset="0"/>
                <a:ea typeface="Calibri"/>
                <a:cs typeface="Times New Roman"/>
              </a:rPr>
              <a:t>is</a:t>
            </a:r>
            <a:r>
              <a:rPr lang="nl-NL" sz="2400" i="1" dirty="0">
                <a:solidFill>
                  <a:srgbClr val="387038"/>
                </a:solidFill>
                <a:effectLst/>
                <a:latin typeface="Century Gothic" panose="020B0502020202020204" pitchFamily="34" charset="0"/>
                <a:ea typeface="Calibri"/>
                <a:cs typeface="Times New Roman"/>
              </a:rPr>
              <a:t>  dan </a:t>
            </a:r>
            <a:r>
              <a:rPr lang="nl-NL" sz="2400" i="1" u="sng" dirty="0">
                <a:solidFill>
                  <a:srgbClr val="387038"/>
                </a:solidFill>
                <a:effectLst/>
                <a:latin typeface="Century Gothic" panose="020B0502020202020204" pitchFamily="34" charset="0"/>
                <a:ea typeface="Calibri"/>
                <a:cs typeface="Times New Roman"/>
              </a:rPr>
              <a:t>ondergeschikt</a:t>
            </a:r>
            <a:r>
              <a:rPr lang="nl-NL" sz="24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lok, horloge, persoon, hand&#10;&#10;Automatisch gegenereerde beschrijving">
            <a:extLst>
              <a:ext uri="{FF2B5EF4-FFF2-40B4-BE49-F238E27FC236}">
                <a16:creationId xmlns:a16="http://schemas.microsoft.com/office/drawing/2014/main" id="{B46E01C2-F9D6-4AAE-D4C9-3E5EFA7E6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564904"/>
            <a:ext cx="3240360" cy="2164560"/>
          </a:xfrm>
          <a:prstGeom prst="rect">
            <a:avLst/>
          </a:prstGeom>
        </p:spPr>
      </p:pic>
      <p:pic>
        <p:nvPicPr>
          <p:cNvPr id="8" name="Afbeelding 7">
            <a:extLst>
              <a:ext uri="{FF2B5EF4-FFF2-40B4-BE49-F238E27FC236}">
                <a16:creationId xmlns:a16="http://schemas.microsoft.com/office/drawing/2014/main" id="{3D3C0B97-4892-58C3-AAC7-F45756618BCE}"/>
              </a:ext>
            </a:extLst>
          </p:cNvPr>
          <p:cNvPicPr>
            <a:picLocks noChangeAspect="1"/>
          </p:cNvPicPr>
          <p:nvPr/>
        </p:nvPicPr>
        <p:blipFill>
          <a:blip r:embed="rId5"/>
          <a:stretch>
            <a:fillRect/>
          </a:stretch>
        </p:blipFill>
        <p:spPr>
          <a:xfrm>
            <a:off x="755576" y="2317001"/>
            <a:ext cx="3538736" cy="2223997"/>
          </a:xfrm>
          <a:prstGeom prst="rect">
            <a:avLst/>
          </a:prstGeom>
        </p:spPr>
      </p:pic>
    </p:spTree>
    <p:extLst>
      <p:ext uri="{BB962C8B-B14F-4D97-AF65-F5344CB8AC3E}">
        <p14:creationId xmlns:p14="http://schemas.microsoft.com/office/powerpoint/2010/main" val="147572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9 – </a:t>
            </a:r>
            <a:r>
              <a:rPr lang="nl-NL">
                <a:solidFill>
                  <a:srgbClr val="C00000"/>
                </a:solidFill>
                <a:latin typeface="Century Gothic" panose="020B0502020202020204" pitchFamily="34" charset="0"/>
              </a:rPr>
              <a:t>27 februari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7103" y="4547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vernielen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opknappen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5"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kapotmaken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r>
              <a:rPr lang="nl-NL" sz="1400" dirty="0">
                <a:effectLst/>
                <a:latin typeface="Century Gothic" panose="020B0502020202020204" pitchFamily="34" charset="0"/>
                <a:ea typeface="Calibri"/>
                <a:cs typeface="Times New Roman"/>
              </a:rPr>
              <a:t>   </a:t>
            </a:r>
            <a:r>
              <a:rPr lang="nl-NL" sz="1050" dirty="0">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graffiti </a:t>
            </a:r>
            <a:r>
              <a:rPr lang="nl-NL" sz="2400" i="1" u="sng" dirty="0">
                <a:solidFill>
                  <a:srgbClr val="387038"/>
                </a:solidFill>
                <a:latin typeface="Century Gothic" panose="020B0502020202020204" pitchFamily="34" charset="0"/>
                <a:ea typeface="Calibri"/>
                <a:cs typeface="Times New Roman"/>
              </a:rPr>
              <a:t>vernielt</a:t>
            </a:r>
            <a:r>
              <a:rPr lang="nl-NL" sz="2400" i="1" dirty="0">
                <a:solidFill>
                  <a:srgbClr val="387038"/>
                </a:solidFill>
                <a:latin typeface="Century Gothic" panose="020B0502020202020204" pitchFamily="34" charset="0"/>
                <a:ea typeface="Calibri"/>
                <a:cs typeface="Times New Roman"/>
              </a:rPr>
              <a:t> de kunstwerken.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weer in orde maken als het oud of kapot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Hier wordt een badkamer </a:t>
            </a:r>
            <a:r>
              <a:rPr lang="nl-NL" sz="2400" i="1" u="sng" dirty="0">
                <a:solidFill>
                  <a:srgbClr val="387038"/>
                </a:solidFill>
                <a:latin typeface="Century Gothic" panose="020B0502020202020204" pitchFamily="34" charset="0"/>
                <a:ea typeface="Calibri"/>
                <a:cs typeface="Times New Roman"/>
              </a:rPr>
              <a:t>opgeknapt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descr="Afbeelding met persoon&#10;&#10;Automatisch gegenereerde beschrijving">
            <a:extLst>
              <a:ext uri="{FF2B5EF4-FFF2-40B4-BE49-F238E27FC236}">
                <a16:creationId xmlns:a16="http://schemas.microsoft.com/office/drawing/2014/main" id="{13C93FF0-1E59-4960-9B6C-278C490600B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38051" y="2879995"/>
            <a:ext cx="3350373" cy="2231348"/>
          </a:xfrm>
          <a:prstGeom prst="rect">
            <a:avLst/>
          </a:prstGeom>
        </p:spPr>
      </p:pic>
      <p:grpSp>
        <p:nvGrpSpPr>
          <p:cNvPr id="9" name="Groep 8">
            <a:extLst>
              <a:ext uri="{FF2B5EF4-FFF2-40B4-BE49-F238E27FC236}">
                <a16:creationId xmlns:a16="http://schemas.microsoft.com/office/drawing/2014/main" id="{3D4902BC-D392-D25D-7B11-3DA9D681DB20}"/>
              </a:ext>
            </a:extLst>
          </p:cNvPr>
          <p:cNvGrpSpPr/>
          <p:nvPr/>
        </p:nvGrpSpPr>
        <p:grpSpPr>
          <a:xfrm>
            <a:off x="301342" y="2359970"/>
            <a:ext cx="3977701" cy="2751373"/>
            <a:chOff x="480053" y="987375"/>
            <a:chExt cx="8340419" cy="5769062"/>
          </a:xfrm>
        </p:grpSpPr>
        <p:pic>
          <p:nvPicPr>
            <p:cNvPr id="16" name="Afbeelding 15" descr="Afbeelding met clipart&#10;&#10;Automatisch gegenereerde beschrijving">
              <a:extLst>
                <a:ext uri="{FF2B5EF4-FFF2-40B4-BE49-F238E27FC236}">
                  <a16:creationId xmlns:a16="http://schemas.microsoft.com/office/drawing/2014/main" id="{28082F0D-64C8-DBA1-1026-1EFD631FC8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62396" y="987375"/>
              <a:ext cx="1200133" cy="1296144"/>
            </a:xfrm>
            <a:prstGeom prst="rect">
              <a:avLst/>
            </a:prstGeom>
          </p:spPr>
        </p:pic>
        <p:pic>
          <p:nvPicPr>
            <p:cNvPr id="17" name="Afbeelding 16" descr="Afbeelding met persoon, buitenshuis, Karmijn, dragen&#10;&#10;Automatisch gegenereerde beschrijving">
              <a:extLst>
                <a:ext uri="{FF2B5EF4-FFF2-40B4-BE49-F238E27FC236}">
                  <a16:creationId xmlns:a16="http://schemas.microsoft.com/office/drawing/2014/main" id="{FB3A4170-99F4-EADC-0241-058688DDF0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53" y="1460451"/>
              <a:ext cx="4176463" cy="2764818"/>
            </a:xfrm>
            <a:prstGeom prst="rect">
              <a:avLst/>
            </a:prstGeom>
          </p:spPr>
        </p:pic>
        <p:grpSp>
          <p:nvGrpSpPr>
            <p:cNvPr id="18" name="Groep 17">
              <a:extLst>
                <a:ext uri="{FF2B5EF4-FFF2-40B4-BE49-F238E27FC236}">
                  <a16:creationId xmlns:a16="http://schemas.microsoft.com/office/drawing/2014/main" id="{3F0D1324-E259-74FF-68A6-E2E0CBE93FB0}"/>
                </a:ext>
              </a:extLst>
            </p:cNvPr>
            <p:cNvGrpSpPr/>
            <p:nvPr/>
          </p:nvGrpSpPr>
          <p:grpSpPr>
            <a:xfrm>
              <a:off x="2950652" y="3790925"/>
              <a:ext cx="2522615" cy="2965512"/>
              <a:chOff x="2950652" y="3790925"/>
              <a:chExt cx="2522615" cy="2965512"/>
            </a:xfrm>
          </p:grpSpPr>
          <p:pic>
            <p:nvPicPr>
              <p:cNvPr id="23" name="Afbeelding 22" descr="Afbeelding met buitenshuis, hemel, gebouw, boom&#10;&#10;Automatisch gegenereerde beschrijving">
                <a:extLst>
                  <a:ext uri="{FF2B5EF4-FFF2-40B4-BE49-F238E27FC236}">
                    <a16:creationId xmlns:a16="http://schemas.microsoft.com/office/drawing/2014/main" id="{24B05689-257A-2116-6DA4-4D161510B1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201"/>
              <a:stretch/>
            </p:blipFill>
            <p:spPr>
              <a:xfrm>
                <a:off x="2950652" y="3790925"/>
                <a:ext cx="2522615" cy="2965512"/>
              </a:xfrm>
              <a:prstGeom prst="rect">
                <a:avLst/>
              </a:prstGeom>
            </p:spPr>
          </p:pic>
          <p:pic>
            <p:nvPicPr>
              <p:cNvPr id="24" name="Afbeelding 23" descr="Afbeelding met tekening, schets, Lijnillustraties, kunst&#10;&#10;Automatisch gegenereerde beschrijving">
                <a:extLst>
                  <a:ext uri="{FF2B5EF4-FFF2-40B4-BE49-F238E27FC236}">
                    <a16:creationId xmlns:a16="http://schemas.microsoft.com/office/drawing/2014/main" id="{446357CC-CBC9-BF53-8CFE-BFEA0FCDB91D}"/>
                  </a:ext>
                </a:extLst>
              </p:cNvPr>
              <p:cNvPicPr>
                <a:picLocks noChangeAspect="1"/>
              </p:cNvPicPr>
              <p:nvPr/>
            </p:nvPicPr>
            <p:blipFill rotWithShape="1">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ackgroundRemoval t="8654" b="88462" l="8475" r="98305">
                            <a14:foregroundMark x1="15254" y1="43269" x2="15254" y2="43269"/>
                            <a14:foregroundMark x1="94068" y1="46154" x2="94068" y2="46154"/>
                            <a14:foregroundMark x1="98305" y1="39423" x2="98305" y2="39423"/>
                            <a14:foregroundMark x1="83898" y1="69231" x2="83898" y2="69231"/>
                            <a14:foregroundMark x1="89831" y1="73077" x2="89831" y2="73077"/>
                            <a14:foregroundMark x1="63559" y1="77885" x2="63559" y2="77885"/>
                            <a14:foregroundMark x1="70339" y1="76923" x2="70339" y2="76923"/>
                            <a14:foregroundMark x1="72034" y1="77885" x2="72034" y2="77885"/>
                            <a14:foregroundMark x1="65254" y1="75000" x2="65254" y2="75000"/>
                            <a14:foregroundMark x1="61017" y1="67308" x2="61017" y2="67308"/>
                          </a14:backgroundRemoval>
                        </a14:imgEffect>
                      </a14:imgLayer>
                    </a14:imgProps>
                  </a:ext>
                  <a:ext uri="{28A0092B-C50C-407E-A947-70E740481C1C}">
                    <a14:useLocalDpi xmlns:a14="http://schemas.microsoft.com/office/drawing/2010/main" val="0"/>
                  </a:ext>
                </a:extLst>
              </a:blip>
              <a:srcRect/>
              <a:stretch/>
            </p:blipFill>
            <p:spPr>
              <a:xfrm>
                <a:off x="4034348" y="5171956"/>
                <a:ext cx="513666" cy="451186"/>
              </a:xfrm>
              <a:prstGeom prst="rect">
                <a:avLst/>
              </a:prstGeom>
            </p:spPr>
          </p:pic>
          <p:pic>
            <p:nvPicPr>
              <p:cNvPr id="25" name="Afbeelding 24" descr="Afbeelding met Graphics&#10;&#10;Automatisch gegenereerde beschrijving">
                <a:extLst>
                  <a:ext uri="{FF2B5EF4-FFF2-40B4-BE49-F238E27FC236}">
                    <a16:creationId xmlns:a16="http://schemas.microsoft.com/office/drawing/2014/main" id="{ED4B4D66-430C-2DEE-4FAA-40C841FAC3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4749" flipH="1">
                <a:off x="3983766" y="4581257"/>
                <a:ext cx="535348" cy="470258"/>
              </a:xfrm>
              <a:prstGeom prst="rect">
                <a:avLst/>
              </a:prstGeom>
            </p:spPr>
          </p:pic>
        </p:grpSp>
        <p:grpSp>
          <p:nvGrpSpPr>
            <p:cNvPr id="19" name="Groep 18">
              <a:extLst>
                <a:ext uri="{FF2B5EF4-FFF2-40B4-BE49-F238E27FC236}">
                  <a16:creationId xmlns:a16="http://schemas.microsoft.com/office/drawing/2014/main" id="{C91F0398-B3FD-AA11-3793-8DD8A3D66E3C}"/>
                </a:ext>
              </a:extLst>
            </p:cNvPr>
            <p:cNvGrpSpPr/>
            <p:nvPr/>
          </p:nvGrpSpPr>
          <p:grpSpPr>
            <a:xfrm>
              <a:off x="5851215" y="3068960"/>
              <a:ext cx="2969257" cy="2430314"/>
              <a:chOff x="5851215" y="3068960"/>
              <a:chExt cx="2969257" cy="2430314"/>
            </a:xfrm>
          </p:grpSpPr>
          <p:pic>
            <p:nvPicPr>
              <p:cNvPr id="20" name="Afbeelding 19" descr="Afbeelding met beeldhouwwerk, buitenshuis, boom, standbeeld&#10;&#10;Automatisch gegenereerde beschrijving">
                <a:extLst>
                  <a:ext uri="{FF2B5EF4-FFF2-40B4-BE49-F238E27FC236}">
                    <a16:creationId xmlns:a16="http://schemas.microsoft.com/office/drawing/2014/main" id="{A50CBEE9-63CE-7374-8ABF-A2E930BFAD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8631"/>
              <a:stretch/>
            </p:blipFill>
            <p:spPr>
              <a:xfrm>
                <a:off x="5851215" y="3068960"/>
                <a:ext cx="2969257" cy="2430314"/>
              </a:xfrm>
              <a:prstGeom prst="rect">
                <a:avLst/>
              </a:prstGeom>
            </p:spPr>
          </p:pic>
          <p:pic>
            <p:nvPicPr>
              <p:cNvPr id="21" name="Afbeelding 20" descr="Afbeelding met tekening, schets, Lijnillustraties, kunst&#10;&#10;Automatisch gegenereerde beschrijving">
                <a:extLst>
                  <a:ext uri="{FF2B5EF4-FFF2-40B4-BE49-F238E27FC236}">
                    <a16:creationId xmlns:a16="http://schemas.microsoft.com/office/drawing/2014/main" id="{7FD6B0E6-69D8-67AD-A3FF-CC6C30A91CF9}"/>
                  </a:ext>
                </a:extLst>
              </p:cNvPr>
              <p:cNvPicPr>
                <a:picLocks noChangeAspect="1"/>
              </p:cNvPicPr>
              <p:nvPr/>
            </p:nvPicPr>
            <p:blipFill rotWithShape="1">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ackgroundRemoval t="8654" b="88462" l="8475" r="98305">
                            <a14:foregroundMark x1="15254" y1="43269" x2="15254" y2="43269"/>
                            <a14:foregroundMark x1="94068" y1="46154" x2="94068" y2="46154"/>
                            <a14:foregroundMark x1="98305" y1="39423" x2="98305" y2="39423"/>
                            <a14:foregroundMark x1="83898" y1="69231" x2="83898" y2="69231"/>
                            <a14:foregroundMark x1="89831" y1="73077" x2="89831" y2="73077"/>
                            <a14:foregroundMark x1="63559" y1="77885" x2="63559" y2="77885"/>
                            <a14:foregroundMark x1="70339" y1="76923" x2="70339" y2="76923"/>
                            <a14:foregroundMark x1="72034" y1="77885" x2="72034" y2="77885"/>
                            <a14:foregroundMark x1="65254" y1="75000" x2="65254" y2="75000"/>
                            <a14:foregroundMark x1="61017" y1="67308" x2="61017" y2="67308"/>
                          </a14:backgroundRemoval>
                        </a14:imgEffect>
                      </a14:imgLayer>
                    </a14:imgProps>
                  </a:ext>
                  <a:ext uri="{28A0092B-C50C-407E-A947-70E740481C1C}">
                    <a14:useLocalDpi xmlns:a14="http://schemas.microsoft.com/office/drawing/2010/main" val="0"/>
                  </a:ext>
                </a:extLst>
              </a:blip>
              <a:srcRect/>
              <a:stretch/>
            </p:blipFill>
            <p:spPr>
              <a:xfrm flipH="1">
                <a:off x="6905696" y="3774083"/>
                <a:ext cx="513666" cy="451186"/>
              </a:xfrm>
              <a:prstGeom prst="rect">
                <a:avLst/>
              </a:prstGeom>
            </p:spPr>
          </p:pic>
          <p:pic>
            <p:nvPicPr>
              <p:cNvPr id="22" name="Afbeelding 21" descr="Afbeelding met Graphics&#10;&#10;Automatisch gegenereerde beschrijving">
                <a:extLst>
                  <a:ext uri="{FF2B5EF4-FFF2-40B4-BE49-F238E27FC236}">
                    <a16:creationId xmlns:a16="http://schemas.microsoft.com/office/drawing/2014/main" id="{1D2FAD0E-B7E1-DD26-88C3-1C64F164E9E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080288" flipH="1">
                <a:off x="6276821" y="4036168"/>
                <a:ext cx="501852" cy="440835"/>
              </a:xfrm>
              <a:prstGeom prst="rect">
                <a:avLst/>
              </a:prstGeom>
            </p:spPr>
          </p:pic>
        </p:grpSp>
      </p:grpSp>
    </p:spTree>
    <p:extLst>
      <p:ext uri="{BB962C8B-B14F-4D97-AF65-F5344CB8AC3E}">
        <p14:creationId xmlns:p14="http://schemas.microsoft.com/office/powerpoint/2010/main" val="376321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object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565771" y="3781352"/>
            <a:ext cx="2373352" cy="7637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25374" y="3929013"/>
            <a:ext cx="320384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de ijsbeer</a:t>
            </a:r>
          </a:p>
        </p:txBody>
      </p:sp>
      <p:sp>
        <p:nvSpPr>
          <p:cNvPr id="9" name="Text Box 14"/>
          <p:cNvSpPr txBox="1"/>
          <p:nvPr/>
        </p:nvSpPr>
        <p:spPr>
          <a:xfrm>
            <a:off x="3442043" y="3781351"/>
            <a:ext cx="2444750" cy="7637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70645"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000" b="1" dirty="0">
                <a:effectLst/>
                <a:latin typeface="Century Gothic" panose="020B0502020202020204" pitchFamily="34" charset="0"/>
                <a:ea typeface="Calibri"/>
                <a:cs typeface="Times New Roman"/>
              </a:rPr>
              <a:t>de mi</a:t>
            </a:r>
            <a:r>
              <a:rPr lang="nl-NL" sz="3000" b="1" dirty="0">
                <a:latin typeface="Century Gothic" panose="020B0502020202020204" pitchFamily="34" charset="0"/>
                <a:ea typeface="Calibri"/>
                <a:cs typeface="Times New Roman"/>
              </a:rPr>
              <a:t>croscoop</a:t>
            </a:r>
            <a:endParaRPr lang="nl-NL" sz="3000" b="1" dirty="0">
              <a:effectLst/>
              <a:latin typeface="Century Gothic" panose="020B0502020202020204" pitchFamily="34" charset="0"/>
              <a:ea typeface="Calibri"/>
              <a:cs typeface="Times New Roman"/>
            </a:endParaRPr>
          </a:p>
        </p:txBody>
      </p:sp>
      <p:sp>
        <p:nvSpPr>
          <p:cNvPr id="11" name="Text Box 14"/>
          <p:cNvSpPr txBox="1"/>
          <p:nvPr/>
        </p:nvSpPr>
        <p:spPr>
          <a:xfrm>
            <a:off x="6101079" y="3781351"/>
            <a:ext cx="2611399" cy="7637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effectLst/>
                <a:latin typeface="Century Gothic" panose="020B0502020202020204" pitchFamily="34" charset="0"/>
                <a:ea typeface="Calibri"/>
                <a:cs typeface="Times New Roman"/>
              </a:rPr>
              <a:t>de zandloper</a:t>
            </a: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val="0"/>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304256"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voorwerp</a:t>
            </a:r>
            <a:endParaRPr lang="nl-NL" sz="1100" dirty="0">
              <a:effectLst/>
              <a:latin typeface="Century Gothic" panose="020B0502020202020204" pitchFamily="34" charset="0"/>
              <a:ea typeface="Calibri"/>
              <a:cs typeface="Times New Roman"/>
            </a:endParaRPr>
          </a:p>
        </p:txBody>
      </p:sp>
      <p:pic>
        <p:nvPicPr>
          <p:cNvPr id="3" name="Afbeelding 2" descr="Afbeelding met microscoop, binnen&#10;&#10;Automatisch gegenereerde beschrijving">
            <a:extLst>
              <a:ext uri="{FF2B5EF4-FFF2-40B4-BE49-F238E27FC236}">
                <a16:creationId xmlns:a16="http://schemas.microsoft.com/office/drawing/2014/main" id="{66EA9ADA-C6C2-42C1-8CAE-C2A416E9147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910059" y="4581128"/>
            <a:ext cx="989481" cy="1427439"/>
          </a:xfrm>
          <a:prstGeom prst="rect">
            <a:avLst/>
          </a:prstGeom>
        </p:spPr>
      </p:pic>
      <p:pic>
        <p:nvPicPr>
          <p:cNvPr id="18" name="Afbeelding 17" descr="Afbeelding met zandloper, object&#10;&#10;Automatisch gegenereerde beschrijving">
            <a:extLst>
              <a:ext uri="{FF2B5EF4-FFF2-40B4-BE49-F238E27FC236}">
                <a16:creationId xmlns:a16="http://schemas.microsoft.com/office/drawing/2014/main" id="{E83607F1-B63D-483C-9556-8B99802CB4D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04912" y="4570107"/>
            <a:ext cx="989482" cy="1481261"/>
          </a:xfrm>
          <a:prstGeom prst="rect">
            <a:avLst/>
          </a:prstGeom>
        </p:spPr>
      </p:pic>
      <p:pic>
        <p:nvPicPr>
          <p:cNvPr id="2" name="Afbeelding 1" descr="Afbeelding met buitenshuis, hemel, gebouw, boom&#10;&#10;Automatisch gegenereerde beschrijving">
            <a:extLst>
              <a:ext uri="{FF2B5EF4-FFF2-40B4-BE49-F238E27FC236}">
                <a16:creationId xmlns:a16="http://schemas.microsoft.com/office/drawing/2014/main" id="{7591F7E9-0645-3E8A-5900-58B8FE153B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813" y="4592316"/>
            <a:ext cx="1800971" cy="1350728"/>
          </a:xfrm>
          <a:prstGeom prst="rect">
            <a:avLst/>
          </a:prstGeom>
        </p:spPr>
      </p:pic>
    </p:spTree>
    <p:extLst>
      <p:ext uri="{BB962C8B-B14F-4D97-AF65-F5344CB8AC3E}">
        <p14:creationId xmlns:p14="http://schemas.microsoft.com/office/powerpoint/2010/main" val="417445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1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66884" y="2247592"/>
            <a:ext cx="4830003" cy="86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386900" y="2124202"/>
            <a:ext cx="49934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parcours</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700437" y="3212976"/>
            <a:ext cx="908179" cy="126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267709" y="1432346"/>
            <a:ext cx="1578309" cy="815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678275" y="3222917"/>
            <a:ext cx="628817" cy="2011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79487" y="5251990"/>
            <a:ext cx="362811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3442603" y="828850"/>
            <a:ext cx="325142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079487" y="5224264"/>
            <a:ext cx="3731453" cy="48051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onderdeel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547663" y="4482500"/>
            <a:ext cx="347259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326462" y="4478289"/>
            <a:ext cx="3872856" cy="34846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opbouwen</a:t>
            </a:r>
            <a:endParaRPr lang="nl-NL" sz="36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5" name="Text Box 14"/>
          <p:cNvSpPr txBox="1"/>
          <p:nvPr/>
        </p:nvSpPr>
        <p:spPr>
          <a:xfrm>
            <a:off x="2158926" y="3109461"/>
            <a:ext cx="6472224" cy="8537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5"/>
          <p:cNvSpPr txBox="1"/>
          <p:nvPr/>
        </p:nvSpPr>
        <p:spPr>
          <a:xfrm>
            <a:off x="2182756" y="3045457"/>
            <a:ext cx="6697204" cy="954107"/>
          </a:xfrm>
          <a:prstGeom prst="rect">
            <a:avLst/>
          </a:prstGeom>
          <a:noFill/>
        </p:spPr>
        <p:txBody>
          <a:bodyPr wrap="square" rtlCol="0">
            <a:spAutoFit/>
          </a:bodyPr>
          <a:lstStyle/>
          <a:p>
            <a:r>
              <a:rPr lang="nl-NL" sz="2800" dirty="0">
                <a:latin typeface="Century Gothic" panose="020B0502020202020204" pitchFamily="34" charset="0"/>
              </a:rPr>
              <a:t>= de route die deelnemers afleggen (meestal bij een wedstrijd)</a:t>
            </a:r>
            <a:endParaRPr lang="nl-NL" sz="2800" dirty="0"/>
          </a:p>
        </p:txBody>
      </p:sp>
      <p:pic>
        <p:nvPicPr>
          <p:cNvPr id="19" name="Afbeelding 18">
            <a:extLst>
              <a:ext uri="{FF2B5EF4-FFF2-40B4-BE49-F238E27FC236}">
                <a16:creationId xmlns:a16="http://schemas.microsoft.com/office/drawing/2014/main" id="{2305103C-E05A-45D1-84BB-6B2D8B194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140" y="3929840"/>
            <a:ext cx="1225103" cy="1926065"/>
          </a:xfrm>
          <a:prstGeom prst="rect">
            <a:avLst/>
          </a:prstGeom>
        </p:spPr>
      </p:pic>
      <p:sp>
        <p:nvSpPr>
          <p:cNvPr id="12" name="Text Box 14"/>
          <p:cNvSpPr txBox="1"/>
          <p:nvPr/>
        </p:nvSpPr>
        <p:spPr>
          <a:xfrm>
            <a:off x="3442604" y="769280"/>
            <a:ext cx="3280643" cy="51801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obstakel</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43427F04-2D08-1438-8219-6993B36DC677}"/>
              </a:ext>
            </a:extLst>
          </p:cNvPr>
          <p:cNvGrpSpPr/>
          <p:nvPr/>
        </p:nvGrpSpPr>
        <p:grpSpPr>
          <a:xfrm>
            <a:off x="5955774" y="4049863"/>
            <a:ext cx="2147100" cy="1293749"/>
            <a:chOff x="1187624" y="1772816"/>
            <a:chExt cx="6444208" cy="4314699"/>
          </a:xfrm>
        </p:grpSpPr>
        <p:pic>
          <p:nvPicPr>
            <p:cNvPr id="21" name="Picture 4" descr="Geen fotobeschrijving beschikbaar.">
              <a:extLst>
                <a:ext uri="{FF2B5EF4-FFF2-40B4-BE49-F238E27FC236}">
                  <a16:creationId xmlns:a16="http://schemas.microsoft.com/office/drawing/2014/main" id="{F3703092-18AE-EE65-F6D5-065E698D2FB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7624" y="1772816"/>
              <a:ext cx="6444208" cy="393924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112AE6FA-BBED-4042-FF2B-82F53D66719F}"/>
                </a:ext>
              </a:extLst>
            </p:cNvPr>
            <p:cNvSpPr txBox="1"/>
            <p:nvPr/>
          </p:nvSpPr>
          <p:spPr>
            <a:xfrm>
              <a:off x="1187624" y="5481231"/>
              <a:ext cx="4820854" cy="606284"/>
            </a:xfrm>
            <a:prstGeom prst="rect">
              <a:avLst/>
            </a:prstGeom>
            <a:noFill/>
          </p:spPr>
          <p:txBody>
            <a:bodyPr wrap="square">
              <a:spAutoFit/>
            </a:bodyPr>
            <a:lstStyle/>
            <a:p>
              <a:r>
                <a:rPr lang="nl-NL" sz="500" dirty="0">
                  <a:solidFill>
                    <a:schemeClr val="bg1">
                      <a:lumMod val="85000"/>
                    </a:schemeClr>
                  </a:solidFill>
                </a:rPr>
                <a:t>https://www.facebook.com/photo/?fbid=5721892724534146&amp;set=a.5721894884533930</a:t>
              </a:r>
            </a:p>
          </p:txBody>
        </p:sp>
      </p:grpSp>
      <p:sp>
        <p:nvSpPr>
          <p:cNvPr id="17" name="Text Box 14">
            <a:extLst>
              <a:ext uri="{FF2B5EF4-FFF2-40B4-BE49-F238E27FC236}">
                <a16:creationId xmlns:a16="http://schemas.microsoft.com/office/drawing/2014/main" id="{AE664D85-0D07-F713-B1F2-41499A133507}"/>
              </a:ext>
            </a:extLst>
          </p:cNvPr>
          <p:cNvSpPr txBox="1"/>
          <p:nvPr/>
        </p:nvSpPr>
        <p:spPr>
          <a:xfrm>
            <a:off x="2802267" y="1418113"/>
            <a:ext cx="4509192" cy="5138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 name="Tekstvak 1">
            <a:extLst>
              <a:ext uri="{FF2B5EF4-FFF2-40B4-BE49-F238E27FC236}">
                <a16:creationId xmlns:a16="http://schemas.microsoft.com/office/drawing/2014/main" id="{4232998E-13E9-9770-1FDA-EB8FAE146BA0}"/>
              </a:ext>
            </a:extLst>
          </p:cNvPr>
          <p:cNvSpPr txBox="1"/>
          <p:nvPr/>
        </p:nvSpPr>
        <p:spPr>
          <a:xfrm>
            <a:off x="2780785" y="1413410"/>
            <a:ext cx="4583028" cy="523220"/>
          </a:xfrm>
          <a:prstGeom prst="rect">
            <a:avLst/>
          </a:prstGeom>
          <a:noFill/>
        </p:spPr>
        <p:txBody>
          <a:bodyPr wrap="square" rtlCol="0">
            <a:spAutoFit/>
          </a:bodyPr>
          <a:lstStyle/>
          <a:p>
            <a:r>
              <a:rPr lang="nl-NL" sz="2800" dirty="0">
                <a:latin typeface="Century Gothic" panose="020B0502020202020204" pitchFamily="34" charset="0"/>
              </a:rPr>
              <a:t>= iets dat in de weg staat</a:t>
            </a:r>
            <a:endParaRPr lang="nl-NL" sz="2800" dirty="0"/>
          </a:p>
        </p:txBody>
      </p:sp>
      <p:pic>
        <p:nvPicPr>
          <p:cNvPr id="3" name="Afbeelding 2" descr="Afbeelding met kaart, tekst, diagram, Plan&#10;&#10;Automatisch gegenereerde beschrijving">
            <a:extLst>
              <a:ext uri="{FF2B5EF4-FFF2-40B4-BE49-F238E27FC236}">
                <a16:creationId xmlns:a16="http://schemas.microsoft.com/office/drawing/2014/main" id="{25AB1340-836D-8AF2-6DCE-49EF8DC2FB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519" y="935821"/>
            <a:ext cx="2079679" cy="2079679"/>
          </a:xfrm>
          <a:prstGeom prst="rect">
            <a:avLst/>
          </a:prstGeom>
        </p:spPr>
      </p:pic>
      <p:pic>
        <p:nvPicPr>
          <p:cNvPr id="18" name="Afbeelding 17" descr="Afbeelding met sinaasappel, clipart, ontwerp&#10;&#10;Automatisch gegenereerde beschrijving">
            <a:extLst>
              <a:ext uri="{FF2B5EF4-FFF2-40B4-BE49-F238E27FC236}">
                <a16:creationId xmlns:a16="http://schemas.microsoft.com/office/drawing/2014/main" id="{313129A7-0FCD-73CA-2770-A710997E150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37190" y="517755"/>
            <a:ext cx="1461193" cy="1457905"/>
          </a:xfrm>
          <a:prstGeom prst="rect">
            <a:avLst/>
          </a:prstGeom>
        </p:spPr>
      </p:pic>
    </p:spTree>
    <p:extLst>
      <p:ext uri="{BB962C8B-B14F-4D97-AF65-F5344CB8AC3E}">
        <p14:creationId xmlns:p14="http://schemas.microsoft.com/office/powerpoint/2010/main" val="322962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561916" y="2485409"/>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589750" y="2393673"/>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v</a:t>
            </a:r>
            <a:r>
              <a:rPr lang="nl-NL" sz="4800" b="1" dirty="0">
                <a:effectLst/>
                <a:latin typeface="Century Gothic" panose="020B0502020202020204" pitchFamily="34" charset="0"/>
                <a:ea typeface="Calibri"/>
                <a:cs typeface="Times New Roman"/>
              </a:rPr>
              <a:t>an A naar B</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057870"/>
            <a:ext cx="254490" cy="1446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172088" y="3529633"/>
            <a:ext cx="764710" cy="117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481094" y="4671039"/>
            <a:ext cx="221035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841340" y="4649319"/>
            <a:ext cx="3414082" cy="45412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a:t>
            </a:r>
            <a:r>
              <a:rPr lang="nl-NL" sz="3600" dirty="0">
                <a:effectLst/>
                <a:latin typeface="Century Gothic" panose="020B0502020202020204" pitchFamily="34" charset="0"/>
                <a:ea typeface="Calibri"/>
                <a:cs typeface="Times New Roman"/>
              </a:rPr>
              <a:t> route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345640" y="476672"/>
            <a:ext cx="382676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656530" y="426305"/>
            <a:ext cx="35154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parcours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44321" y="3886785"/>
            <a:ext cx="37516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85519" y="3886786"/>
            <a:ext cx="3927767" cy="3661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bestemming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310845" y="3232507"/>
            <a:ext cx="619268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71456" y="3236139"/>
            <a:ext cx="6474319" cy="4567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de ene naar de andere plek</a:t>
            </a:r>
            <a:endParaRPr lang="nl-NL" sz="11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8385625E-37EE-5F55-5C9A-BE099FE1C828}"/>
              </a:ext>
            </a:extLst>
          </p:cNvPr>
          <p:cNvSpPr txBox="1"/>
          <p:nvPr/>
        </p:nvSpPr>
        <p:spPr>
          <a:xfrm>
            <a:off x="4067944" y="1039737"/>
            <a:ext cx="4779194" cy="8993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5492506E-99D2-EA4D-6A98-50AC83E606A3}"/>
              </a:ext>
            </a:extLst>
          </p:cNvPr>
          <p:cNvSpPr txBox="1">
            <a:spLocks noChangeArrowheads="1"/>
          </p:cNvSpPr>
          <p:nvPr/>
        </p:nvSpPr>
        <p:spPr bwMode="auto">
          <a:xfrm>
            <a:off x="4113286" y="970020"/>
            <a:ext cx="4779194" cy="96388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weg die je volgt (meestal bij een wedstrijd)</a:t>
            </a:r>
            <a:endParaRPr lang="nl-NL" sz="1100" dirty="0">
              <a:effectLst/>
              <a:latin typeface="Century Gothic" panose="020B0502020202020204" pitchFamily="34" charset="0"/>
              <a:ea typeface="Calibri"/>
              <a:cs typeface="Times New Roman"/>
            </a:endParaRPr>
          </a:p>
        </p:txBody>
      </p:sp>
      <p:pic>
        <p:nvPicPr>
          <p:cNvPr id="21" name="Afbeelding 20" descr="Afbeelding met handschrift, tekening, schets, typografie&#10;&#10;Automatisch gegenereerde beschrijving">
            <a:extLst>
              <a:ext uri="{FF2B5EF4-FFF2-40B4-BE49-F238E27FC236}">
                <a16:creationId xmlns:a16="http://schemas.microsoft.com/office/drawing/2014/main" id="{1EA3179C-BC8D-6D39-1269-C9CBE893E6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723" y="733107"/>
            <a:ext cx="2601648" cy="1737901"/>
          </a:xfrm>
          <a:prstGeom prst="rect">
            <a:avLst/>
          </a:prstGeom>
        </p:spPr>
      </p:pic>
      <p:pic>
        <p:nvPicPr>
          <p:cNvPr id="22" name="Afbeelding 21" descr="Afbeelding met kaart, tekst, diagram, Plan&#10;&#10;Automatisch gegenereerde beschrijving">
            <a:extLst>
              <a:ext uri="{FF2B5EF4-FFF2-40B4-BE49-F238E27FC236}">
                <a16:creationId xmlns:a16="http://schemas.microsoft.com/office/drawing/2014/main" id="{3D31EEB0-A5E3-3584-AC7B-9336A183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2816" y="1995210"/>
            <a:ext cx="1534423" cy="1534423"/>
          </a:xfrm>
          <a:prstGeom prst="rect">
            <a:avLst/>
          </a:prstGeom>
        </p:spPr>
      </p:pic>
      <p:pic>
        <p:nvPicPr>
          <p:cNvPr id="26" name="Afbeelding 25" descr="Afbeelding met buitenshuis, hemel, boom, wolk&#10;&#10;Automatisch gegenereerde beschrijving">
            <a:extLst>
              <a:ext uri="{FF2B5EF4-FFF2-40B4-BE49-F238E27FC236}">
                <a16:creationId xmlns:a16="http://schemas.microsoft.com/office/drawing/2014/main" id="{9F787DF2-4C66-5744-134A-C62352C065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584" y="4534210"/>
            <a:ext cx="2061787" cy="1377274"/>
          </a:xfrm>
          <a:prstGeom prst="rect">
            <a:avLst/>
          </a:prstGeom>
        </p:spPr>
      </p:pic>
      <p:pic>
        <p:nvPicPr>
          <p:cNvPr id="2" name="Afbeelding 1">
            <a:extLst>
              <a:ext uri="{FF2B5EF4-FFF2-40B4-BE49-F238E27FC236}">
                <a16:creationId xmlns:a16="http://schemas.microsoft.com/office/drawing/2014/main" id="{80937194-929D-35AD-49E3-3B01275650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2676" y="3845414"/>
            <a:ext cx="3022997" cy="2042566"/>
          </a:xfrm>
          <a:prstGeom prst="rect">
            <a:avLst/>
          </a:prstGeom>
        </p:spPr>
      </p:pic>
    </p:spTree>
    <p:extLst>
      <p:ext uri="{BB962C8B-B14F-4D97-AF65-F5344CB8AC3E}">
        <p14:creationId xmlns:p14="http://schemas.microsoft.com/office/powerpoint/2010/main" val="193249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2725667"/>
            <a:ext cx="5976664" cy="9270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973241" y="2662199"/>
            <a:ext cx="611739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afstammen van</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599406" y="3652722"/>
            <a:ext cx="1772919" cy="1077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206675" y="1867886"/>
            <a:ext cx="1130002" cy="853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771676" y="4149080"/>
            <a:ext cx="1632225" cy="908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60032" y="5061892"/>
            <a:ext cx="388162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734606" y="5050986"/>
            <a:ext cx="416046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geschiedenis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070887" y="1693512"/>
            <a:ext cx="361073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166194" y="1686812"/>
            <a:ext cx="35154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stamboom</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24355" y="4719112"/>
            <a:ext cx="30182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6814" y="4687348"/>
            <a:ext cx="3018297" cy="57354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ontstaan uit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627784" y="3652722"/>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628067"/>
            <a:ext cx="422180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voortgekomen uit</a:t>
            </a:r>
            <a:endParaRPr lang="nl-NL" sz="1100" dirty="0">
              <a:effectLst/>
              <a:latin typeface="Century Gothic" panose="020B0502020202020204" pitchFamily="34" charset="0"/>
              <a:ea typeface="Calibri"/>
              <a:cs typeface="Times New Roman"/>
            </a:endParaRPr>
          </a:p>
        </p:txBody>
      </p:sp>
      <p:pic>
        <p:nvPicPr>
          <p:cNvPr id="19" name="Afbeelding 18" descr="Afbeelding met beeldhouwwerk, buitenshuis, boom, standbeeld&#10;&#10;Automatisch gegenereerde beschrijving">
            <a:extLst>
              <a:ext uri="{FF2B5EF4-FFF2-40B4-BE49-F238E27FC236}">
                <a16:creationId xmlns:a16="http://schemas.microsoft.com/office/drawing/2014/main" id="{FDE70572-87D3-7E6F-75E7-A0EE8072CA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631"/>
          <a:stretch/>
        </p:blipFill>
        <p:spPr>
          <a:xfrm>
            <a:off x="2733371" y="1308410"/>
            <a:ext cx="1534255" cy="1255776"/>
          </a:xfrm>
          <a:prstGeom prst="rect">
            <a:avLst/>
          </a:prstGeom>
        </p:spPr>
      </p:pic>
      <p:pic>
        <p:nvPicPr>
          <p:cNvPr id="20" name="Afbeelding 19">
            <a:extLst>
              <a:ext uri="{FF2B5EF4-FFF2-40B4-BE49-F238E27FC236}">
                <a16:creationId xmlns:a16="http://schemas.microsoft.com/office/drawing/2014/main" id="{C1AAF761-2800-82CA-9ADC-E586E3A7820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9592" y="584967"/>
            <a:ext cx="1586274" cy="675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Afbeelding 20" descr="Afbeelding met schets, illustratie, Lijnillustraties, Kinderkunst&#10;&#10;Automatisch gegenereerde beschrijving">
            <a:extLst>
              <a:ext uri="{FF2B5EF4-FFF2-40B4-BE49-F238E27FC236}">
                <a16:creationId xmlns:a16="http://schemas.microsoft.com/office/drawing/2014/main" id="{A338379C-116E-F36D-D0D6-40C1BF3591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941" y="1376871"/>
            <a:ext cx="1552146" cy="776073"/>
          </a:xfrm>
          <a:prstGeom prst="rect">
            <a:avLst/>
          </a:prstGeom>
        </p:spPr>
      </p:pic>
      <p:pic>
        <p:nvPicPr>
          <p:cNvPr id="23" name="Afbeelding 22">
            <a:extLst>
              <a:ext uri="{FF2B5EF4-FFF2-40B4-BE49-F238E27FC236}">
                <a16:creationId xmlns:a16="http://schemas.microsoft.com/office/drawing/2014/main" id="{8F7097F4-4934-8671-87CE-25E92A5B55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5523" y="355748"/>
            <a:ext cx="1881220" cy="1254147"/>
          </a:xfrm>
          <a:prstGeom prst="rect">
            <a:avLst/>
          </a:prstGeom>
        </p:spPr>
      </p:pic>
    </p:spTree>
    <p:extLst>
      <p:ext uri="{BB962C8B-B14F-4D97-AF65-F5344CB8AC3E}">
        <p14:creationId xmlns:p14="http://schemas.microsoft.com/office/powerpoint/2010/main" val="356784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object</a:t>
            </a:r>
          </a:p>
        </p:txBody>
      </p:sp>
      <p:pic>
        <p:nvPicPr>
          <p:cNvPr id="2" name="Afbeelding 1" descr="Afbeelding met buitenshuis, hemel, gebouw, boom&#10;&#10;Automatisch gegenereerde beschrijving">
            <a:extLst>
              <a:ext uri="{FF2B5EF4-FFF2-40B4-BE49-F238E27FC236}">
                <a16:creationId xmlns:a16="http://schemas.microsoft.com/office/drawing/2014/main" id="{9E875DC1-2214-1FCF-5D32-C793B0C6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84784"/>
            <a:ext cx="6546304" cy="490972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creatief</a:t>
            </a:r>
          </a:p>
        </p:txBody>
      </p:sp>
      <p:pic>
        <p:nvPicPr>
          <p:cNvPr id="3" name="Afbeelding 2" descr="Afbeelding met illustratie, clipart, Graphics, Kinderkunst&#10;&#10;Automatisch gegenereerde beschrijving">
            <a:extLst>
              <a:ext uri="{FF2B5EF4-FFF2-40B4-BE49-F238E27FC236}">
                <a16:creationId xmlns:a16="http://schemas.microsoft.com/office/drawing/2014/main" id="{8C3AE859-626B-FD5A-1391-CD095C5D5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412776"/>
            <a:ext cx="5735160" cy="5001351"/>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uitenshuis, meer, eend, Rubberen eendje&#10;&#10;Automatisch gegenereerde beschrijving">
            <a:extLst>
              <a:ext uri="{FF2B5EF4-FFF2-40B4-BE49-F238E27FC236}">
                <a16:creationId xmlns:a16="http://schemas.microsoft.com/office/drawing/2014/main" id="{04F03B72-3592-6E83-E42F-56CF420FD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13" y="764704"/>
            <a:ext cx="8217131" cy="5472608"/>
          </a:xfrm>
          <a:prstGeom prst="rect">
            <a:avLst/>
          </a:prstGeom>
        </p:spPr>
      </p:pic>
    </p:spTree>
    <p:extLst>
      <p:ext uri="{BB962C8B-B14F-4D97-AF65-F5344CB8AC3E}">
        <p14:creationId xmlns:p14="http://schemas.microsoft.com/office/powerpoint/2010/main" val="238381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beoefenen</a:t>
            </a:r>
          </a:p>
        </p:txBody>
      </p:sp>
      <p:pic>
        <p:nvPicPr>
          <p:cNvPr id="3" name="Afbeelding 2" descr="Afbeelding met schoeisel, person, kleding, meubels&#10;&#10;Automatisch gegenereerde beschrijving">
            <a:extLst>
              <a:ext uri="{FF2B5EF4-FFF2-40B4-BE49-F238E27FC236}">
                <a16:creationId xmlns:a16="http://schemas.microsoft.com/office/drawing/2014/main" id="{EA31DD2A-07CB-1C1C-75FE-86DA1CEFE95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97" b="94227" l="9871" r="92718">
                        <a14:foregroundMark x1="21521" y1="47629" x2="21521" y2="47629"/>
                        <a14:foregroundMark x1="34466" y1="36495" x2="34466" y2="36495"/>
                        <a14:foregroundMark x1="30744" y1="21856" x2="30744" y2="21856"/>
                        <a14:foregroundMark x1="28155" y1="10309" x2="28155" y2="10309"/>
                        <a14:foregroundMark x1="40453" y1="27629" x2="40453" y2="27629"/>
                        <a14:foregroundMark x1="37540" y1="34227" x2="37540" y2="34227"/>
                        <a14:foregroundMark x1="31392" y1="92577" x2="31392" y2="92577"/>
                        <a14:foregroundMark x1="37540" y1="92577" x2="37540" y2="92577"/>
                        <a14:foregroundMark x1="16019" y1="92577" x2="16019" y2="92577"/>
                        <a14:foregroundMark x1="10194" y1="93814" x2="10194" y2="93814"/>
                        <a14:foregroundMark x1="45307" y1="69897" x2="45307" y2="69897"/>
                        <a14:foregroundMark x1="51294" y1="94227" x2="51294" y2="94227"/>
                        <a14:foregroundMark x1="58252" y1="91134" x2="58252" y2="91134"/>
                        <a14:foregroundMark x1="66505" y1="91546" x2="66505" y2="91546"/>
                        <a14:foregroundMark x1="77994" y1="92990" x2="77994" y2="92990"/>
                        <a14:foregroundMark x1="87055" y1="91959" x2="87055" y2="91959"/>
                        <a14:foregroundMark x1="92718" y1="92990" x2="92718" y2="92990"/>
                        <a14:foregroundMark x1="61650" y1="58763" x2="61650" y2="58763"/>
                        <a14:foregroundMark x1="57443" y1="9897" x2="57443" y2="9897"/>
                      </a14:backgroundRemoval>
                    </a14:imgEffect>
                  </a14:imgLayer>
                </a14:imgProps>
              </a:ext>
              <a:ext uri="{28A0092B-C50C-407E-A947-70E740481C1C}">
                <a14:useLocalDpi xmlns:a14="http://schemas.microsoft.com/office/drawing/2010/main" val="0"/>
              </a:ext>
            </a:extLst>
          </a:blip>
          <a:srcRect/>
          <a:stretch/>
        </p:blipFill>
        <p:spPr>
          <a:xfrm>
            <a:off x="1766168" y="1700808"/>
            <a:ext cx="5611664" cy="441124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beweging</a:t>
            </a:r>
          </a:p>
        </p:txBody>
      </p:sp>
      <p:pic>
        <p:nvPicPr>
          <p:cNvPr id="2" name="Afbeelding 1" descr="Afbeelding met buitenshuis, hemel, gebouw, boom&#10;&#10;Automatisch gegenereerde beschrijving">
            <a:extLst>
              <a:ext uri="{FF2B5EF4-FFF2-40B4-BE49-F238E27FC236}">
                <a16:creationId xmlns:a16="http://schemas.microsoft.com/office/drawing/2014/main" id="{235E792B-6118-4BFA-E8FF-8253427F5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84784"/>
            <a:ext cx="6546304" cy="4909728"/>
          </a:xfrm>
          <a:prstGeom prst="rect">
            <a:avLst/>
          </a:prstGeom>
        </p:spPr>
      </p:pic>
      <p:cxnSp>
        <p:nvCxnSpPr>
          <p:cNvPr id="4" name="Rechte verbindingslijn met pijl 3">
            <a:extLst>
              <a:ext uri="{FF2B5EF4-FFF2-40B4-BE49-F238E27FC236}">
                <a16:creationId xmlns:a16="http://schemas.microsoft.com/office/drawing/2014/main" id="{483988A4-C397-03D2-D90E-23D35725BC38}"/>
              </a:ext>
            </a:extLst>
          </p:cNvPr>
          <p:cNvCxnSpPr/>
          <p:nvPr/>
        </p:nvCxnSpPr>
        <p:spPr>
          <a:xfrm>
            <a:off x="1907704" y="1844824"/>
            <a:ext cx="1512168" cy="237626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spectaculair</a:t>
            </a:r>
            <a:endParaRPr lang="nl-NL" sz="8000" b="1" u="sng" dirty="0"/>
          </a:p>
        </p:txBody>
      </p:sp>
      <p:pic>
        <p:nvPicPr>
          <p:cNvPr id="4" name="Afbeelding 3" descr="Afbeelding met bril, Menselijk gezicht, jongen, tekenfilm&#10;&#10;Automatisch gegenereerde beschrijving">
            <a:extLst>
              <a:ext uri="{FF2B5EF4-FFF2-40B4-BE49-F238E27FC236}">
                <a16:creationId xmlns:a16="http://schemas.microsoft.com/office/drawing/2014/main" id="{9E11E486-595E-5CFB-262C-ECD5CFD73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28800"/>
            <a:ext cx="7056784" cy="4713932"/>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A naar B</a:t>
            </a:r>
          </a:p>
        </p:txBody>
      </p:sp>
      <p:pic>
        <p:nvPicPr>
          <p:cNvPr id="3" name="Afbeelding 2" descr="Afbeelding met handschrift, tekening, schets, typografie&#10;&#10;Automatisch gegenereerde beschrijving">
            <a:extLst>
              <a:ext uri="{FF2B5EF4-FFF2-40B4-BE49-F238E27FC236}">
                <a16:creationId xmlns:a16="http://schemas.microsoft.com/office/drawing/2014/main" id="{2EF58583-833C-541E-BABA-4DE77179A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7200800" cy="4810134"/>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2372</TotalTime>
  <Words>908</Words>
  <Application>Microsoft Office PowerPoint</Application>
  <PresentationFormat>Diavoorstelling (4:3)</PresentationFormat>
  <Paragraphs>271</Paragraphs>
  <Slides>24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517</cp:revision>
  <dcterms:created xsi:type="dcterms:W3CDTF">2021-06-08T06:13:59Z</dcterms:created>
  <dcterms:modified xsi:type="dcterms:W3CDTF">2024-02-27T09:37:00Z</dcterms:modified>
</cp:coreProperties>
</file>