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60" r:id="rId4"/>
    <p:sldId id="1475" r:id="rId5"/>
    <p:sldId id="1476" r:id="rId6"/>
    <p:sldId id="1478" r:id="rId7"/>
    <p:sldId id="1477" r:id="rId8"/>
    <p:sldId id="1481" r:id="rId9"/>
    <p:sldId id="1480" r:id="rId10"/>
    <p:sldId id="1482" r:id="rId11"/>
    <p:sldId id="1483" r:id="rId12"/>
    <p:sldId id="1479" r:id="rId13"/>
    <p:sldId id="934" r:id="rId14"/>
    <p:sldId id="263" r:id="rId15"/>
    <p:sldId id="1516" r:id="rId16"/>
    <p:sldId id="1517" r:id="rId17"/>
    <p:sldId id="1519" r:id="rId18"/>
    <p:sldId id="1511" r:id="rId19"/>
    <p:sldId id="1515" r:id="rId20"/>
    <p:sldId id="264" r:id="rId21"/>
    <p:sldId id="1521" r:id="rId22"/>
    <p:sldId id="1518" r:id="rId23"/>
    <p:sldId id="265"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8"/>
            <p14:sldId id="1477"/>
            <p14:sldId id="1481"/>
            <p14:sldId id="1480"/>
            <p14:sldId id="1482"/>
            <p14:sldId id="1483"/>
            <p14:sldId id="1479"/>
            <p14:sldId id="934"/>
            <p14:sldId id="263"/>
            <p14:sldId id="1516"/>
            <p14:sldId id="1517"/>
            <p14:sldId id="1519"/>
            <p14:sldId id="1511"/>
            <p14:sldId id="1515"/>
            <p14:sldId id="264"/>
            <p14:sldId id="1521"/>
            <p14:sldId id="1518"/>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9698" autoAdjust="0"/>
  </p:normalViewPr>
  <p:slideViewPr>
    <p:cSldViewPr>
      <p:cViewPr varScale="1">
        <p:scale>
          <a:sx n="77" d="100"/>
          <a:sy n="77" d="100"/>
        </p:scale>
        <p:origin x="13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6-2-2024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6-2-2024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 </a:t>
            </a:r>
          </a:p>
          <a:p>
            <a:pPr fontAlgn="t"/>
            <a:endParaRPr lang="nl-NL" sz="1200" kern="1200" dirty="0">
              <a:solidFill>
                <a:schemeClr val="tx1"/>
              </a:solidFill>
              <a:effectLst/>
              <a:latin typeface="+mn-lt"/>
              <a:ea typeface="+mn-ea"/>
              <a:cs typeface="+mn-cs"/>
            </a:endParaRPr>
          </a:p>
          <a:p>
            <a:r>
              <a:rPr lang="nl-NL" b="1" dirty="0"/>
              <a:t>de voorbereiding: </a:t>
            </a:r>
            <a:r>
              <a:rPr lang="nl-NL" dirty="0"/>
              <a:t>het klaarmaken en regelen van alles wat nodig is</a:t>
            </a:r>
          </a:p>
          <a:p>
            <a:r>
              <a:rPr lang="nl-NL" b="1" dirty="0"/>
              <a:t>overhandigen: </a:t>
            </a:r>
            <a:r>
              <a:rPr lang="nl-NL" dirty="0"/>
              <a:t>geven</a:t>
            </a:r>
          </a:p>
          <a:p>
            <a:r>
              <a:rPr lang="nl-NL" b="1" dirty="0"/>
              <a:t>de grote eer: </a:t>
            </a:r>
            <a:r>
              <a:rPr lang="nl-NL" dirty="0"/>
              <a:t>iets heel bijzonders voor iemand</a:t>
            </a:r>
          </a:p>
          <a:p>
            <a:r>
              <a:rPr lang="nl-NL" b="1" dirty="0"/>
              <a:t>van oorsprong: </a:t>
            </a:r>
            <a:r>
              <a:rPr lang="nl-NL" dirty="0"/>
              <a:t>vanaf het begin</a:t>
            </a:r>
          </a:p>
          <a:p>
            <a:r>
              <a:rPr lang="nl-NL" b="1" dirty="0"/>
              <a:t>met name: </a:t>
            </a:r>
            <a:r>
              <a:rPr lang="nl-NL" dirty="0"/>
              <a:t>vooral</a:t>
            </a:r>
          </a:p>
          <a:p>
            <a:r>
              <a:rPr lang="nl-NL" b="1" dirty="0"/>
              <a:t>vasten: </a:t>
            </a:r>
            <a:r>
              <a:rPr lang="nl-NL" dirty="0"/>
              <a:t>een periode weinig of niets eten of drinken</a:t>
            </a:r>
          </a:p>
          <a:p>
            <a:r>
              <a:rPr lang="nl-NL" b="1" dirty="0"/>
              <a:t>zich houden aan: </a:t>
            </a:r>
            <a:r>
              <a:rPr lang="nl-NL" dirty="0"/>
              <a:t>de regels en afspraken volgen</a:t>
            </a:r>
          </a:p>
          <a:p>
            <a:r>
              <a:rPr lang="nl-NL" b="1" dirty="0"/>
              <a:t>uitbundig: </a:t>
            </a:r>
            <a:r>
              <a:rPr lang="nl-NL" dirty="0"/>
              <a:t>heel vrolijk</a:t>
            </a:r>
          </a:p>
          <a:p>
            <a:r>
              <a:rPr lang="nl-NL" b="1" dirty="0"/>
              <a:t>de parade: </a:t>
            </a:r>
            <a:r>
              <a:rPr lang="nl-NL" dirty="0"/>
              <a:t>de optocht, de groep mensen of wagens die in een rij over straat gaan</a:t>
            </a:r>
          </a:p>
          <a:p>
            <a:r>
              <a:rPr lang="nl-NL" b="1" dirty="0"/>
              <a:t>het kostuum: </a:t>
            </a:r>
            <a:r>
              <a:rPr lang="nl-NL" dirty="0"/>
              <a:t>de kleding die je draagt bij een speciale gelegenheid</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56641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287976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283818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4.png"/><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1.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Vorig jaar is mijn zus getrouwd. In </a:t>
            </a:r>
            <a:r>
              <a:rPr lang="nl-NL" sz="2000" b="1" u="sng" dirty="0">
                <a:ea typeface="Times New Roman" panose="02020603050405020304" pitchFamily="18" charset="0"/>
                <a:cs typeface="Arial" panose="020B0604020202020204" pitchFamily="34" charset="0"/>
              </a:rPr>
              <a:t>de voorbereiding</a:t>
            </a:r>
            <a:r>
              <a:rPr lang="nl-NL" sz="2000" dirty="0">
                <a:ea typeface="Times New Roman" panose="02020603050405020304" pitchFamily="18" charset="0"/>
                <a:cs typeface="Arial" panose="020B0604020202020204" pitchFamily="34" charset="0"/>
              </a:rPr>
              <a:t>, dus </a:t>
            </a:r>
            <a:r>
              <a:rPr lang="nl-NL" sz="2000" b="1" i="1" dirty="0">
                <a:ea typeface="Times New Roman" panose="02020603050405020304" pitchFamily="18" charset="0"/>
                <a:cs typeface="Arial" panose="020B0604020202020204" pitchFamily="34" charset="0"/>
              </a:rPr>
              <a:t>tijdens het klaarmaken en regelen van alles wat nodig is</a:t>
            </a:r>
            <a:r>
              <a:rPr lang="nl-NL" sz="2000" dirty="0">
                <a:ea typeface="Times New Roman" panose="02020603050405020304" pitchFamily="18" charset="0"/>
                <a:cs typeface="Arial" panose="020B0604020202020204" pitchFamily="34" charset="0"/>
              </a:rPr>
              <a:t>, van de bruiloft vroegen ze mijn kleine neefje of hij de ringen zou willen </a:t>
            </a:r>
            <a:r>
              <a:rPr lang="nl-NL" sz="2000" b="1" u="sng" dirty="0">
                <a:ea typeface="Times New Roman" panose="02020603050405020304" pitchFamily="18" charset="0"/>
                <a:cs typeface="Arial" panose="020B0604020202020204" pitchFamily="34" charset="0"/>
              </a:rPr>
              <a:t>overhandigen</a:t>
            </a:r>
            <a:r>
              <a:rPr lang="nl-NL" sz="2000" dirty="0">
                <a:ea typeface="Times New Roman" panose="02020603050405020304" pitchFamily="18" charset="0"/>
                <a:cs typeface="Arial" panose="020B0604020202020204" pitchFamily="34" charset="0"/>
              </a:rPr>
              <a:t>. Nou, de ring </a:t>
            </a:r>
            <a:r>
              <a:rPr lang="nl-NL" sz="2000" b="1" i="1" dirty="0">
                <a:ea typeface="Times New Roman" panose="02020603050405020304" pitchFamily="18" charset="0"/>
                <a:cs typeface="Arial" panose="020B0604020202020204" pitchFamily="34" charset="0"/>
              </a:rPr>
              <a:t>geven</a:t>
            </a:r>
            <a:r>
              <a:rPr lang="nl-NL" sz="2000" dirty="0">
                <a:ea typeface="Times New Roman" panose="02020603050405020304" pitchFamily="18" charset="0"/>
                <a:cs typeface="Arial" panose="020B0604020202020204" pitchFamily="34" charset="0"/>
              </a:rPr>
              <a:t>, dat wilde hij wel. Dat was </a:t>
            </a:r>
            <a:r>
              <a:rPr lang="nl-NL" sz="2000" b="1" u="sng" dirty="0">
                <a:ea typeface="Times New Roman" panose="02020603050405020304" pitchFamily="18" charset="0"/>
                <a:cs typeface="Arial" panose="020B0604020202020204" pitchFamily="34" charset="0"/>
              </a:rPr>
              <a:t>een grote eer</a:t>
            </a:r>
            <a:r>
              <a:rPr lang="nl-NL" sz="2000" dirty="0">
                <a:ea typeface="Times New Roman" panose="02020603050405020304" pitchFamily="18" charset="0"/>
                <a:cs typeface="Arial" panose="020B0604020202020204" pitchFamily="34" charset="0"/>
              </a:rPr>
              <a:t>! D</a:t>
            </a:r>
            <a:r>
              <a:rPr lang="nl-NL" sz="2000" dirty="0">
                <a:effectLst/>
                <a:ea typeface="Times New Roman" panose="02020603050405020304" pitchFamily="18" charset="0"/>
                <a:cs typeface="Arial" panose="020B0604020202020204" pitchFamily="34" charset="0"/>
              </a:rPr>
              <a:t>e grote eer is </a:t>
            </a:r>
            <a:r>
              <a:rPr lang="nl-NL" sz="2000" b="1" i="1" dirty="0">
                <a:effectLst/>
                <a:ea typeface="Times New Roman" panose="02020603050405020304" pitchFamily="18" charset="0"/>
                <a:cs typeface="Arial" panose="020B0604020202020204" pitchFamily="34" charset="0"/>
              </a:rPr>
              <a:t>iets heel bijzonders voor iemand</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 ringen lagen op een mooi kussentje, en </a:t>
            </a:r>
            <a:r>
              <a:rPr lang="nl-NL" sz="2000" b="1" u="sng" dirty="0">
                <a:ea typeface="Times New Roman" panose="02020603050405020304" pitchFamily="18" charset="0"/>
                <a:cs typeface="Arial" panose="020B0604020202020204" pitchFamily="34" charset="0"/>
              </a:rPr>
              <a:t>met name</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vooral</a:t>
            </a:r>
            <a:r>
              <a:rPr lang="nl-NL" sz="2000" dirty="0">
                <a:ea typeface="Times New Roman" panose="02020603050405020304" pitchFamily="18" charset="0"/>
                <a:cs typeface="Arial" panose="020B0604020202020204" pitchFamily="34" charset="0"/>
              </a:rPr>
              <a:t> de grote strik vond mijn kleine neefje prachtig. De trouwring komt </a:t>
            </a:r>
            <a:r>
              <a:rPr lang="nl-NL" sz="2000" b="1" u="sng" dirty="0">
                <a:ea typeface="Times New Roman" panose="02020603050405020304" pitchFamily="18" charset="0"/>
                <a:cs typeface="Arial" panose="020B0604020202020204" pitchFamily="34" charset="0"/>
              </a:rPr>
              <a:t>van oorsprong</a:t>
            </a:r>
            <a:r>
              <a:rPr lang="nl-NL" sz="2000" dirty="0">
                <a:ea typeface="Times New Roman" panose="02020603050405020304" pitchFamily="18" charset="0"/>
                <a:cs typeface="Arial" panose="020B0604020202020204" pitchFamily="34" charset="0"/>
              </a:rPr>
              <a:t> uit Egypte, ruim 5000 jaar geleden. V</a:t>
            </a:r>
            <a:r>
              <a:rPr lang="nl-NL" sz="2000" dirty="0">
                <a:effectLst/>
                <a:ea typeface="Times New Roman" panose="02020603050405020304" pitchFamily="18" charset="0"/>
                <a:cs typeface="Arial" panose="020B0604020202020204" pitchFamily="34" charset="0"/>
              </a:rPr>
              <a:t>an oorsprong betekent </a:t>
            </a:r>
            <a:r>
              <a:rPr lang="nl-NL" sz="2000" b="1" i="1" dirty="0">
                <a:effectLst/>
                <a:ea typeface="Times New Roman" panose="02020603050405020304" pitchFamily="18" charset="0"/>
                <a:cs typeface="Arial" panose="020B0604020202020204" pitchFamily="34" charset="0"/>
              </a:rPr>
              <a:t>vanaf het begin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Daar werd voor het eerst een ring van goud gemaakt. Wisten jullie dat?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Mijn neefje was heel </a:t>
            </a:r>
            <a:r>
              <a:rPr lang="nl-NL" sz="2000" b="1" u="sng" dirty="0">
                <a:ea typeface="Times New Roman" panose="02020603050405020304" pitchFamily="18" charset="0"/>
                <a:cs typeface="Arial" panose="020B0604020202020204" pitchFamily="34" charset="0"/>
              </a:rPr>
              <a:t>uitbundig</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heel vrolijk</a:t>
            </a:r>
            <a:r>
              <a:rPr lang="nl-NL" sz="2000" dirty="0">
                <a:ea typeface="Times New Roman" panose="02020603050405020304" pitchFamily="18" charset="0"/>
                <a:cs typeface="Arial" panose="020B0604020202020204" pitchFamily="34" charset="0"/>
              </a:rPr>
              <a:t>, thuis aan het oefenen met het overhandigen van de ringen. Hij moest rustig lopen en het kussentje recht houden. Dat is als je uitbundig bent best wel moeilijk! Maar op de bruiloft </a:t>
            </a:r>
            <a:r>
              <a:rPr lang="nl-NL" sz="2000" b="1" u="sng" dirty="0">
                <a:ea typeface="Times New Roman" panose="02020603050405020304" pitchFamily="18" charset="0"/>
                <a:cs typeface="Arial" panose="020B0604020202020204" pitchFamily="34" charset="0"/>
              </a:rPr>
              <a:t>hield</a:t>
            </a:r>
            <a:r>
              <a:rPr lang="nl-NL" sz="2000" dirty="0">
                <a:ea typeface="Times New Roman" panose="02020603050405020304" pitchFamily="18" charset="0"/>
                <a:cs typeface="Arial" panose="020B0604020202020204" pitchFamily="34" charset="0"/>
              </a:rPr>
              <a:t> hij </a:t>
            </a:r>
            <a:r>
              <a:rPr lang="nl-NL" sz="2000" b="1" u="sng" dirty="0">
                <a:ea typeface="Times New Roman" panose="02020603050405020304" pitchFamily="18" charset="0"/>
                <a:cs typeface="Arial" panose="020B0604020202020204" pitchFamily="34" charset="0"/>
              </a:rPr>
              <a:t>zich</a:t>
            </a:r>
            <a:r>
              <a:rPr lang="nl-NL" sz="2000" dirty="0">
                <a:ea typeface="Times New Roman" panose="02020603050405020304" pitchFamily="18" charset="0"/>
                <a:cs typeface="Arial" panose="020B0604020202020204" pitchFamily="34" charset="0"/>
              </a:rPr>
              <a:t> daar netjes </a:t>
            </a:r>
            <a:r>
              <a:rPr lang="nl-NL" sz="2000" b="1" u="sng" dirty="0">
                <a:ea typeface="Times New Roman" panose="02020603050405020304" pitchFamily="18" charset="0"/>
                <a:cs typeface="Arial" panose="020B0604020202020204" pitchFamily="34" charset="0"/>
              </a:rPr>
              <a:t>aan</a:t>
            </a:r>
            <a:r>
              <a:rPr lang="nl-NL" sz="2000" dirty="0">
                <a:ea typeface="Times New Roman" panose="02020603050405020304" pitchFamily="18" charset="0"/>
                <a:cs typeface="Arial" panose="020B0604020202020204" pitchFamily="34" charset="0"/>
              </a:rPr>
              <a:t>. Z</a:t>
            </a:r>
            <a:r>
              <a:rPr lang="nl-NL" sz="2000" dirty="0">
                <a:effectLst/>
                <a:ea typeface="Times New Roman" panose="02020603050405020304" pitchFamily="18" charset="0"/>
                <a:cs typeface="Arial" panose="020B0604020202020204" pitchFamily="34" charset="0"/>
              </a:rPr>
              <a:t>ich ergens aan houden betekent </a:t>
            </a:r>
            <a:r>
              <a:rPr lang="nl-NL" sz="2000" b="1" i="1" dirty="0">
                <a:effectLst/>
                <a:ea typeface="Times New Roman" panose="02020603050405020304" pitchFamily="18" charset="0"/>
                <a:cs typeface="Arial" panose="020B0604020202020204" pitchFamily="34" charset="0"/>
              </a:rPr>
              <a:t>de regels en afspraken volgen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Hij liep zó rustig en recht.. Net zo recht als mensen die in een stoet lopen of in </a:t>
            </a:r>
            <a:r>
              <a:rPr lang="nl-NL" sz="2000" b="1" u="sng" dirty="0">
                <a:ea typeface="Times New Roman" panose="02020603050405020304" pitchFamily="18" charset="0"/>
                <a:cs typeface="Arial" panose="020B0604020202020204" pitchFamily="34" charset="0"/>
              </a:rPr>
              <a:t>een parade</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Dat is </a:t>
            </a:r>
            <a:r>
              <a:rPr lang="nl-NL" sz="2000" b="1" i="1" dirty="0">
                <a:effectLst/>
                <a:ea typeface="Times New Roman" panose="02020603050405020304" pitchFamily="18" charset="0"/>
                <a:cs typeface="Arial" panose="020B0604020202020204" pitchFamily="34" charset="0"/>
              </a:rPr>
              <a:t>de optocht, de groep mensen of wagens die in een rij over straat gaan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En hij zag er ook schitterend uit in zijn </a:t>
            </a:r>
            <a:r>
              <a:rPr lang="nl-NL" sz="2000" b="1" u="sng" dirty="0">
                <a:ea typeface="Times New Roman" panose="02020603050405020304" pitchFamily="18" charset="0"/>
                <a:cs typeface="Arial" panose="020B0604020202020204" pitchFamily="34" charset="0"/>
              </a:rPr>
              <a:t>kostuum</a:t>
            </a:r>
            <a:r>
              <a:rPr lang="nl-NL" sz="2000" dirty="0">
                <a:ea typeface="Times New Roman" panose="02020603050405020304" pitchFamily="18" charset="0"/>
                <a:cs typeface="Arial" panose="020B0604020202020204" pitchFamily="34" charset="0"/>
              </a:rPr>
              <a:t>. H</a:t>
            </a:r>
            <a:r>
              <a:rPr lang="nl-NL" sz="2000" dirty="0">
                <a:effectLst/>
                <a:ea typeface="Times New Roman" panose="02020603050405020304" pitchFamily="18" charset="0"/>
                <a:cs typeface="Arial" panose="020B0604020202020204" pitchFamily="34" charset="0"/>
              </a:rPr>
              <a:t>et kostuum is </a:t>
            </a:r>
            <a:r>
              <a:rPr lang="nl-NL" sz="2000" b="1" i="1" dirty="0">
                <a:effectLst/>
                <a:ea typeface="Times New Roman" panose="02020603050405020304" pitchFamily="18" charset="0"/>
                <a:cs typeface="Arial" panose="020B0604020202020204" pitchFamily="34" charset="0"/>
              </a:rPr>
              <a:t>de kleding die je draagt bij een speciale gelegenheid</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Kijk, zoiets had hij aan. </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Over kleding bij speciale gelegenheden gesproken. Wisten jullie ook dat mannen en vrouwen zich extra netjes kleden voor bijvoorbeeld het Ramadan- of Suikerfeest? Na 30 dagen </a:t>
            </a:r>
            <a:r>
              <a:rPr lang="nl-NL" sz="2000" b="1" u="sng" dirty="0">
                <a:ea typeface="Times New Roman" panose="02020603050405020304" pitchFamily="18" charset="0"/>
                <a:cs typeface="Arial" panose="020B0604020202020204" pitchFamily="34" charset="0"/>
              </a:rPr>
              <a:t>vasten</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een periode weinig of niets eten of drinken) </a:t>
            </a:r>
            <a:r>
              <a:rPr lang="nl-NL" sz="2000" dirty="0">
                <a:ea typeface="Times New Roman" panose="02020603050405020304" pitchFamily="18" charset="0"/>
                <a:cs typeface="Arial" panose="020B0604020202020204" pitchFamily="34" charset="0"/>
              </a:rPr>
              <a:t>wordt dit feest gevierd.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parade</a:t>
            </a:r>
          </a:p>
        </p:txBody>
      </p:sp>
      <p:pic>
        <p:nvPicPr>
          <p:cNvPr id="2" name="Afbeelding 1" descr="Afbeelding met persoon, kleding, buitenshuis, person&#10;&#10;Automatisch gegenereerde beschrijving">
            <a:extLst>
              <a:ext uri="{FF2B5EF4-FFF2-40B4-BE49-F238E27FC236}">
                <a16:creationId xmlns:a16="http://schemas.microsoft.com/office/drawing/2014/main" id="{59F1E2F1-AB47-269A-C823-C29A45A9B6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12776"/>
            <a:ext cx="7704856" cy="5146844"/>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kostuum</a:t>
            </a:r>
          </a:p>
        </p:txBody>
      </p:sp>
      <p:pic>
        <p:nvPicPr>
          <p:cNvPr id="3" name="Afbeelding 2" descr="Afbeelding met persoon, buitenshuis, kleding, Vlinderdas&#10;&#10;Automatisch gegenereerde beschrijving">
            <a:extLst>
              <a:ext uri="{FF2B5EF4-FFF2-40B4-BE49-F238E27FC236}">
                <a16:creationId xmlns:a16="http://schemas.microsoft.com/office/drawing/2014/main" id="{A1F7D870-AABC-9B9C-5D2D-938BA26D24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636" y="1677194"/>
            <a:ext cx="7314728" cy="488623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vasten</a:t>
            </a:r>
          </a:p>
        </p:txBody>
      </p:sp>
      <p:pic>
        <p:nvPicPr>
          <p:cNvPr id="2" name="Picture 3">
            <a:extLst>
              <a:ext uri="{FF2B5EF4-FFF2-40B4-BE49-F238E27FC236}">
                <a16:creationId xmlns:a16="http://schemas.microsoft.com/office/drawing/2014/main" id="{77767946-736A-9D62-18EC-A900B3DE49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1412776"/>
            <a:ext cx="7272808" cy="515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uitbundig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ingetogen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4408" y="1628800"/>
            <a:ext cx="42755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vrolijk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Mijn neefje was heel </a:t>
            </a:r>
            <a:r>
              <a:rPr lang="nl-NL" sz="2400" i="1" u="sng" dirty="0">
                <a:solidFill>
                  <a:srgbClr val="387038"/>
                </a:solidFill>
                <a:latin typeface="Century Gothic" panose="020B0502020202020204" pitchFamily="34" charset="0"/>
                <a:ea typeface="Calibri"/>
                <a:cs typeface="Times New Roman"/>
              </a:rPr>
              <a:t>uitbundig</a:t>
            </a:r>
            <a:r>
              <a:rPr lang="nl-NL" sz="2400" i="1" dirty="0">
                <a:solidFill>
                  <a:srgbClr val="387038"/>
                </a:solidFill>
                <a:latin typeface="Century Gothic" panose="020B0502020202020204" pitchFamily="34" charset="0"/>
                <a:ea typeface="Calibri"/>
                <a:cs typeface="Times New Roman"/>
              </a:rPr>
              <a:t> aan het oefenen met het overhandigen van de ringen.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rustig en bescheiden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wacht </a:t>
            </a:r>
            <a:r>
              <a:rPr lang="nl-NL" sz="2400" i="1" u="sng" dirty="0">
                <a:solidFill>
                  <a:srgbClr val="387038"/>
                </a:solidFill>
                <a:effectLst/>
                <a:latin typeface="Century Gothic" panose="020B0502020202020204" pitchFamily="34" charset="0"/>
                <a:ea typeface="Calibri"/>
                <a:cs typeface="Times New Roman"/>
              </a:rPr>
              <a:t>ingetogen</a:t>
            </a:r>
            <a:r>
              <a:rPr lang="nl-NL" sz="2400" i="1" dirty="0">
                <a:solidFill>
                  <a:srgbClr val="387038"/>
                </a:solidFill>
                <a:effectLst/>
                <a:latin typeface="Century Gothic" panose="020B0502020202020204" pitchFamily="34" charset="0"/>
                <a:ea typeface="Calibri"/>
                <a:cs typeface="Times New Roman"/>
              </a:rPr>
              <a:t> op een cadeautje.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BF7C130F-15FC-AB28-8472-116ACA75A1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912" y="2294606"/>
            <a:ext cx="3480524" cy="2268787"/>
          </a:xfrm>
          <a:prstGeom prst="rect">
            <a:avLst/>
          </a:prstGeom>
        </p:spPr>
      </p:pic>
      <p:pic>
        <p:nvPicPr>
          <p:cNvPr id="8" name="Afbeelding 7" descr="Afbeelding met persoon, kleding, Menselijk gezicht, glimlach&#10;&#10;Automatisch gegenereerde beschrijving">
            <a:extLst>
              <a:ext uri="{FF2B5EF4-FFF2-40B4-BE49-F238E27FC236}">
                <a16:creationId xmlns:a16="http://schemas.microsoft.com/office/drawing/2014/main" id="{83DBCA94-E86D-46A7-7EA0-0B2CD94130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8074" y="2564904"/>
            <a:ext cx="3127844" cy="208940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19802" y="390888"/>
            <a:ext cx="445219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overhandigen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ontvangen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Mijn neefje </a:t>
            </a:r>
            <a:r>
              <a:rPr lang="nl-NL" sz="2400" i="1" u="sng" dirty="0">
                <a:solidFill>
                  <a:srgbClr val="387038"/>
                </a:solidFill>
                <a:latin typeface="Century Gothic" panose="020B0502020202020204" pitchFamily="34" charset="0"/>
                <a:ea typeface="Calibri"/>
                <a:cs typeface="Times New Roman"/>
              </a:rPr>
              <a:t>overhandigt</a:t>
            </a:r>
            <a:r>
              <a:rPr lang="nl-NL" sz="2400" i="1" dirty="0">
                <a:solidFill>
                  <a:srgbClr val="387038"/>
                </a:solidFill>
                <a:latin typeface="Century Gothic" panose="020B0502020202020204" pitchFamily="34" charset="0"/>
                <a:ea typeface="Calibri"/>
                <a:cs typeface="Times New Roman"/>
              </a:rPr>
              <a:t> de ringen aan het bruidspaar.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8" y="1711750"/>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het bezit ervan komen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Als eerste </a:t>
            </a:r>
            <a:r>
              <a:rPr lang="nl-NL" sz="2400" i="1" u="sng" dirty="0">
                <a:solidFill>
                  <a:srgbClr val="387038"/>
                </a:solidFill>
                <a:latin typeface="Century Gothic" panose="020B0502020202020204" pitchFamily="34" charset="0"/>
                <a:ea typeface="Calibri"/>
                <a:cs typeface="Times New Roman"/>
              </a:rPr>
              <a:t>ontvangt</a:t>
            </a:r>
            <a:r>
              <a:rPr lang="nl-NL" sz="2400" i="1" dirty="0">
                <a:solidFill>
                  <a:srgbClr val="387038"/>
                </a:solidFill>
                <a:latin typeface="Century Gothic" panose="020B0502020202020204" pitchFamily="34" charset="0"/>
                <a:ea typeface="Calibri"/>
                <a:cs typeface="Times New Roman"/>
              </a:rPr>
              <a:t> mijn zus de trouwring om haar vinger.</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9" name="Afbeelding 8">
            <a:extLst>
              <a:ext uri="{FF2B5EF4-FFF2-40B4-BE49-F238E27FC236}">
                <a16:creationId xmlns:a16="http://schemas.microsoft.com/office/drawing/2014/main" id="{41FE5894-712F-7A4E-6FD3-0DFEF36666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040" y="2273708"/>
            <a:ext cx="3462828" cy="2310584"/>
          </a:xfrm>
          <a:prstGeom prst="rect">
            <a:avLst/>
          </a:prstGeom>
        </p:spPr>
      </p:pic>
      <p:pic>
        <p:nvPicPr>
          <p:cNvPr id="16" name="Afbeelding 15" descr="Afbeelding met persoon, vinger, nagel, duim&#10;&#10;Automatisch gegenereerde beschrijving">
            <a:extLst>
              <a:ext uri="{FF2B5EF4-FFF2-40B4-BE49-F238E27FC236}">
                <a16:creationId xmlns:a16="http://schemas.microsoft.com/office/drawing/2014/main" id="{42AAC8EE-ED18-04D0-94FD-D7253858E7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5317" y="2708920"/>
            <a:ext cx="3513357" cy="2119003"/>
          </a:xfrm>
          <a:prstGeom prst="rect">
            <a:avLst/>
          </a:prstGeom>
        </p:spPr>
      </p:pic>
    </p:spTree>
    <p:extLst>
      <p:ext uri="{BB962C8B-B14F-4D97-AF65-F5344CB8AC3E}">
        <p14:creationId xmlns:p14="http://schemas.microsoft.com/office/powerpoint/2010/main" val="352285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vasten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schranzen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6358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een periode weinig of niets eten of drinken</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latin typeface="Calibri"/>
              <a:ea typeface="Calibri"/>
              <a:cs typeface="Times New Roman"/>
            </a:endParaRPr>
          </a:p>
          <a:p>
            <a:pPr>
              <a:lnSpc>
                <a:spcPct val="107000"/>
              </a:lnSpc>
              <a:spcAft>
                <a:spcPts val="0"/>
              </a:spcAft>
            </a:pPr>
            <a:endParaRPr lang="nl-NL" sz="2800" i="1" dirty="0">
              <a:solidFill>
                <a:srgbClr val="387038"/>
              </a:solidFill>
              <a:latin typeface="Trebuchet MS"/>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Na 30 dagen </a:t>
            </a:r>
            <a:r>
              <a:rPr lang="nl-NL" sz="2400" i="1" u="sng" dirty="0">
                <a:solidFill>
                  <a:srgbClr val="387038"/>
                </a:solidFill>
                <a:latin typeface="Century Gothic" panose="020B0502020202020204" pitchFamily="34" charset="0"/>
                <a:ea typeface="Calibri"/>
                <a:cs typeface="Times New Roman"/>
              </a:rPr>
              <a:t>vasten</a:t>
            </a:r>
            <a:r>
              <a:rPr lang="nl-NL" sz="2400" i="1" dirty="0">
                <a:solidFill>
                  <a:srgbClr val="387038"/>
                </a:solidFill>
                <a:latin typeface="Century Gothic" panose="020B0502020202020204" pitchFamily="34" charset="0"/>
                <a:ea typeface="Calibri"/>
                <a:cs typeface="Times New Roman"/>
              </a:rPr>
              <a:t> vieren we het Suikerfeest.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snel en veel eten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dirty="0">
              <a:effectLst/>
              <a:latin typeface="Trebuchet MS"/>
              <a:ea typeface="Calibri"/>
              <a:cs typeface="Times New Roman"/>
            </a:endParaRPr>
          </a:p>
          <a:p>
            <a:pPr>
              <a:lnSpc>
                <a:spcPct val="107000"/>
              </a:lnSpc>
              <a:spcAft>
                <a:spcPts val="0"/>
              </a:spcAft>
            </a:pPr>
            <a:endParaRPr lang="nl-NL" sz="3200" dirty="0">
              <a:latin typeface="Trebuchet MS"/>
              <a:ea typeface="Calibri"/>
              <a:cs typeface="Times New Roman"/>
            </a:endParaRPr>
          </a:p>
          <a:p>
            <a:pPr>
              <a:lnSpc>
                <a:spcPct val="107000"/>
              </a:lnSpc>
              <a:spcAft>
                <a:spcPts val="0"/>
              </a:spcAft>
            </a:pPr>
            <a:endParaRPr lang="nl-NL" sz="600" dirty="0">
              <a:effectLst/>
              <a:latin typeface="Calibri"/>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De jongen had zo’n honger: hij zat vreselijk te </a:t>
            </a:r>
            <a:r>
              <a:rPr lang="nl-NL" sz="2400" i="1" u="sng" dirty="0">
                <a:solidFill>
                  <a:srgbClr val="387038"/>
                </a:solidFill>
                <a:latin typeface="Century Gothic" panose="020B0502020202020204" pitchFamily="34" charset="0"/>
                <a:ea typeface="Calibri"/>
                <a:cs typeface="Times New Roman"/>
              </a:rPr>
              <a:t>schranzen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5534" r="5914"/>
          <a:stretch/>
        </p:blipFill>
        <p:spPr bwMode="auto">
          <a:xfrm>
            <a:off x="5076055" y="2404053"/>
            <a:ext cx="3456385" cy="25371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9149" y="3055088"/>
            <a:ext cx="3024336" cy="214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62778" y="511304"/>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z</a:t>
            </a:r>
            <a:r>
              <a:rPr lang="nl-NL" sz="5400" b="1" dirty="0">
                <a:solidFill>
                  <a:srgbClr val="387038"/>
                </a:solidFill>
                <a:effectLst/>
                <a:latin typeface="Century Gothic" panose="020B0502020202020204" pitchFamily="34" charset="0"/>
                <a:ea typeface="Calibri"/>
                <a:cs typeface="Times New Roman"/>
              </a:rPr>
              <a:t>ich houden   aan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regels en afspraken volgen</a:t>
            </a:r>
          </a:p>
          <a:p>
            <a:pPr>
              <a:lnSpc>
                <a:spcPct val="107000"/>
              </a:lnSpc>
              <a:spcAft>
                <a:spcPts val="0"/>
              </a:spcAft>
            </a:pPr>
            <a:endParaRPr lang="nl-NL" sz="2800" i="1" u="sng"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4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200" i="1" u="sng"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Op de bruiloft </a:t>
            </a:r>
            <a:r>
              <a:rPr lang="nl-NL" sz="2400" i="1" u="sng" dirty="0">
                <a:solidFill>
                  <a:srgbClr val="387038"/>
                </a:solidFill>
                <a:latin typeface="Century Gothic" panose="020B0502020202020204" pitchFamily="34" charset="0"/>
                <a:ea typeface="Calibri"/>
                <a:cs typeface="Times New Roman"/>
              </a:rPr>
              <a:t>hield</a:t>
            </a:r>
            <a:r>
              <a:rPr lang="nl-NL" sz="2400" i="1" dirty="0">
                <a:solidFill>
                  <a:srgbClr val="387038"/>
                </a:solidFill>
                <a:latin typeface="Century Gothic" panose="020B0502020202020204" pitchFamily="34" charset="0"/>
                <a:ea typeface="Calibri"/>
                <a:cs typeface="Times New Roman"/>
              </a:rPr>
              <a:t> hij zich netjes </a:t>
            </a:r>
            <a:r>
              <a:rPr lang="nl-NL" sz="2400" i="1" u="sng" dirty="0">
                <a:solidFill>
                  <a:srgbClr val="387038"/>
                </a:solidFill>
                <a:latin typeface="Century Gothic" panose="020B0502020202020204" pitchFamily="34" charset="0"/>
                <a:ea typeface="Calibri"/>
                <a:cs typeface="Times New Roman"/>
              </a:rPr>
              <a:t>aan</a:t>
            </a:r>
            <a:r>
              <a:rPr lang="nl-NL" sz="2400" i="1" dirty="0">
                <a:solidFill>
                  <a:srgbClr val="387038"/>
                </a:solidFill>
                <a:latin typeface="Century Gothic" panose="020B0502020202020204" pitchFamily="34" charset="0"/>
                <a:ea typeface="Calibri"/>
                <a:cs typeface="Times New Roman"/>
              </a:rPr>
              <a:t> de regels voor het geven van de ringen.</a:t>
            </a:r>
            <a:endParaRPr lang="nl-NL" sz="1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4"/>
            <a:ext cx="4226575"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zich niet houden aan, overtreden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effectLst/>
                <a:latin typeface="Century Gothic" panose="020B0502020202020204" pitchFamily="34" charset="0"/>
                <a:ea typeface="Calibri"/>
                <a:cs typeface="Times New Roman"/>
              </a:rPr>
              <a:t>schendt</a:t>
            </a:r>
            <a:r>
              <a:rPr lang="nl-NL" sz="2400" i="1" dirty="0">
                <a:solidFill>
                  <a:srgbClr val="387038"/>
                </a:solidFill>
                <a:effectLst/>
                <a:latin typeface="Century Gothic" panose="020B0502020202020204" pitchFamily="34" charset="0"/>
                <a:ea typeface="Calibri"/>
                <a:cs typeface="Times New Roman"/>
              </a:rPr>
              <a:t> de regels en pakt toch zijn telefoon.</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64E37025-5EBB-4A2F-92CE-56998E50D34A}"/>
              </a:ext>
            </a:extLst>
          </p:cNvPr>
          <p:cNvSpPr txBox="1">
            <a:spLocks noChangeArrowheads="1"/>
          </p:cNvSpPr>
          <p:nvPr/>
        </p:nvSpPr>
        <p:spPr bwMode="auto">
          <a:xfrm>
            <a:off x="4453655" y="683136"/>
            <a:ext cx="4824537" cy="474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effectLst/>
                <a:latin typeface="Century Gothic" panose="020B0502020202020204" pitchFamily="34" charset="0"/>
                <a:ea typeface="Calibri"/>
                <a:cs typeface="Times New Roman"/>
              </a:rPr>
              <a:t>schenden</a:t>
            </a:r>
            <a:endParaRPr lang="nl-NL" sz="4000" dirty="0">
              <a:effectLst/>
              <a:latin typeface="Century Gothic" panose="020B0502020202020204" pitchFamily="34" charset="0"/>
              <a:ea typeface="Calibri"/>
              <a:cs typeface="Times New Roman"/>
            </a:endParaRPr>
          </a:p>
        </p:txBody>
      </p:sp>
      <p:pic>
        <p:nvPicPr>
          <p:cNvPr id="2" name="Afbeelding 1" descr="Afbeelding met persoon, gras, Menselijk gezicht, kleding&#10;&#10;Automatisch gegenereerde beschrijving">
            <a:extLst>
              <a:ext uri="{FF2B5EF4-FFF2-40B4-BE49-F238E27FC236}">
                <a16:creationId xmlns:a16="http://schemas.microsoft.com/office/drawing/2014/main" id="{C01D4E77-757B-A1EF-8146-B8D5CE1A08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5656" y="2710555"/>
            <a:ext cx="1436416" cy="2150323"/>
          </a:xfrm>
          <a:prstGeom prst="rect">
            <a:avLst/>
          </a:prstGeom>
        </p:spPr>
      </p:pic>
      <p:pic>
        <p:nvPicPr>
          <p:cNvPr id="5" name="Afbeelding 4" descr="Afbeelding met persoon, kleding, Menselijk gezicht, jongen&#10;&#10;Automatisch gegenereerde beschrijving">
            <a:extLst>
              <a:ext uri="{FF2B5EF4-FFF2-40B4-BE49-F238E27FC236}">
                <a16:creationId xmlns:a16="http://schemas.microsoft.com/office/drawing/2014/main" id="{7C377368-C9D8-AE6B-BEB4-28645F6923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0072" y="2677806"/>
            <a:ext cx="3266741" cy="2182183"/>
          </a:xfrm>
          <a:prstGeom prst="rect">
            <a:avLst/>
          </a:prstGeom>
        </p:spPr>
      </p:pic>
    </p:spTree>
    <p:extLst>
      <p:ext uri="{BB962C8B-B14F-4D97-AF65-F5344CB8AC3E}">
        <p14:creationId xmlns:p14="http://schemas.microsoft.com/office/powerpoint/2010/main" val="120204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04800" y="312737"/>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met name</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a:t>
            </a:r>
            <a:r>
              <a:rPr lang="nl-NL" sz="5400" b="1" dirty="0">
                <a:solidFill>
                  <a:srgbClr val="387038"/>
                </a:solidFill>
                <a:effectLst/>
                <a:latin typeface="Century Gothic" panose="020B0502020202020204" pitchFamily="34" charset="0"/>
                <a:ea typeface="Calibri"/>
                <a:cs typeface="Times New Roman"/>
              </a:rPr>
              <a:t>et minst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vooral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1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Met name</a:t>
            </a:r>
            <a:r>
              <a:rPr lang="nl-NL" sz="2400" i="1" dirty="0">
                <a:solidFill>
                  <a:srgbClr val="387038"/>
                </a:solidFill>
                <a:latin typeface="Century Gothic" panose="020B0502020202020204" pitchFamily="34" charset="0"/>
                <a:ea typeface="Calibri"/>
                <a:cs typeface="Times New Roman"/>
              </a:rPr>
              <a:t> de grote strik vindt mijn neefje prachtig.</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 weinig dat niet minder kan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6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Het minst</a:t>
            </a:r>
            <a:r>
              <a:rPr lang="nl-NL" sz="2400" i="1" dirty="0">
                <a:solidFill>
                  <a:srgbClr val="387038"/>
                </a:solidFill>
                <a:latin typeface="Century Gothic" panose="020B0502020202020204" pitchFamily="34" charset="0"/>
                <a:ea typeface="Calibri"/>
                <a:cs typeface="Times New Roman"/>
              </a:rPr>
              <a:t> belangrijk vindt hij het bruidsboeket.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8BF95384-7733-ABDA-639C-3567D11734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75" y="2348880"/>
            <a:ext cx="3762240" cy="2512466"/>
          </a:xfrm>
          <a:prstGeom prst="rect">
            <a:avLst/>
          </a:prstGeom>
        </p:spPr>
      </p:pic>
      <p:pic>
        <p:nvPicPr>
          <p:cNvPr id="17" name="Afbeelding 16" descr="Afbeelding met bloem, bloemblaadje, waterbak, buitenshuis&#10;&#10;Automatisch gegenereerde beschrijving">
            <a:extLst>
              <a:ext uri="{FF2B5EF4-FFF2-40B4-BE49-F238E27FC236}">
                <a16:creationId xmlns:a16="http://schemas.microsoft.com/office/drawing/2014/main" id="{5B6916DA-1856-CFC6-3601-1AA9CC9000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708920"/>
            <a:ext cx="3437787" cy="2296442"/>
          </a:xfrm>
          <a:prstGeom prst="rect">
            <a:avLst/>
          </a:prstGeom>
        </p:spPr>
      </p:pic>
      <p:cxnSp>
        <p:nvCxnSpPr>
          <p:cNvPr id="9" name="Rechte verbindingslijn met pijl 8">
            <a:extLst>
              <a:ext uri="{FF2B5EF4-FFF2-40B4-BE49-F238E27FC236}">
                <a16:creationId xmlns:a16="http://schemas.microsoft.com/office/drawing/2014/main" id="{E1AC107D-FA8D-1027-9F83-51AB816EC07E}"/>
              </a:ext>
            </a:extLst>
          </p:cNvPr>
          <p:cNvCxnSpPr>
            <a:cxnSpLocks/>
          </p:cNvCxnSpPr>
          <p:nvPr/>
        </p:nvCxnSpPr>
        <p:spPr>
          <a:xfrm>
            <a:off x="917575" y="2362064"/>
            <a:ext cx="792088" cy="57606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76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de parade</a:t>
            </a:r>
          </a:p>
        </p:txBody>
      </p:sp>
      <p:sp>
        <p:nvSpPr>
          <p:cNvPr id="7" name="Text Box 14"/>
          <p:cNvSpPr txBox="1"/>
          <p:nvPr/>
        </p:nvSpPr>
        <p:spPr>
          <a:xfrm>
            <a:off x="416822" y="3710226"/>
            <a:ext cx="2787026" cy="8348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3543" y="3732390"/>
            <a:ext cx="300647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de carnavals-parade</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275394" y="3710228"/>
            <a:ext cx="2582684"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6101079" y="3710226"/>
            <a:ext cx="2611399" cy="8348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084169" y="476672"/>
            <a:ext cx="2785425" cy="28083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084169" y="404663"/>
            <a:ext cx="3059831" cy="230425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optocht, de groep mensen of wagens die in een rij over straat gaan</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hemel, weg, parade&#10;&#10;Automatisch gegenereerde beschrijving">
            <a:extLst>
              <a:ext uri="{FF2B5EF4-FFF2-40B4-BE49-F238E27FC236}">
                <a16:creationId xmlns:a16="http://schemas.microsoft.com/office/drawing/2014/main" id="{B9930B70-134A-FAF1-C8F8-F7934AC36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8001" y="4610469"/>
            <a:ext cx="2058415" cy="1375021"/>
          </a:xfrm>
          <a:prstGeom prst="rect">
            <a:avLst/>
          </a:prstGeom>
        </p:spPr>
      </p:pic>
      <p:pic>
        <p:nvPicPr>
          <p:cNvPr id="17" name="Afbeelding 16" descr="Afbeelding met buitenshuis, hemel, persoon, Dans&#10;&#10;Automatisch gegenereerde beschrijving">
            <a:extLst>
              <a:ext uri="{FF2B5EF4-FFF2-40B4-BE49-F238E27FC236}">
                <a16:creationId xmlns:a16="http://schemas.microsoft.com/office/drawing/2014/main" id="{57DC5829-B6A3-93B6-F804-7982120253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194" y="4582507"/>
            <a:ext cx="2114614" cy="1412562"/>
          </a:xfrm>
          <a:prstGeom prst="rect">
            <a:avLst/>
          </a:prstGeom>
        </p:spPr>
      </p:pic>
      <p:sp>
        <p:nvSpPr>
          <p:cNvPr id="18" name="Tekstvak 2">
            <a:extLst>
              <a:ext uri="{FF2B5EF4-FFF2-40B4-BE49-F238E27FC236}">
                <a16:creationId xmlns:a16="http://schemas.microsoft.com/office/drawing/2014/main" id="{2E1AD6F7-CB49-9196-8BBA-3266688E3F20}"/>
              </a:ext>
            </a:extLst>
          </p:cNvPr>
          <p:cNvSpPr txBox="1">
            <a:spLocks noChangeArrowheads="1"/>
          </p:cNvSpPr>
          <p:nvPr/>
        </p:nvSpPr>
        <p:spPr bwMode="auto">
          <a:xfrm>
            <a:off x="3061706" y="3732390"/>
            <a:ext cx="3097509"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a:latin typeface="Century Gothic" panose="020B0502020202020204" pitchFamily="34" charset="0"/>
                <a:ea typeface="Calibri"/>
                <a:cs typeface="Times New Roman"/>
              </a:rPr>
              <a:t>de herdenkings-parade</a:t>
            </a:r>
            <a:endParaRPr lang="nl-NL" sz="2400" b="1" dirty="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97C7CD5A-F129-2AEC-2718-FF3D90966427}"/>
              </a:ext>
            </a:extLst>
          </p:cNvPr>
          <p:cNvSpPr txBox="1">
            <a:spLocks noChangeArrowheads="1"/>
          </p:cNvSpPr>
          <p:nvPr/>
        </p:nvSpPr>
        <p:spPr bwMode="auto">
          <a:xfrm>
            <a:off x="5929624" y="3732390"/>
            <a:ext cx="300647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de militaire parade</a:t>
            </a:r>
            <a:endParaRPr lang="nl-NL" sz="3200" b="1" dirty="0">
              <a:effectLst/>
              <a:latin typeface="Century Gothic" panose="020B0502020202020204" pitchFamily="34" charset="0"/>
              <a:ea typeface="Calibri"/>
              <a:cs typeface="Times New Roman"/>
            </a:endParaRPr>
          </a:p>
        </p:txBody>
      </p:sp>
      <p:pic>
        <p:nvPicPr>
          <p:cNvPr id="20" name="Afbeelding 19" descr="Afbeelding met persoon, kleding, buitenshuis, person&#10;&#10;Automatisch gegenereerde beschrijving">
            <a:extLst>
              <a:ext uri="{FF2B5EF4-FFF2-40B4-BE49-F238E27FC236}">
                <a16:creationId xmlns:a16="http://schemas.microsoft.com/office/drawing/2014/main" id="{D7F49B17-6460-5437-A99A-F13A96274B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7505" y="4608725"/>
            <a:ext cx="2114615" cy="1412563"/>
          </a:xfrm>
          <a:prstGeom prst="rect">
            <a:avLst/>
          </a:prstGeom>
        </p:spPr>
      </p:pic>
    </p:spTree>
    <p:extLst>
      <p:ext uri="{BB962C8B-B14F-4D97-AF65-F5344CB8AC3E}">
        <p14:creationId xmlns:p14="http://schemas.microsoft.com/office/powerpoint/2010/main" val="364679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6 – </a:t>
            </a:r>
            <a:r>
              <a:rPr lang="nl-NL">
                <a:solidFill>
                  <a:srgbClr val="C00000"/>
                </a:solidFill>
                <a:latin typeface="Century Gothic" panose="020B0502020202020204" pitchFamily="34" charset="0"/>
              </a:rPr>
              <a:t>6 februari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37"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73630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028967" y="3779543"/>
            <a:ext cx="2919615" cy="9727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1" y="3448040"/>
            <a:ext cx="273630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74603" y="4646610"/>
            <a:ext cx="3080969" cy="73572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het aanzoek</a:t>
            </a:r>
            <a:endParaRPr lang="nl-NL" sz="3400" dirty="0">
              <a:effectLst/>
              <a:latin typeface="Century Gothic" panose="020B0502020202020204" pitchFamily="34" charset="0"/>
              <a:ea typeface="Calibri"/>
              <a:cs typeface="Times New Roman"/>
            </a:endParaRPr>
          </a:p>
        </p:txBody>
      </p:sp>
      <p:sp>
        <p:nvSpPr>
          <p:cNvPr id="9" name="Text Box 14"/>
          <p:cNvSpPr txBox="1"/>
          <p:nvPr/>
        </p:nvSpPr>
        <p:spPr>
          <a:xfrm>
            <a:off x="2770380" y="3818604"/>
            <a:ext cx="3398069"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200" dirty="0">
                <a:latin typeface="Century Gothic" panose="020B0502020202020204" pitchFamily="34" charset="0"/>
                <a:ea typeface="Calibri"/>
                <a:cs typeface="Times New Roman"/>
              </a:rPr>
              <a:t>de voorbereiding</a:t>
            </a:r>
            <a:endParaRPr lang="nl-NL" sz="3200" dirty="0">
              <a:effectLst/>
              <a:latin typeface="Century Gothic" panose="020B0502020202020204" pitchFamily="34" charset="0"/>
              <a:ea typeface="Calibri"/>
              <a:cs typeface="Times New Roman"/>
            </a:endParaRPr>
          </a:p>
        </p:txBody>
      </p:sp>
      <p:sp>
        <p:nvSpPr>
          <p:cNvPr id="10" name="Text Box 14"/>
          <p:cNvSpPr txBox="1"/>
          <p:nvPr/>
        </p:nvSpPr>
        <p:spPr>
          <a:xfrm>
            <a:off x="5810910" y="344804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huwelijk</a:t>
            </a:r>
            <a:endParaRPr lang="nl-NL" sz="3600" dirty="0">
              <a:effectLst/>
              <a:latin typeface="Century Gothic" panose="020B0502020202020204" pitchFamily="34" charset="0"/>
              <a:ea typeface="Calibri"/>
              <a:cs typeface="Times New Roman"/>
            </a:endParaRPr>
          </a:p>
        </p:txBody>
      </p:sp>
      <p:sp>
        <p:nvSpPr>
          <p:cNvPr id="11" name="Text Box 14"/>
          <p:cNvSpPr txBox="1"/>
          <p:nvPr/>
        </p:nvSpPr>
        <p:spPr>
          <a:xfrm>
            <a:off x="517337" y="676746"/>
            <a:ext cx="834559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24" name="Tekstvak 23">
            <a:extLst>
              <a:ext uri="{FF2B5EF4-FFF2-40B4-BE49-F238E27FC236}">
                <a16:creationId xmlns:a16="http://schemas.microsoft.com/office/drawing/2014/main" id="{9F190DA4-62DA-472B-B9A6-2A93C662CAEF}"/>
              </a:ext>
            </a:extLst>
          </p:cNvPr>
          <p:cNvSpPr txBox="1"/>
          <p:nvPr/>
        </p:nvSpPr>
        <p:spPr>
          <a:xfrm>
            <a:off x="360004" y="436924"/>
            <a:ext cx="5951278" cy="862416"/>
          </a:xfrm>
          <a:prstGeom prst="rect">
            <a:avLst/>
          </a:prstGeom>
          <a:noFill/>
        </p:spPr>
        <p:txBody>
          <a:bodyPr wrap="square">
            <a:sp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Bij </a:t>
            </a:r>
            <a:r>
              <a:rPr lang="nl-NL" sz="2400" i="1" u="sng" dirty="0">
                <a:solidFill>
                  <a:srgbClr val="387038"/>
                </a:solidFill>
                <a:latin typeface="Century Gothic" panose="020B0502020202020204" pitchFamily="34" charset="0"/>
                <a:ea typeface="Calibri"/>
                <a:cs typeface="Times New Roman"/>
              </a:rPr>
              <a:t>d</a:t>
            </a:r>
            <a:r>
              <a:rPr lang="nl-NL" sz="2400" i="1" u="sng" dirty="0">
                <a:solidFill>
                  <a:srgbClr val="387038"/>
                </a:solidFill>
                <a:effectLst/>
                <a:latin typeface="Century Gothic" panose="020B0502020202020204" pitchFamily="34" charset="0"/>
                <a:ea typeface="Calibri"/>
                <a:cs typeface="Times New Roman"/>
              </a:rPr>
              <a:t>e voorbereiding</a:t>
            </a:r>
            <a:r>
              <a:rPr lang="nl-NL" sz="2400" i="1" dirty="0">
                <a:solidFill>
                  <a:srgbClr val="387038"/>
                </a:solidFill>
                <a:effectLst/>
                <a:latin typeface="Century Gothic" panose="020B0502020202020204" pitchFamily="34" charset="0"/>
                <a:ea typeface="Calibri"/>
                <a:cs typeface="Times New Roman"/>
              </a:rPr>
              <a:t> van een huwelijk moet je aan heel veel dingen denken.</a:t>
            </a:r>
            <a:endParaRPr lang="nl-NL" sz="2400" dirty="0">
              <a:effectLst/>
              <a:ea typeface="Calibri"/>
              <a:cs typeface="Times New Roman"/>
            </a:endParaRPr>
          </a:p>
        </p:txBody>
      </p:sp>
      <p:sp>
        <p:nvSpPr>
          <p:cNvPr id="25" name="Text Box 14">
            <a:extLst>
              <a:ext uri="{FF2B5EF4-FFF2-40B4-BE49-F238E27FC236}">
                <a16:creationId xmlns:a16="http://schemas.microsoft.com/office/drawing/2014/main" id="{6A65B168-82DC-4EED-BC70-A1D06E333591}"/>
              </a:ext>
            </a:extLst>
          </p:cNvPr>
          <p:cNvSpPr txBox="1"/>
          <p:nvPr/>
        </p:nvSpPr>
        <p:spPr>
          <a:xfrm>
            <a:off x="3284866" y="4910463"/>
            <a:ext cx="2915705" cy="11828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6" name="Tekstvak 2">
            <a:extLst>
              <a:ext uri="{FF2B5EF4-FFF2-40B4-BE49-F238E27FC236}">
                <a16:creationId xmlns:a16="http://schemas.microsoft.com/office/drawing/2014/main" id="{7CE9F67C-7672-49FB-B0EE-5953A156A74A}"/>
              </a:ext>
            </a:extLst>
          </p:cNvPr>
          <p:cNvSpPr txBox="1">
            <a:spLocks noChangeArrowheads="1"/>
          </p:cNvSpPr>
          <p:nvPr/>
        </p:nvSpPr>
        <p:spPr bwMode="auto">
          <a:xfrm>
            <a:off x="3335643" y="4891423"/>
            <a:ext cx="2864928" cy="28757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Century Gothic" panose="020B0502020202020204" pitchFamily="34" charset="0"/>
                <a:ea typeface="Calibri"/>
                <a:cs typeface="Times New Roman"/>
              </a:rPr>
              <a:t>= het klaarmaken en regelen van alles wat nodig is</a:t>
            </a:r>
          </a:p>
        </p:txBody>
      </p:sp>
      <p:pic>
        <p:nvPicPr>
          <p:cNvPr id="2" name="Afbeelding 1">
            <a:extLst>
              <a:ext uri="{FF2B5EF4-FFF2-40B4-BE49-F238E27FC236}">
                <a16:creationId xmlns:a16="http://schemas.microsoft.com/office/drawing/2014/main" id="{F3C43106-7D9C-13DF-BD71-E82BCC22FB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966" y="1687726"/>
            <a:ext cx="2880899" cy="1964584"/>
          </a:xfrm>
          <a:prstGeom prst="rect">
            <a:avLst/>
          </a:prstGeom>
        </p:spPr>
      </p:pic>
      <p:pic>
        <p:nvPicPr>
          <p:cNvPr id="12" name="Afbeelding 11" descr="Afbeelding met kleding, persoon, buitenshuis, schoeisel&#10;&#10;Automatisch gegenereerde beschrijving">
            <a:extLst>
              <a:ext uri="{FF2B5EF4-FFF2-40B4-BE49-F238E27FC236}">
                <a16:creationId xmlns:a16="http://schemas.microsoft.com/office/drawing/2014/main" id="{B4B24C15-8857-45DF-59F2-7CAC703770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482" y="2730475"/>
            <a:ext cx="2698905" cy="1802869"/>
          </a:xfrm>
          <a:prstGeom prst="rect">
            <a:avLst/>
          </a:prstGeom>
        </p:spPr>
      </p:pic>
      <p:pic>
        <p:nvPicPr>
          <p:cNvPr id="14" name="Afbeelding 13" descr="Afbeelding met persoon, bruiloft, jurk, bruid&#10;&#10;Automatisch gegenereerde beschrijving">
            <a:extLst>
              <a:ext uri="{FF2B5EF4-FFF2-40B4-BE49-F238E27FC236}">
                <a16:creationId xmlns:a16="http://schemas.microsoft.com/office/drawing/2014/main" id="{AF53A5A1-B9BE-E870-3575-CBB95FB10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1228" y="1561308"/>
            <a:ext cx="2706064" cy="1807651"/>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7938" y="4257680"/>
            <a:ext cx="2791893" cy="10244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1" y="3341358"/>
            <a:ext cx="2808312" cy="8077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94481" y="426150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400" dirty="0">
                <a:latin typeface="Century Gothic" panose="020B0502020202020204" pitchFamily="34" charset="0"/>
                <a:ea typeface="Calibri"/>
                <a:cs typeface="Times New Roman"/>
              </a:rPr>
              <a:t>van oorsprong</a:t>
            </a:r>
            <a:endParaRPr lang="nl-NL" sz="1050" dirty="0">
              <a:effectLst/>
              <a:latin typeface="Century Gothic" panose="020B0502020202020204" pitchFamily="34" charset="0"/>
              <a:ea typeface="Calibri"/>
              <a:cs typeface="Times New Roman"/>
            </a:endParaRPr>
          </a:p>
        </p:txBody>
      </p:sp>
      <p:sp>
        <p:nvSpPr>
          <p:cNvPr id="10" name="Text Box 14"/>
          <p:cNvSpPr txBox="1"/>
          <p:nvPr/>
        </p:nvSpPr>
        <p:spPr>
          <a:xfrm>
            <a:off x="5868143" y="3355986"/>
            <a:ext cx="3138805" cy="50506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uiteindelijk</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71083" y="458106"/>
            <a:ext cx="7897271"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De trouwring komt </a:t>
            </a:r>
            <a:r>
              <a:rPr lang="nl-NL" sz="2400" i="1" u="sng" dirty="0">
                <a:solidFill>
                  <a:srgbClr val="387038"/>
                </a:solidFill>
                <a:effectLst/>
                <a:latin typeface="Century Gothic" panose="020B0502020202020204" pitchFamily="34" charset="0"/>
                <a:ea typeface="Calibri"/>
                <a:cs typeface="Times New Roman"/>
              </a:rPr>
              <a:t>van oorsprong</a:t>
            </a:r>
            <a:r>
              <a:rPr lang="nl-NL" sz="2400" i="1" dirty="0">
                <a:solidFill>
                  <a:srgbClr val="387038"/>
                </a:solidFill>
                <a:effectLst/>
                <a:latin typeface="Century Gothic" panose="020B0502020202020204" pitchFamily="34" charset="0"/>
                <a:ea typeface="Calibri"/>
                <a:cs typeface="Times New Roman"/>
              </a:rPr>
              <a:t> uit Egypte, ruim 5000 jaar geleden. Uiteindelijk werden trouwringen oo</a:t>
            </a:r>
            <a:r>
              <a:rPr lang="nl-NL" sz="2400" i="1" dirty="0">
                <a:solidFill>
                  <a:srgbClr val="387038"/>
                </a:solidFill>
                <a:latin typeface="Century Gothic" panose="020B0502020202020204" pitchFamily="34" charset="0"/>
                <a:ea typeface="Calibri"/>
                <a:cs typeface="Times New Roman"/>
              </a:rPr>
              <a:t>k in Nederland </a:t>
            </a:r>
            <a:r>
              <a:rPr lang="nl-NL" sz="2400" i="1">
                <a:solidFill>
                  <a:srgbClr val="387038"/>
                </a:solidFill>
                <a:latin typeface="Century Gothic" panose="020B0502020202020204" pitchFamily="34" charset="0"/>
                <a:ea typeface="Calibri"/>
                <a:cs typeface="Times New Roman"/>
              </a:rPr>
              <a:t>gebruikt.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550784" cy="7687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571059" cy="811015"/>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vanaf het begin</a:t>
            </a:r>
            <a:endParaRPr lang="nl-NL" sz="1100" dirty="0">
              <a:effectLst/>
              <a:latin typeface="Century Gothic" panose="020B0502020202020204" pitchFamily="34" charset="0"/>
              <a:ea typeface="Calibri"/>
              <a:cs typeface="Times New Roman"/>
            </a:endParaRPr>
          </a:p>
        </p:txBody>
      </p:sp>
      <p:pic>
        <p:nvPicPr>
          <p:cNvPr id="14" name="Afbeelding 13" descr="Afbeelding met hemel, buitenshuis, wolk, zonsopkomst&#10;&#10;Automatisch gegenereerde beschrijving">
            <a:extLst>
              <a:ext uri="{FF2B5EF4-FFF2-40B4-BE49-F238E27FC236}">
                <a16:creationId xmlns:a16="http://schemas.microsoft.com/office/drawing/2014/main" id="{190F04AC-0532-2864-9F1C-99784EF26E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330" y="2792332"/>
            <a:ext cx="2754132" cy="1393591"/>
          </a:xfrm>
          <a:prstGeom prst="rect">
            <a:avLst/>
          </a:prstGeom>
        </p:spPr>
      </p:pic>
      <p:pic>
        <p:nvPicPr>
          <p:cNvPr id="16" name="Afbeelding 15" descr="Afbeelding met kaart&#10;&#10;Automatisch gegenereerde beschrijving">
            <a:extLst>
              <a:ext uri="{FF2B5EF4-FFF2-40B4-BE49-F238E27FC236}">
                <a16:creationId xmlns:a16="http://schemas.microsoft.com/office/drawing/2014/main" id="{5C52AA1A-BD35-EE45-8B0B-D0073626E2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99950" y="1320841"/>
            <a:ext cx="1680130" cy="1978182"/>
          </a:xfrm>
          <a:prstGeom prst="rect">
            <a:avLst/>
          </a:prstGeom>
        </p:spPr>
      </p:pic>
      <p:pic>
        <p:nvPicPr>
          <p:cNvPr id="18" name="Afbeelding 17" descr="Afbeelding met accessoire, ring, Modeaccessoire, Voorverlovingsring&#10;&#10;Automatisch gegenereerde beschrijving">
            <a:extLst>
              <a:ext uri="{FF2B5EF4-FFF2-40B4-BE49-F238E27FC236}">
                <a16:creationId xmlns:a16="http://schemas.microsoft.com/office/drawing/2014/main" id="{7CC0E490-0613-3F17-40A3-C2C9FFD57A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71600" y="2219161"/>
            <a:ext cx="1266534" cy="573171"/>
          </a:xfrm>
          <a:prstGeom prst="rect">
            <a:avLst/>
          </a:prstGeom>
        </p:spPr>
      </p:pic>
      <p:pic>
        <p:nvPicPr>
          <p:cNvPr id="20" name="Afbeelding 19" descr="Afbeelding met accessoire, ring, Modeaccessoire, Voorverlovingsring&#10;&#10;Automatisch gegenereerde beschrijving">
            <a:extLst>
              <a:ext uri="{FF2B5EF4-FFF2-40B4-BE49-F238E27FC236}">
                <a16:creationId xmlns:a16="http://schemas.microsoft.com/office/drawing/2014/main" id="{A17463CC-0363-3C7C-AFCC-0E269CBA02F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29969" y="1757515"/>
            <a:ext cx="963596" cy="573172"/>
          </a:xfrm>
          <a:prstGeom prst="rect">
            <a:avLst/>
          </a:prstGeom>
        </p:spPr>
      </p:pic>
      <p:sp>
        <p:nvSpPr>
          <p:cNvPr id="21" name="Pijl: rechts 20">
            <a:extLst>
              <a:ext uri="{FF2B5EF4-FFF2-40B4-BE49-F238E27FC236}">
                <a16:creationId xmlns:a16="http://schemas.microsoft.com/office/drawing/2014/main" id="{21AAF88F-6450-C9EB-CAAF-6339369C7415}"/>
              </a:ext>
            </a:extLst>
          </p:cNvPr>
          <p:cNvSpPr/>
          <p:nvPr/>
        </p:nvSpPr>
        <p:spPr>
          <a:xfrm rot="20569440">
            <a:off x="3764226" y="2749002"/>
            <a:ext cx="1812101" cy="5066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379144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63882" y="2305705"/>
            <a:ext cx="4800406" cy="8949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216549" y="2244851"/>
            <a:ext cx="5218263" cy="111188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kostuum</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860032" y="1046887"/>
            <a:ext cx="958311" cy="1246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819681"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084168" y="4315204"/>
            <a:ext cx="23042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650476" y="4291446"/>
            <a:ext cx="5171639" cy="40266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jasje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830479" y="474918"/>
            <a:ext cx="498543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696288" y="462591"/>
            <a:ext cx="5253819" cy="41907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carnavalskostuum</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0597" y="4324861"/>
            <a:ext cx="326284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40597" y="4267181"/>
            <a:ext cx="32027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vlinderdas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184081" y="3212975"/>
            <a:ext cx="6060327"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184081" y="3227688"/>
            <a:ext cx="6060327" cy="91959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kleding die je draagt bij een speciale gelegenheid</a:t>
            </a:r>
            <a:endParaRPr lang="nl-NL" sz="1100" dirty="0">
              <a:effectLst/>
              <a:latin typeface="Century Gothic" panose="020B0502020202020204" pitchFamily="34" charset="0"/>
              <a:ea typeface="Calibri"/>
              <a:cs typeface="Times New Roman"/>
            </a:endParaRPr>
          </a:p>
        </p:txBody>
      </p:sp>
      <p:pic>
        <p:nvPicPr>
          <p:cNvPr id="3" name="Afbeelding 2" descr="Afbeelding met persoon, buitenshuis, kleding, Vlinderdas&#10;&#10;Automatisch gegenereerde beschrijving">
            <a:extLst>
              <a:ext uri="{FF2B5EF4-FFF2-40B4-BE49-F238E27FC236}">
                <a16:creationId xmlns:a16="http://schemas.microsoft.com/office/drawing/2014/main" id="{80B0D844-A472-34EE-E379-B4DF9FDE49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319" y="345654"/>
            <a:ext cx="2891034" cy="1931211"/>
          </a:xfrm>
          <a:prstGeom prst="rect">
            <a:avLst/>
          </a:prstGeom>
        </p:spPr>
      </p:pic>
      <p:pic>
        <p:nvPicPr>
          <p:cNvPr id="6" name="Afbeelding 5" descr="Afbeelding met Vlinderdas&#10;&#10;Automatisch gegenereerde beschrijving">
            <a:extLst>
              <a:ext uri="{FF2B5EF4-FFF2-40B4-BE49-F238E27FC236}">
                <a16:creationId xmlns:a16="http://schemas.microsoft.com/office/drawing/2014/main" id="{761F5598-7947-2732-7A4F-34DF56E8B0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9992" y="5059887"/>
            <a:ext cx="1554591" cy="758055"/>
          </a:xfrm>
          <a:prstGeom prst="rect">
            <a:avLst/>
          </a:prstGeom>
        </p:spPr>
      </p:pic>
      <p:pic>
        <p:nvPicPr>
          <p:cNvPr id="22" name="Afbeelding 21" descr="Afbeelding met kleding, Menselijk gezicht, persoon, bril&#10;&#10;Automatisch gegenereerde beschrijving">
            <a:extLst>
              <a:ext uri="{FF2B5EF4-FFF2-40B4-BE49-F238E27FC236}">
                <a16:creationId xmlns:a16="http://schemas.microsoft.com/office/drawing/2014/main" id="{34050E22-D966-B6D7-6B7D-63F0E43D2D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0306" y="1140188"/>
            <a:ext cx="2083677" cy="1391896"/>
          </a:xfrm>
          <a:prstGeom prst="rect">
            <a:avLst/>
          </a:prstGeom>
        </p:spPr>
      </p:pic>
      <p:pic>
        <p:nvPicPr>
          <p:cNvPr id="24" name="Afbeelding 23">
            <a:extLst>
              <a:ext uri="{FF2B5EF4-FFF2-40B4-BE49-F238E27FC236}">
                <a16:creationId xmlns:a16="http://schemas.microsoft.com/office/drawing/2014/main" id="{C8C77358-A5CF-0582-BBD1-2194AFB0D1E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5431" y="4261905"/>
            <a:ext cx="1554591" cy="1693119"/>
          </a:xfrm>
          <a:prstGeom prst="rect">
            <a:avLst/>
          </a:prstGeom>
        </p:spPr>
      </p:pic>
    </p:spTree>
    <p:extLst>
      <p:ext uri="{BB962C8B-B14F-4D97-AF65-F5344CB8AC3E}">
        <p14:creationId xmlns:p14="http://schemas.microsoft.com/office/powerpoint/2010/main" val="333570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90471"/>
            <a:ext cx="5112568" cy="8225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169582" y="2238328"/>
            <a:ext cx="561662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grote eer</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283968" y="1424062"/>
            <a:ext cx="864096" cy="966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6653677" y="3202077"/>
            <a:ext cx="524200" cy="1006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13840" y="4190241"/>
            <a:ext cx="4550649" cy="98626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393911" y="4116884"/>
            <a:ext cx="467665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een onderscheiding</a:t>
            </a:r>
            <a:endParaRPr lang="nl-NL" sz="1050" dirty="0">
              <a:latin typeface="Century Gothic" panose="020B0502020202020204" pitchFamily="34" charset="0"/>
              <a:ea typeface="Calibri"/>
              <a:cs typeface="Times New Roman"/>
            </a:endParaRPr>
          </a:p>
        </p:txBody>
      </p:sp>
      <p:sp>
        <p:nvSpPr>
          <p:cNvPr id="13" name="Text Box 14"/>
          <p:cNvSpPr txBox="1"/>
          <p:nvPr/>
        </p:nvSpPr>
        <p:spPr>
          <a:xfrm>
            <a:off x="2259569" y="817151"/>
            <a:ext cx="348037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2195736" y="739997"/>
            <a:ext cx="365944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ontmoeting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29010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318666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respecteren</a:t>
            </a:r>
            <a:endParaRPr lang="nl-NL" sz="1050" dirty="0">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3747739"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654451" y="3188321"/>
            <a:ext cx="3721072" cy="39500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heel bijzonders voor iemand</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2CC16AD-36FB-5CCE-A25A-E82F0EA471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417" y="1813363"/>
            <a:ext cx="1841152" cy="2091109"/>
          </a:xfrm>
          <a:prstGeom prst="rect">
            <a:avLst/>
          </a:prstGeom>
        </p:spPr>
      </p:pic>
      <p:pic>
        <p:nvPicPr>
          <p:cNvPr id="3" name="Afbeelding 2">
            <a:extLst>
              <a:ext uri="{FF2B5EF4-FFF2-40B4-BE49-F238E27FC236}">
                <a16:creationId xmlns:a16="http://schemas.microsoft.com/office/drawing/2014/main" id="{3D7AA746-EA41-431B-20DE-8028280CE2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5171" y="520936"/>
            <a:ext cx="2571933" cy="1716939"/>
          </a:xfrm>
          <a:prstGeom prst="rect">
            <a:avLst/>
          </a:prstGeom>
        </p:spPr>
      </p:pic>
      <p:pic>
        <p:nvPicPr>
          <p:cNvPr id="4" name="Afbeelding 3">
            <a:extLst>
              <a:ext uri="{FF2B5EF4-FFF2-40B4-BE49-F238E27FC236}">
                <a16:creationId xmlns:a16="http://schemas.microsoft.com/office/drawing/2014/main" id="{65770DEE-A49E-F791-423A-A76CFDFDE4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7624" y="4982943"/>
            <a:ext cx="2640450" cy="1762758"/>
          </a:xfrm>
          <a:prstGeom prst="rect">
            <a:avLst/>
          </a:prstGeom>
        </p:spPr>
      </p:pic>
      <p:pic>
        <p:nvPicPr>
          <p:cNvPr id="19" name="Afbeelding 18" descr="Afbeelding met Mobiele telefoon, schermopname, tekenfilm&#10;&#10;Automatisch gegenereerde beschrijving">
            <a:extLst>
              <a:ext uri="{FF2B5EF4-FFF2-40B4-BE49-F238E27FC236}">
                <a16:creationId xmlns:a16="http://schemas.microsoft.com/office/drawing/2014/main" id="{BE038DE7-015E-F53C-3738-ED5B5CB931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6056" y="5277113"/>
            <a:ext cx="2220088" cy="1483019"/>
          </a:xfrm>
          <a:prstGeom prst="rect">
            <a:avLst/>
          </a:prstGeom>
        </p:spPr>
      </p:pic>
      <p:sp>
        <p:nvSpPr>
          <p:cNvPr id="21" name="Text Box 14">
            <a:extLst>
              <a:ext uri="{FF2B5EF4-FFF2-40B4-BE49-F238E27FC236}">
                <a16:creationId xmlns:a16="http://schemas.microsoft.com/office/drawing/2014/main" id="{0C47FD2C-5783-4280-BEC0-99C95F5A5D9B}"/>
              </a:ext>
            </a:extLst>
          </p:cNvPr>
          <p:cNvSpPr txBox="1"/>
          <p:nvPr/>
        </p:nvSpPr>
        <p:spPr>
          <a:xfrm>
            <a:off x="4413840" y="4557083"/>
            <a:ext cx="4676659" cy="33980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krijgen</a:t>
            </a:r>
            <a:endParaRPr lang="nl-NL" sz="1050" dirty="0">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1956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voorbereiding</a:t>
            </a:r>
          </a:p>
        </p:txBody>
      </p:sp>
      <p:pic>
        <p:nvPicPr>
          <p:cNvPr id="4" name="Afbeelding 3" descr="Afbeelding met kleding, persoon, meubels, stoel&#10;&#10;Automatisch gegenereerde beschrijving">
            <a:extLst>
              <a:ext uri="{FF2B5EF4-FFF2-40B4-BE49-F238E27FC236}">
                <a16:creationId xmlns:a16="http://schemas.microsoft.com/office/drawing/2014/main" id="{27969463-C404-0FAA-18FC-2B6714963B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7157" y="1556792"/>
            <a:ext cx="7553174" cy="504552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overhandigen</a:t>
            </a:r>
          </a:p>
        </p:txBody>
      </p:sp>
      <p:pic>
        <p:nvPicPr>
          <p:cNvPr id="4" name="Afbeelding 3" descr="Afbeelding met persoon, overdekt, kleding, brief&#10;&#10;Automatisch gegenereerde beschrijving">
            <a:extLst>
              <a:ext uri="{FF2B5EF4-FFF2-40B4-BE49-F238E27FC236}">
                <a16:creationId xmlns:a16="http://schemas.microsoft.com/office/drawing/2014/main" id="{69366E5B-19F0-B7A3-2071-0F29CC6909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5729" y="1339616"/>
            <a:ext cx="7662695" cy="511868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grote eer</a:t>
            </a:r>
          </a:p>
        </p:txBody>
      </p:sp>
      <p:pic>
        <p:nvPicPr>
          <p:cNvPr id="4" name="Afbeelding 3" descr="Afbeelding met persoon, kleding, schoeisel, Balans&#10;&#10;Automatisch gegenereerde beschrijving">
            <a:extLst>
              <a:ext uri="{FF2B5EF4-FFF2-40B4-BE49-F238E27FC236}">
                <a16:creationId xmlns:a16="http://schemas.microsoft.com/office/drawing/2014/main" id="{F5F35740-0010-195B-BEF7-EB5AD33F13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7744" y="1340768"/>
            <a:ext cx="4608512" cy="522506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met name</a:t>
            </a:r>
          </a:p>
        </p:txBody>
      </p:sp>
      <p:pic>
        <p:nvPicPr>
          <p:cNvPr id="7" name="Afbeelding 6" descr="Afbeelding met Huwelijkscadeaus, overdekt, doek, bruiloft&#10;&#10;Automatisch gegenereerde beschrijving">
            <a:extLst>
              <a:ext uri="{FF2B5EF4-FFF2-40B4-BE49-F238E27FC236}">
                <a16:creationId xmlns:a16="http://schemas.microsoft.com/office/drawing/2014/main" id="{3CF22F65-96A9-1346-5A36-3621D26727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628800"/>
            <a:ext cx="7119721" cy="4755976"/>
          </a:xfrm>
          <a:prstGeom prst="rect">
            <a:avLst/>
          </a:prstGeom>
        </p:spPr>
      </p:pic>
      <p:cxnSp>
        <p:nvCxnSpPr>
          <p:cNvPr id="9" name="Rechte verbindingslijn met pijl 8">
            <a:extLst>
              <a:ext uri="{FF2B5EF4-FFF2-40B4-BE49-F238E27FC236}">
                <a16:creationId xmlns:a16="http://schemas.microsoft.com/office/drawing/2014/main" id="{D0E7B8D2-86D6-C693-D5CE-58F098FC4F9F}"/>
              </a:ext>
            </a:extLst>
          </p:cNvPr>
          <p:cNvCxnSpPr/>
          <p:nvPr/>
        </p:nvCxnSpPr>
        <p:spPr>
          <a:xfrm>
            <a:off x="2267744" y="1844824"/>
            <a:ext cx="1080120" cy="86409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oorsprong</a:t>
            </a:r>
          </a:p>
        </p:txBody>
      </p:sp>
      <p:pic>
        <p:nvPicPr>
          <p:cNvPr id="3" name="Afbeelding 2" descr="Afbeelding met ring, platina, Voorverlovingsring&#10;&#10;Automatisch gegenereerde beschrijving">
            <a:extLst>
              <a:ext uri="{FF2B5EF4-FFF2-40B4-BE49-F238E27FC236}">
                <a16:creationId xmlns:a16="http://schemas.microsoft.com/office/drawing/2014/main" id="{3A1B44D8-D6E6-86EB-440A-E4C7D8AE3F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6599" y="1556792"/>
            <a:ext cx="4796996" cy="3185204"/>
          </a:xfrm>
          <a:prstGeom prst="rect">
            <a:avLst/>
          </a:prstGeom>
        </p:spPr>
      </p:pic>
      <p:pic>
        <p:nvPicPr>
          <p:cNvPr id="5" name="Afbeelding 4" descr="Afbeelding met hemel, buitenshuis, wolk, zonsopkomst&#10;&#10;Automatisch gegenereerde beschrijving">
            <a:extLst>
              <a:ext uri="{FF2B5EF4-FFF2-40B4-BE49-F238E27FC236}">
                <a16:creationId xmlns:a16="http://schemas.microsoft.com/office/drawing/2014/main" id="{33EBF412-F41E-C55F-CB8C-F99E1B62F1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5896" y="3947026"/>
            <a:ext cx="5201505" cy="263196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uitbundig</a:t>
            </a:r>
          </a:p>
        </p:txBody>
      </p:sp>
      <p:pic>
        <p:nvPicPr>
          <p:cNvPr id="2" name="Afbeelding 1" descr="Afbeelding met persoon, kleding, schoeisel, Balans&#10;&#10;Automatisch gegenereerde beschrijving">
            <a:extLst>
              <a:ext uri="{FF2B5EF4-FFF2-40B4-BE49-F238E27FC236}">
                <a16:creationId xmlns:a16="http://schemas.microsoft.com/office/drawing/2014/main" id="{CC5ECDD9-C1C6-95A7-0228-C1BA9ED4F9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2276872"/>
            <a:ext cx="3233134" cy="3665683"/>
          </a:xfrm>
          <a:prstGeom prst="rect">
            <a:avLst/>
          </a:prstGeom>
        </p:spPr>
      </p:pic>
      <p:pic>
        <p:nvPicPr>
          <p:cNvPr id="4" name="Afbeelding 3" descr="Afbeelding met persoon, kleding, roze, buitenshuis&#10;&#10;Automatisch gegenereerde beschrijving">
            <a:extLst>
              <a:ext uri="{FF2B5EF4-FFF2-40B4-BE49-F238E27FC236}">
                <a16:creationId xmlns:a16="http://schemas.microsoft.com/office/drawing/2014/main" id="{7B95E075-7C04-C431-8F1A-5408F19309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7864" y="1988840"/>
            <a:ext cx="3564707" cy="238122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houden aan</a:t>
            </a:r>
          </a:p>
        </p:txBody>
      </p:sp>
      <p:pic>
        <p:nvPicPr>
          <p:cNvPr id="3" name="Afbeelding 2" descr="Afbeelding met persoon, gras, Menselijk gezicht, kleding&#10;&#10;Automatisch gegenereerde beschrijving">
            <a:extLst>
              <a:ext uri="{FF2B5EF4-FFF2-40B4-BE49-F238E27FC236}">
                <a16:creationId xmlns:a16="http://schemas.microsoft.com/office/drawing/2014/main" id="{D547ACBD-45B6-BD41-C000-381EB7B953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1760" y="1484784"/>
            <a:ext cx="3312368" cy="4958635"/>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2393</TotalTime>
  <Words>849</Words>
  <Application>Microsoft Office PowerPoint</Application>
  <PresentationFormat>Diavoorstelling (4:3)</PresentationFormat>
  <Paragraphs>251</Paragraphs>
  <Slides>23</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523</cp:revision>
  <dcterms:created xsi:type="dcterms:W3CDTF">2021-06-08T06:13:59Z</dcterms:created>
  <dcterms:modified xsi:type="dcterms:W3CDTF">2024-02-06T10:42:52Z</dcterms:modified>
</cp:coreProperties>
</file>