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437" r:id="rId2"/>
    <p:sldId id="548" r:id="rId3"/>
    <p:sldId id="1492" r:id="rId4"/>
    <p:sldId id="1478" r:id="rId5"/>
    <p:sldId id="1476" r:id="rId6"/>
    <p:sldId id="1479" r:id="rId7"/>
    <p:sldId id="1460" r:id="rId8"/>
    <p:sldId id="1477" r:id="rId9"/>
    <p:sldId id="1480" r:id="rId10"/>
    <p:sldId id="1475" r:id="rId11"/>
    <p:sldId id="934" r:id="rId12"/>
    <p:sldId id="263" r:id="rId13"/>
    <p:sldId id="1486" r:id="rId14"/>
    <p:sldId id="1487" r:id="rId15"/>
    <p:sldId id="1491" r:id="rId16"/>
    <p:sldId id="1489" r:id="rId17"/>
    <p:sldId id="1485" r:id="rId18"/>
    <p:sldId id="1474"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92"/>
            <p14:sldId id="1478"/>
            <p14:sldId id="1476"/>
            <p14:sldId id="1479"/>
            <p14:sldId id="1460"/>
            <p14:sldId id="1477"/>
            <p14:sldId id="1480"/>
            <p14:sldId id="1475"/>
            <p14:sldId id="934"/>
            <p14:sldId id="263"/>
            <p14:sldId id="1486"/>
            <p14:sldId id="1487"/>
            <p14:sldId id="1491"/>
            <p14:sldId id="1489"/>
            <p14:sldId id="1485"/>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0000" autoAdjust="0"/>
  </p:normalViewPr>
  <p:slideViewPr>
    <p:cSldViewPr>
      <p:cViewPr varScale="1">
        <p:scale>
          <a:sx n="74" d="100"/>
          <a:sy n="74" d="100"/>
        </p:scale>
        <p:origin x="140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30-1-2024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30-1-2024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aanspoelen:</a:t>
            </a:r>
            <a:r>
              <a:rPr lang="nl-NL" sz="1200" kern="1200" dirty="0">
                <a:solidFill>
                  <a:schemeClr val="tx1"/>
                </a:solidFill>
                <a:effectLst/>
                <a:latin typeface="+mn-lt"/>
                <a:ea typeface="+mn-ea"/>
                <a:cs typeface="+mn-cs"/>
              </a:rPr>
              <a:t> drijvend aan land komen</a:t>
            </a:r>
          </a:p>
          <a:p>
            <a:pPr fontAlgn="t"/>
            <a:r>
              <a:rPr lang="nl-NL" sz="1200" b="1" kern="1200" dirty="0">
                <a:solidFill>
                  <a:schemeClr val="tx1"/>
                </a:solidFill>
                <a:effectLst/>
                <a:latin typeface="+mn-lt"/>
                <a:ea typeface="+mn-ea"/>
                <a:cs typeface="+mn-cs"/>
              </a:rPr>
              <a:t>de laatste tijd: </a:t>
            </a:r>
            <a:r>
              <a:rPr lang="nl-NL" sz="1200" kern="1200" dirty="0">
                <a:solidFill>
                  <a:schemeClr val="tx1"/>
                </a:solidFill>
                <a:effectLst/>
                <a:latin typeface="+mn-lt"/>
                <a:ea typeface="+mn-ea"/>
                <a:cs typeface="+mn-cs"/>
              </a:rPr>
              <a:t>al een poosje</a:t>
            </a:r>
          </a:p>
          <a:p>
            <a:pPr fontAlgn="t"/>
            <a:r>
              <a:rPr lang="nl-NL" sz="1200" b="1" kern="1200" dirty="0">
                <a:solidFill>
                  <a:schemeClr val="tx1"/>
                </a:solidFill>
                <a:effectLst/>
                <a:latin typeface="+mn-lt"/>
                <a:ea typeface="+mn-ea"/>
                <a:cs typeface="+mn-cs"/>
              </a:rPr>
              <a:t>sinds: </a:t>
            </a:r>
            <a:r>
              <a:rPr lang="nl-NL" sz="1200" kern="1200" dirty="0">
                <a:solidFill>
                  <a:schemeClr val="tx1"/>
                </a:solidFill>
                <a:effectLst/>
                <a:latin typeface="+mn-lt"/>
                <a:ea typeface="+mn-ea"/>
                <a:cs typeface="+mn-cs"/>
              </a:rPr>
              <a:t>vanaf</a:t>
            </a:r>
          </a:p>
          <a:p>
            <a:pPr fontAlgn="t"/>
            <a:r>
              <a:rPr lang="nl-NL" sz="1200" b="1" kern="1200" dirty="0">
                <a:solidFill>
                  <a:schemeClr val="tx1"/>
                </a:solidFill>
                <a:effectLst/>
                <a:latin typeface="+mn-lt"/>
                <a:ea typeface="+mn-ea"/>
                <a:cs typeface="+mn-cs"/>
              </a:rPr>
              <a:t>onderkoeld: </a:t>
            </a:r>
            <a:r>
              <a:rPr lang="nl-NL" sz="1200" kern="1200" dirty="0">
                <a:solidFill>
                  <a:schemeClr val="tx1"/>
                </a:solidFill>
                <a:effectLst/>
                <a:latin typeface="+mn-lt"/>
                <a:ea typeface="+mn-ea"/>
                <a:cs typeface="+mn-cs"/>
              </a:rPr>
              <a:t>te koud geworden</a:t>
            </a:r>
          </a:p>
          <a:p>
            <a:pPr fontAlgn="t"/>
            <a:r>
              <a:rPr lang="nl-NL" sz="1200" b="1" kern="1200" dirty="0">
                <a:solidFill>
                  <a:schemeClr val="tx1"/>
                </a:solidFill>
                <a:effectLst/>
                <a:latin typeface="+mn-lt"/>
                <a:ea typeface="+mn-ea"/>
                <a:cs typeface="+mn-cs"/>
              </a:rPr>
              <a:t>de kust: </a:t>
            </a:r>
            <a:r>
              <a:rPr lang="nl-NL" sz="1200" kern="1200" dirty="0">
                <a:solidFill>
                  <a:schemeClr val="tx1"/>
                </a:solidFill>
                <a:effectLst/>
                <a:latin typeface="+mn-lt"/>
                <a:ea typeface="+mn-ea"/>
                <a:cs typeface="+mn-cs"/>
              </a:rPr>
              <a:t>de strook langs de zee</a:t>
            </a:r>
          </a:p>
          <a:p>
            <a:pPr fontAlgn="t"/>
            <a:r>
              <a:rPr lang="nl-NL" sz="1200" b="1" kern="1200" dirty="0">
                <a:solidFill>
                  <a:schemeClr val="tx1"/>
                </a:solidFill>
                <a:effectLst/>
                <a:latin typeface="+mn-lt"/>
                <a:ea typeface="+mn-ea"/>
                <a:cs typeface="+mn-cs"/>
              </a:rPr>
              <a:t>opvangen: </a:t>
            </a:r>
            <a:r>
              <a:rPr lang="nl-NL" sz="1200" kern="1200" dirty="0">
                <a:solidFill>
                  <a:schemeClr val="tx1"/>
                </a:solidFill>
                <a:effectLst/>
                <a:latin typeface="+mn-lt"/>
                <a:ea typeface="+mn-ea"/>
                <a:cs typeface="+mn-cs"/>
              </a:rPr>
              <a:t>helpen, voor mensen of dieren zorgen als ze dat nodig hebben</a:t>
            </a:r>
          </a:p>
          <a:p>
            <a:pPr fontAlgn="t"/>
            <a:r>
              <a:rPr lang="nl-NL" sz="1200" b="1" kern="1200" dirty="0">
                <a:solidFill>
                  <a:schemeClr val="tx1"/>
                </a:solidFill>
                <a:effectLst/>
                <a:latin typeface="+mn-lt"/>
                <a:ea typeface="+mn-ea"/>
                <a:cs typeface="+mn-cs"/>
              </a:rPr>
              <a:t>aansterken: </a:t>
            </a:r>
            <a:r>
              <a:rPr lang="nl-NL" sz="1200" kern="1200" dirty="0">
                <a:solidFill>
                  <a:schemeClr val="tx1"/>
                </a:solidFill>
                <a:effectLst/>
                <a:latin typeface="+mn-lt"/>
                <a:ea typeface="+mn-ea"/>
                <a:cs typeface="+mn-cs"/>
              </a:rPr>
              <a:t>weer gezond worden</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30-1-2024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youtube.com/watch?v=yrHJrPqeU9I"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Kennen jullie het Zeehondencentrum in Pieterburen? Pieterburen is een klein dorp. </a:t>
            </a:r>
            <a:r>
              <a:rPr lang="nl-NL" sz="2000" b="1" dirty="0">
                <a:solidFill>
                  <a:srgbClr val="00B050"/>
                </a:solidFill>
                <a:effectLst/>
                <a:ea typeface="Times New Roman" panose="02020603050405020304" pitchFamily="18" charset="0"/>
                <a:cs typeface="Arial" panose="020B0604020202020204" pitchFamily="34" charset="0"/>
              </a:rPr>
              <a:t>(extra klik)</a:t>
            </a:r>
            <a:r>
              <a:rPr lang="nl-NL" sz="2000" dirty="0">
                <a:effectLst/>
                <a:ea typeface="Times New Roman" panose="02020603050405020304" pitchFamily="18" charset="0"/>
                <a:cs typeface="Arial" panose="020B0604020202020204" pitchFamily="34" charset="0"/>
              </a:rPr>
              <a:t> Het ligt een paar kilometer vanaf </a:t>
            </a:r>
            <a:r>
              <a:rPr lang="nl-NL" sz="2000" b="1" u="sng" dirty="0">
                <a:effectLst/>
                <a:ea typeface="Times New Roman" panose="02020603050405020304" pitchFamily="18" charset="0"/>
                <a:cs typeface="Arial" panose="020B0604020202020204" pitchFamily="34" charset="0"/>
              </a:rPr>
              <a:t>de kust</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de strook langs de zee</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in Noord Groningen</a:t>
            </a:r>
            <a:r>
              <a:rPr lang="nl-NL" sz="2000" b="1" i="1"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Al meer dan 50 jaar, </a:t>
            </a:r>
            <a:r>
              <a:rPr lang="nl-NL" sz="2000" b="1" u="sng" dirty="0">
                <a:effectLst/>
                <a:ea typeface="Times New Roman" panose="02020603050405020304" pitchFamily="18" charset="0"/>
                <a:cs typeface="Arial" panose="020B0604020202020204" pitchFamily="34" charset="0"/>
              </a:rPr>
              <a:t>sinds</a:t>
            </a:r>
            <a:r>
              <a:rPr lang="nl-NL" sz="2000" dirty="0">
                <a:effectLst/>
                <a:ea typeface="Times New Roman" panose="02020603050405020304" pitchFamily="18" charset="0"/>
                <a:cs typeface="Arial" panose="020B0604020202020204" pitchFamily="34" charset="0"/>
              </a:rPr>
              <a:t> 1971, </a:t>
            </a:r>
            <a:r>
              <a:rPr lang="nl-NL" sz="2000" b="1" i="1" dirty="0">
                <a:effectLst/>
                <a:ea typeface="Times New Roman" panose="02020603050405020304" pitchFamily="18" charset="0"/>
                <a:cs typeface="Arial" panose="020B0604020202020204" pitchFamily="34" charset="0"/>
              </a:rPr>
              <a:t>vanaf</a:t>
            </a:r>
            <a:r>
              <a:rPr lang="nl-NL" sz="2000" dirty="0">
                <a:effectLst/>
                <a:ea typeface="Times New Roman" panose="02020603050405020304" pitchFamily="18" charset="0"/>
                <a:cs typeface="Arial" panose="020B0604020202020204" pitchFamily="34" charset="0"/>
              </a:rPr>
              <a:t> 1971, </a:t>
            </a:r>
            <a:r>
              <a:rPr lang="nl-NL" sz="2000" b="1" u="sng" dirty="0">
                <a:effectLst/>
                <a:ea typeface="Times New Roman" panose="02020603050405020304" pitchFamily="18" charset="0"/>
                <a:cs typeface="Arial" panose="020B0604020202020204" pitchFamily="34" charset="0"/>
              </a:rPr>
              <a:t>vangt</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het centrum </a:t>
            </a:r>
            <a:r>
              <a:rPr lang="nl-NL" sz="2000" dirty="0">
                <a:effectLst/>
                <a:ea typeface="Times New Roman" panose="02020603050405020304" pitchFamily="18" charset="0"/>
                <a:cs typeface="Arial" panose="020B0604020202020204" pitchFamily="34" charset="0"/>
              </a:rPr>
              <a:t>verzwakte en verweesde zeehonden uit de Waddenzee </a:t>
            </a:r>
            <a:r>
              <a:rPr lang="nl-NL" sz="2000" b="1" u="sng" dirty="0">
                <a:effectLst/>
                <a:ea typeface="Times New Roman" panose="02020603050405020304" pitchFamily="18" charset="0"/>
                <a:cs typeface="Arial" panose="020B0604020202020204" pitchFamily="34" charset="0"/>
              </a:rPr>
              <a:t>op</a:t>
            </a:r>
            <a:r>
              <a:rPr lang="nl-NL" sz="2000" dirty="0">
                <a:effectLst/>
                <a:ea typeface="Times New Roman" panose="02020603050405020304" pitchFamily="18" charset="0"/>
                <a:cs typeface="Arial" panose="020B0604020202020204" pitchFamily="34" charset="0"/>
              </a:rPr>
              <a:t>.</a:t>
            </a:r>
            <a:r>
              <a:rPr lang="nl-NL" sz="2000" b="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Opvangen betekent </a:t>
            </a:r>
            <a:r>
              <a:rPr lang="nl-NL" sz="2000" b="1" i="1" dirty="0">
                <a:effectLst/>
                <a:ea typeface="Times New Roman" panose="02020603050405020304" pitchFamily="18" charset="0"/>
                <a:cs typeface="Arial" panose="020B0604020202020204" pitchFamily="34" charset="0"/>
              </a:rPr>
              <a:t>helpen, voor mensen of dieren zorgen als ze dat nodig hebben</a:t>
            </a:r>
            <a:r>
              <a:rPr lang="nl-NL" sz="2000" dirty="0">
                <a:effectLst/>
                <a:ea typeface="Times New Roman" panose="02020603050405020304" pitchFamily="18" charset="0"/>
                <a:cs typeface="Arial" panose="020B0604020202020204" pitchFamily="34" charset="0"/>
              </a:rPr>
              <a:t>. Vooral in het begin waren er veel zieke zeehonden in de Waddenzee. Ze </a:t>
            </a:r>
            <a:r>
              <a:rPr lang="nl-NL" sz="2000" b="1" u="sng" dirty="0">
                <a:effectLst/>
                <a:ea typeface="Times New Roman" panose="02020603050405020304" pitchFamily="18" charset="0"/>
                <a:cs typeface="Arial" panose="020B0604020202020204" pitchFamily="34" charset="0"/>
              </a:rPr>
              <a:t>spoelden</a:t>
            </a:r>
            <a:r>
              <a:rPr lang="nl-NL" sz="2000" u="sng" dirty="0">
                <a:effectLst/>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aan</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kwamen drijvend aan land</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terwijl ze verzwakt en </a:t>
            </a:r>
            <a:r>
              <a:rPr lang="nl-NL" sz="2000" b="1" u="sng" dirty="0">
                <a:ea typeface="Times New Roman" panose="02020603050405020304" pitchFamily="18" charset="0"/>
                <a:cs typeface="Arial" panose="020B0604020202020204" pitchFamily="34" charset="0"/>
              </a:rPr>
              <a:t>onderkoeld</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waren. Onderkoeld betekent </a:t>
            </a:r>
            <a:r>
              <a:rPr lang="nl-NL" sz="2000" b="1" i="1" dirty="0">
                <a:ea typeface="Times New Roman" panose="02020603050405020304" pitchFamily="18" charset="0"/>
                <a:cs typeface="Arial" panose="020B0604020202020204" pitchFamily="34" charset="0"/>
              </a:rPr>
              <a:t>te koud geworden</a:t>
            </a:r>
            <a:r>
              <a:rPr lang="nl-NL" sz="2000" dirty="0">
                <a:ea typeface="Times New Roman" panose="02020603050405020304" pitchFamily="18" charset="0"/>
                <a:cs typeface="Arial" panose="020B0604020202020204" pitchFamily="34" charset="0"/>
              </a:rPr>
              <a:t>. Deze zeehonden werden naar het Zeehondencentrum gebracht om </a:t>
            </a:r>
            <a:r>
              <a:rPr lang="nl-NL" sz="2000" b="1" u="sng" dirty="0">
                <a:ea typeface="Times New Roman" panose="02020603050405020304" pitchFamily="18" charset="0"/>
                <a:cs typeface="Arial" panose="020B0604020202020204" pitchFamily="34" charset="0"/>
              </a:rPr>
              <a:t>aan te sterken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weer gezond te worden</a:t>
            </a:r>
            <a:r>
              <a:rPr lang="nl-NL" sz="2000" dirty="0">
                <a:ea typeface="Times New Roman" panose="02020603050405020304" pitchFamily="18" charset="0"/>
                <a:cs typeface="Arial" panose="020B0604020202020204" pitchFamily="34" charset="0"/>
              </a:rPr>
              <a:t>.</a:t>
            </a:r>
            <a:r>
              <a:rPr lang="nl-NL" sz="2000" i="1"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De laatste tijd</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gaat het goed met de zeehonden. </a:t>
            </a:r>
            <a:r>
              <a:rPr lang="nl-NL" sz="2000" b="1" i="1" dirty="0">
                <a:ea typeface="Times New Roman" panose="02020603050405020304" pitchFamily="18" charset="0"/>
                <a:cs typeface="Arial" panose="020B0604020202020204" pitchFamily="34" charset="0"/>
              </a:rPr>
              <a:t>Al een poosje </a:t>
            </a:r>
            <a:r>
              <a:rPr lang="nl-NL" sz="2000" dirty="0">
                <a:ea typeface="Times New Roman" panose="02020603050405020304" pitchFamily="18" charset="0"/>
                <a:cs typeface="Arial" panose="020B0604020202020204" pitchFamily="34" charset="0"/>
              </a:rPr>
              <a:t>zijn er veel minder zieke dieren. Dit komt vooral doordat het water in de Waddenzee veel schoner is geworden. Het Zeehondencentrum vangt dan ook veel minder zeehonden op. Nu zijn ze het belangrijkste zeehondenziekenhuis in Europa en doen ze veel onderzoek naar ziektes die voorkomen bij zeehonden. Ook is er een groot bezoekerscentrum waar je veel kan leren over zeehonden. Je kan ook met een boot mee om zeehonden te bekijken en je kan er zelfs je verjaardagsfeestje vieren!</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Zou jij dat een leuke plek vinden voor een feestje?</a:t>
            </a:r>
          </a:p>
          <a:p>
            <a:pPr marL="0" lvl="0" indent="0">
              <a:spcBef>
                <a:spcPts val="200"/>
              </a:spcBef>
              <a:spcAft>
                <a:spcPts val="200"/>
              </a:spcAft>
              <a:buNone/>
            </a:pPr>
            <a:endParaRPr lang="nl-NL" sz="2000" b="1"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b="1"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rPr>
              <a:t>In de laatste dia vind je de link naar een filmpje over de zeehondenopvang in Pieterburen. Je kan natuurlijk ook benoemen dat er meer opvangplekken zijn voor zeehonden, bijv. </a:t>
            </a:r>
            <a:r>
              <a:rPr lang="nl-NL" sz="1800" dirty="0" err="1">
                <a:ea typeface="Times New Roman" panose="02020603050405020304" pitchFamily="18" charset="0"/>
                <a:cs typeface="Arial" panose="020B0604020202020204" pitchFamily="34" charset="0"/>
              </a:rPr>
              <a:t>Ecomare</a:t>
            </a:r>
            <a:r>
              <a:rPr lang="nl-NL" sz="1800" dirty="0">
                <a:ea typeface="Times New Roman" panose="02020603050405020304" pitchFamily="18" charset="0"/>
                <a:cs typeface="Arial" panose="020B0604020202020204" pitchFamily="34" charset="0"/>
              </a:rPr>
              <a:t>.</a:t>
            </a:r>
            <a:endParaRPr lang="nl-NL" sz="1800" dirty="0">
              <a:effectLst/>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laatste tijd</a:t>
            </a:r>
          </a:p>
        </p:txBody>
      </p:sp>
      <p:sp>
        <p:nvSpPr>
          <p:cNvPr id="2" name="Tekstvak 1">
            <a:extLst>
              <a:ext uri="{FF2B5EF4-FFF2-40B4-BE49-F238E27FC236}">
                <a16:creationId xmlns:a16="http://schemas.microsoft.com/office/drawing/2014/main" id="{FDACC35E-47F9-DFD1-5C91-F9664199B975}"/>
              </a:ext>
            </a:extLst>
          </p:cNvPr>
          <p:cNvSpPr txBox="1"/>
          <p:nvPr/>
        </p:nvSpPr>
        <p:spPr>
          <a:xfrm>
            <a:off x="258964" y="4915211"/>
            <a:ext cx="8561508" cy="584775"/>
          </a:xfrm>
          <a:prstGeom prst="rect">
            <a:avLst/>
          </a:prstGeom>
          <a:noFill/>
        </p:spPr>
        <p:txBody>
          <a:bodyPr wrap="square" rtlCol="0">
            <a:spAutoFit/>
          </a:bodyPr>
          <a:lstStyle/>
          <a:p>
            <a:r>
              <a:rPr lang="nl-NL" sz="3200" dirty="0"/>
              <a:t>1971 .. 1980 ..1990 .. 2000 .. 2010 .. 2020 .. 2024             </a:t>
            </a:r>
          </a:p>
        </p:txBody>
      </p:sp>
      <p:pic>
        <p:nvPicPr>
          <p:cNvPr id="7" name="Afbeelding 6" descr="Afbeelding met zoogdier, buitenshuis, waterzoogdier, Gewone zeehond&#10;&#10;Automatisch gegenereerde beschrijving">
            <a:extLst>
              <a:ext uri="{FF2B5EF4-FFF2-40B4-BE49-F238E27FC236}">
                <a16:creationId xmlns:a16="http://schemas.microsoft.com/office/drawing/2014/main" id="{FC698D6C-B16A-6AEE-F749-D9635C7A6D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056" y="3195630"/>
            <a:ext cx="1524000" cy="838200"/>
          </a:xfrm>
          <a:prstGeom prst="rect">
            <a:avLst/>
          </a:prstGeom>
        </p:spPr>
      </p:pic>
      <p:pic>
        <p:nvPicPr>
          <p:cNvPr id="9" name="Afbeelding 8" descr="Afbeelding met zoogdier, buitenshuis, Zeezoogdier, zeehond&#10;&#10;Automatisch gegenereerde beschrijving">
            <a:extLst>
              <a:ext uri="{FF2B5EF4-FFF2-40B4-BE49-F238E27FC236}">
                <a16:creationId xmlns:a16="http://schemas.microsoft.com/office/drawing/2014/main" id="{45785812-96D4-53E0-F2AB-D24BD68E6F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056" y="4033830"/>
            <a:ext cx="1524000" cy="830997"/>
          </a:xfrm>
          <a:prstGeom prst="rect">
            <a:avLst/>
          </a:prstGeom>
        </p:spPr>
      </p:pic>
      <p:sp>
        <p:nvSpPr>
          <p:cNvPr id="10" name="Tekstvak 9">
            <a:extLst>
              <a:ext uri="{FF2B5EF4-FFF2-40B4-BE49-F238E27FC236}">
                <a16:creationId xmlns:a16="http://schemas.microsoft.com/office/drawing/2014/main" id="{84D73904-F808-735D-F2B8-321290BEAD2F}"/>
              </a:ext>
            </a:extLst>
          </p:cNvPr>
          <p:cNvSpPr txBox="1"/>
          <p:nvPr/>
        </p:nvSpPr>
        <p:spPr>
          <a:xfrm>
            <a:off x="310308" y="2580778"/>
            <a:ext cx="8208912" cy="369332"/>
          </a:xfrm>
          <a:prstGeom prst="rect">
            <a:avLst/>
          </a:prstGeom>
          <a:noFill/>
        </p:spPr>
        <p:txBody>
          <a:bodyPr wrap="square" rtlCol="0">
            <a:spAutoFit/>
          </a:bodyPr>
          <a:lstStyle/>
          <a:p>
            <a:r>
              <a:rPr lang="nl-NL" b="1" dirty="0">
                <a:latin typeface="Century Gothic" panose="020B0502020202020204" pitchFamily="34" charset="0"/>
              </a:rPr>
              <a:t>veel zieke zeehonden                                      bijna geen zieke zeehonden</a:t>
            </a:r>
          </a:p>
        </p:txBody>
      </p:sp>
      <p:pic>
        <p:nvPicPr>
          <p:cNvPr id="12" name="Afbeelding 11" descr="Afbeelding met zwembad, buitenshuis, hemel, pool&#10;&#10;Automatisch gegenereerde beschrijving">
            <a:extLst>
              <a:ext uri="{FF2B5EF4-FFF2-40B4-BE49-F238E27FC236}">
                <a16:creationId xmlns:a16="http://schemas.microsoft.com/office/drawing/2014/main" id="{B16243FA-C6C5-F3FA-B046-355358E6EA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4128" y="3180325"/>
            <a:ext cx="2240367" cy="1333901"/>
          </a:xfrm>
          <a:prstGeom prst="rect">
            <a:avLst/>
          </a:prstGeom>
        </p:spPr>
      </p:pic>
      <p:sp>
        <p:nvSpPr>
          <p:cNvPr id="4" name="Tekstvak 3">
            <a:extLst>
              <a:ext uri="{FF2B5EF4-FFF2-40B4-BE49-F238E27FC236}">
                <a16:creationId xmlns:a16="http://schemas.microsoft.com/office/drawing/2014/main" id="{FD69E351-E626-1B56-F2EA-785F301E6BEE}"/>
              </a:ext>
            </a:extLst>
          </p:cNvPr>
          <p:cNvSpPr txBox="1"/>
          <p:nvPr/>
        </p:nvSpPr>
        <p:spPr>
          <a:xfrm>
            <a:off x="453580" y="6196701"/>
            <a:ext cx="4845050" cy="646331"/>
          </a:xfrm>
          <a:prstGeom prst="rect">
            <a:avLst/>
          </a:prstGeom>
          <a:noFill/>
        </p:spPr>
        <p:txBody>
          <a:bodyPr wrap="square">
            <a:spAutoFit/>
          </a:bodyPr>
          <a:lstStyle/>
          <a:p>
            <a:r>
              <a:rPr lang="nl-NL" dirty="0">
                <a:hlinkClick r:id="rId6"/>
              </a:rPr>
              <a:t>https://www.youtube.com/watch?v=yrHJrPqeU9I</a:t>
            </a:r>
            <a:endParaRPr lang="nl-NL" dirty="0"/>
          </a:p>
          <a:p>
            <a:endParaRPr lang="nl-NL" dirty="0"/>
          </a:p>
        </p:txBody>
      </p:sp>
      <p:sp>
        <p:nvSpPr>
          <p:cNvPr id="5" name="Ovaal 4">
            <a:extLst>
              <a:ext uri="{FF2B5EF4-FFF2-40B4-BE49-F238E27FC236}">
                <a16:creationId xmlns:a16="http://schemas.microsoft.com/office/drawing/2014/main" id="{73F59FB2-A5D6-F4E8-BBAB-B4E14810E8C8}"/>
              </a:ext>
            </a:extLst>
          </p:cNvPr>
          <p:cNvSpPr/>
          <p:nvPr/>
        </p:nvSpPr>
        <p:spPr>
          <a:xfrm>
            <a:off x="5724128" y="4541661"/>
            <a:ext cx="2952328" cy="13318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78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aansterken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aftakelen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530583"/>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weer gezond worden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In de zeehondenopvang zal de zeehond snel </a:t>
            </a:r>
            <a:r>
              <a:rPr lang="nl-NL" sz="2400" i="1" u="sng" dirty="0">
                <a:solidFill>
                  <a:srgbClr val="387038"/>
                </a:solidFill>
                <a:latin typeface="Century Gothic" panose="020B0502020202020204" pitchFamily="34" charset="0"/>
                <a:ea typeface="Calibri"/>
                <a:cs typeface="Times New Roman"/>
              </a:rPr>
              <a:t>aansterken</a:t>
            </a:r>
            <a:r>
              <a:rPr lang="nl-NL" sz="24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3012" y="1678796"/>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minder gezond worden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Als de zeehond te vroeg wordt vrijgelaten, zal hij snel </a:t>
            </a:r>
            <a:r>
              <a:rPr lang="nl-NL" sz="2400" i="1" u="sng" dirty="0">
                <a:solidFill>
                  <a:srgbClr val="387038"/>
                </a:solidFill>
                <a:latin typeface="Century Gothic" panose="020B0502020202020204" pitchFamily="34" charset="0"/>
                <a:ea typeface="Calibri"/>
                <a:cs typeface="Times New Roman"/>
              </a:rPr>
              <a:t>aftakelen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CEE08083-A807-AF8A-BCD7-5D5AB04E70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540" y="2857709"/>
            <a:ext cx="3555305" cy="1947863"/>
          </a:xfrm>
          <a:prstGeom prst="rect">
            <a:avLst/>
          </a:prstGeom>
        </p:spPr>
      </p:pic>
      <p:pic>
        <p:nvPicPr>
          <p:cNvPr id="10" name="Afbeelding 9">
            <a:extLst>
              <a:ext uri="{FF2B5EF4-FFF2-40B4-BE49-F238E27FC236}">
                <a16:creationId xmlns:a16="http://schemas.microsoft.com/office/drawing/2014/main" id="{CE9B70F1-7A23-8E08-A30D-7F68CD46DB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5603" y="2537957"/>
            <a:ext cx="3781165" cy="2267615"/>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sinds</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tot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1531" y="1528613"/>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vanaf</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Sinds</a:t>
            </a:r>
            <a:r>
              <a:rPr lang="nl-NL" sz="2400" i="1" dirty="0">
                <a:solidFill>
                  <a:srgbClr val="387038"/>
                </a:solidFill>
                <a:latin typeface="Century Gothic" panose="020B0502020202020204" pitchFamily="34" charset="0"/>
                <a:ea typeface="Calibri"/>
                <a:cs typeface="Times New Roman"/>
              </a:rPr>
              <a:t> 1971 bestaat de zeehondenopvang in Pieterburen.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verder dan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effectLst/>
                <a:latin typeface="Century Gothic" panose="020B0502020202020204" pitchFamily="34" charset="0"/>
                <a:ea typeface="Calibri"/>
                <a:cs typeface="Times New Roman"/>
              </a:rPr>
              <a:t>Tot</a:t>
            </a:r>
            <a:r>
              <a:rPr lang="nl-NL" sz="2400" i="1" dirty="0">
                <a:solidFill>
                  <a:srgbClr val="387038"/>
                </a:solidFill>
                <a:effectLst/>
                <a:latin typeface="Century Gothic" panose="020B0502020202020204" pitchFamily="34" charset="0"/>
                <a:ea typeface="Calibri"/>
                <a:cs typeface="Times New Roman"/>
              </a:rPr>
              <a:t> 1971 was er geen opvang voor zieke zeehonden.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229A3B23-6B08-B4F0-591A-669F6D689F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612" y="2199573"/>
            <a:ext cx="3384376" cy="2747464"/>
          </a:xfrm>
          <a:prstGeom prst="rect">
            <a:avLst/>
          </a:prstGeom>
        </p:spPr>
      </p:pic>
      <p:pic>
        <p:nvPicPr>
          <p:cNvPr id="5" name="Afbeelding 4">
            <a:extLst>
              <a:ext uri="{FF2B5EF4-FFF2-40B4-BE49-F238E27FC236}">
                <a16:creationId xmlns:a16="http://schemas.microsoft.com/office/drawing/2014/main" id="{311AEA87-77F1-AA2E-1648-8947693D5F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3536" y="2118532"/>
            <a:ext cx="3660912" cy="2651483"/>
          </a:xfrm>
          <a:prstGeom prst="rect">
            <a:avLst/>
          </a:prstGeom>
        </p:spPr>
      </p:pic>
      <p:sp>
        <p:nvSpPr>
          <p:cNvPr id="2" name="Tekstvak 1">
            <a:extLst>
              <a:ext uri="{FF2B5EF4-FFF2-40B4-BE49-F238E27FC236}">
                <a16:creationId xmlns:a16="http://schemas.microsoft.com/office/drawing/2014/main" id="{457189C0-F7C3-1075-BB4E-1341C802E0F9}"/>
              </a:ext>
            </a:extLst>
          </p:cNvPr>
          <p:cNvSpPr txBox="1"/>
          <p:nvPr/>
        </p:nvSpPr>
        <p:spPr>
          <a:xfrm>
            <a:off x="5071820" y="2828835"/>
            <a:ext cx="924608" cy="1200329"/>
          </a:xfrm>
          <a:prstGeom prst="rect">
            <a:avLst/>
          </a:prstGeom>
          <a:noFill/>
        </p:spPr>
        <p:txBody>
          <a:bodyPr wrap="square" rtlCol="0">
            <a:spAutoFit/>
          </a:bodyPr>
          <a:lstStyle/>
          <a:p>
            <a:r>
              <a:rPr lang="nl-NL" sz="7200" dirty="0">
                <a:solidFill>
                  <a:srgbClr val="FF0000"/>
                </a:solidFill>
              </a:rPr>
              <a:t>X</a:t>
            </a:r>
          </a:p>
        </p:txBody>
      </p:sp>
    </p:spTree>
    <p:extLst>
      <p:ext uri="{BB962C8B-B14F-4D97-AF65-F5344CB8AC3E}">
        <p14:creationId xmlns:p14="http://schemas.microsoft.com/office/powerpoint/2010/main" val="2112649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44015" y="312738"/>
            <a:ext cx="44279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onderkoeld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oververhit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te koud geworden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Als een zeehond ziek is, </a:t>
            </a:r>
            <a:r>
              <a:rPr lang="nl-NL" sz="2400" i="1" dirty="0">
                <a:solidFill>
                  <a:srgbClr val="387038"/>
                </a:solidFill>
                <a:latin typeface="Century Gothic" panose="020B0502020202020204" pitchFamily="34" charset="0"/>
                <a:ea typeface="Calibri"/>
                <a:cs typeface="Times New Roman"/>
              </a:rPr>
              <a:t>kan hij snel </a:t>
            </a:r>
            <a:r>
              <a:rPr lang="nl-NL" sz="2400" i="1" u="sng" dirty="0">
                <a:solidFill>
                  <a:srgbClr val="387038"/>
                </a:solidFill>
                <a:latin typeface="Century Gothic" panose="020B0502020202020204" pitchFamily="34" charset="0"/>
                <a:ea typeface="Calibri"/>
                <a:cs typeface="Times New Roman"/>
              </a:rPr>
              <a:t>onderkoeld</a:t>
            </a:r>
            <a:r>
              <a:rPr lang="nl-NL" sz="2400" i="1" dirty="0">
                <a:solidFill>
                  <a:srgbClr val="387038"/>
                </a:solidFill>
                <a:latin typeface="Century Gothic" panose="020B0502020202020204" pitchFamily="34" charset="0"/>
                <a:ea typeface="Calibri"/>
                <a:cs typeface="Times New Roman"/>
              </a:rPr>
              <a:t> raken.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te warm geworden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vrouw </a:t>
            </a:r>
            <a:r>
              <a:rPr lang="nl-NL" sz="2400" i="1" dirty="0">
                <a:solidFill>
                  <a:srgbClr val="387038"/>
                </a:solidFill>
                <a:latin typeface="Century Gothic" panose="020B0502020202020204" pitchFamily="34" charset="0"/>
                <a:ea typeface="Calibri"/>
                <a:cs typeface="Times New Roman"/>
              </a:rPr>
              <a:t>koelt af</a:t>
            </a:r>
            <a:r>
              <a:rPr lang="nl-NL" sz="2400" i="1" dirty="0">
                <a:solidFill>
                  <a:srgbClr val="387038"/>
                </a:solidFill>
                <a:effectLst/>
                <a:latin typeface="Century Gothic" panose="020B0502020202020204" pitchFamily="34" charset="0"/>
                <a:ea typeface="Calibri"/>
                <a:cs typeface="Times New Roman"/>
              </a:rPr>
              <a:t> bij de ventilator omdat ze </a:t>
            </a:r>
            <a:r>
              <a:rPr lang="nl-NL" sz="2400" i="1" u="sng" dirty="0">
                <a:solidFill>
                  <a:srgbClr val="387038"/>
                </a:solidFill>
                <a:effectLst/>
                <a:latin typeface="Century Gothic" panose="020B0502020202020204" pitchFamily="34" charset="0"/>
                <a:ea typeface="Calibri"/>
                <a:cs typeface="Times New Roman"/>
              </a:rPr>
              <a:t>oververhit</a:t>
            </a:r>
            <a:r>
              <a:rPr lang="nl-NL" sz="2400" i="1" dirty="0">
                <a:solidFill>
                  <a:srgbClr val="387038"/>
                </a:solidFill>
                <a:effectLst/>
                <a:latin typeface="Century Gothic" panose="020B0502020202020204" pitchFamily="34" charset="0"/>
                <a:ea typeface="Calibri"/>
                <a:cs typeface="Times New Roman"/>
              </a:rPr>
              <a:t> is.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27998C16-B791-9371-BEC3-3A93CBC4F1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751" y="2172226"/>
            <a:ext cx="3546512" cy="2513547"/>
          </a:xfrm>
          <a:prstGeom prst="rect">
            <a:avLst/>
          </a:prstGeom>
        </p:spPr>
      </p:pic>
      <p:pic>
        <p:nvPicPr>
          <p:cNvPr id="4" name="Afbeelding 3" descr="Afbeelding met persoon, apparaat, ventilator, Menselijk gezicht&#10;&#10;Automatisch gegenereerde beschrijving">
            <a:extLst>
              <a:ext uri="{FF2B5EF4-FFF2-40B4-BE49-F238E27FC236}">
                <a16:creationId xmlns:a16="http://schemas.microsoft.com/office/drawing/2014/main" id="{423ED766-B2BE-C5F3-9786-E61A6F619F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4128" y="2091363"/>
            <a:ext cx="1872208" cy="2802707"/>
          </a:xfrm>
          <a:prstGeom prst="rect">
            <a:avLst/>
          </a:prstGeom>
        </p:spPr>
      </p:pic>
    </p:spTree>
    <p:extLst>
      <p:ext uri="{BB962C8B-B14F-4D97-AF65-F5344CB8AC3E}">
        <p14:creationId xmlns:p14="http://schemas.microsoft.com/office/powerpoint/2010/main" val="170353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0" y="312738"/>
            <a:ext cx="468052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700" b="1" dirty="0">
                <a:solidFill>
                  <a:srgbClr val="387038"/>
                </a:solidFill>
                <a:latin typeface="Century Gothic" panose="020B0502020202020204" pitchFamily="34" charset="0"/>
                <a:ea typeface="Calibri"/>
                <a:cs typeface="Times New Roman"/>
              </a:rPr>
              <a:t>aanspoelen</a:t>
            </a:r>
            <a:endParaRPr lang="nl-NL" sz="57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uitzetten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69420"/>
            <a:ext cx="4176464" cy="441025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drijvend aan land komen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0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Zieke zeehonden </a:t>
            </a:r>
            <a:r>
              <a:rPr lang="nl-NL" sz="2200" i="1" u="sng" dirty="0">
                <a:solidFill>
                  <a:srgbClr val="387038"/>
                </a:solidFill>
                <a:latin typeface="Century Gothic" panose="020B0502020202020204" pitchFamily="34" charset="0"/>
                <a:ea typeface="Calibri"/>
                <a:cs typeface="Times New Roman"/>
              </a:rPr>
              <a:t>spoelen</a:t>
            </a:r>
            <a:r>
              <a:rPr lang="nl-NL" sz="2200" i="1" dirty="0">
                <a:solidFill>
                  <a:srgbClr val="387038"/>
                </a:solidFill>
                <a:latin typeface="Century Gothic" panose="020B0502020202020204" pitchFamily="34" charset="0"/>
                <a:ea typeface="Calibri"/>
                <a:cs typeface="Times New Roman"/>
              </a:rPr>
              <a:t> vaak op de Waddenkust </a:t>
            </a:r>
            <a:r>
              <a:rPr lang="nl-NL" sz="2200" i="1" u="sng" dirty="0">
                <a:solidFill>
                  <a:srgbClr val="387038"/>
                </a:solidFill>
                <a:latin typeface="Century Gothic" panose="020B0502020202020204" pitchFamily="34" charset="0"/>
                <a:ea typeface="Calibri"/>
                <a:cs typeface="Times New Roman"/>
              </a:rPr>
              <a:t>aan</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8" y="1669420"/>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vrijlaten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effectLst/>
                <a:latin typeface="Century Gothic" panose="020B0502020202020204" pitchFamily="34" charset="0"/>
                <a:ea typeface="Calibri"/>
                <a:cs typeface="Times New Roman"/>
              </a:rPr>
              <a:t>Gezonde zeehonden worden zo snel mogelijk op het strand </a:t>
            </a:r>
            <a:r>
              <a:rPr lang="nl-NL" sz="2200" i="1" u="sng" dirty="0">
                <a:solidFill>
                  <a:srgbClr val="387038"/>
                </a:solidFill>
                <a:effectLst/>
                <a:latin typeface="Century Gothic" panose="020B0502020202020204" pitchFamily="34" charset="0"/>
                <a:ea typeface="Calibri"/>
                <a:cs typeface="Times New Roman"/>
              </a:rPr>
              <a:t>uitgezet</a:t>
            </a:r>
            <a:r>
              <a:rPr lang="nl-NL" sz="2200" i="1" dirty="0">
                <a:solidFill>
                  <a:srgbClr val="387038"/>
                </a:solidFill>
                <a:effectLst/>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kleding, buitenshuis, grond&#10;&#10;Automatisch gegenereerde beschrijving">
            <a:extLst>
              <a:ext uri="{FF2B5EF4-FFF2-40B4-BE49-F238E27FC236}">
                <a16:creationId xmlns:a16="http://schemas.microsoft.com/office/drawing/2014/main" id="{0F62B505-A581-ADFC-B3E0-368862619B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9575" y="2289835"/>
            <a:ext cx="3732834" cy="2433808"/>
          </a:xfrm>
          <a:prstGeom prst="rect">
            <a:avLst/>
          </a:prstGeom>
        </p:spPr>
      </p:pic>
      <p:pic>
        <p:nvPicPr>
          <p:cNvPr id="5" name="Afbeelding 4" descr="Afbeelding met water, buitenshuis, zoogdier, Zeezoogdier&#10;&#10;Automatisch gegenereerde beschrijving">
            <a:extLst>
              <a:ext uri="{FF2B5EF4-FFF2-40B4-BE49-F238E27FC236}">
                <a16:creationId xmlns:a16="http://schemas.microsoft.com/office/drawing/2014/main" id="{4D68439B-7E3F-C2E3-03CB-7D2070BC9D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3688" y="2492896"/>
            <a:ext cx="1698872" cy="2027686"/>
          </a:xfrm>
          <a:prstGeom prst="rect">
            <a:avLst/>
          </a:prstGeom>
        </p:spPr>
      </p:pic>
    </p:spTree>
    <p:extLst>
      <p:ext uri="{BB962C8B-B14F-4D97-AF65-F5344CB8AC3E}">
        <p14:creationId xmlns:p14="http://schemas.microsoft.com/office/powerpoint/2010/main" val="33588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kust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strand</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klif</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012161" y="3146606"/>
            <a:ext cx="2775274" cy="139851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812275" y="3146606"/>
            <a:ext cx="312681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grens (tussen land en zee)</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0410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83959"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strook langs de zee</a:t>
            </a:r>
            <a:endParaRPr lang="nl-NL" sz="1100" dirty="0">
              <a:effectLst/>
              <a:latin typeface="Century Gothic" panose="020B0502020202020204" pitchFamily="34" charset="0"/>
              <a:ea typeface="Calibri"/>
              <a:cs typeface="Times New Roman"/>
            </a:endParaRPr>
          </a:p>
        </p:txBody>
      </p:sp>
      <p:pic>
        <p:nvPicPr>
          <p:cNvPr id="3" name="Afbeelding 2" descr="Afbeelding met gras, buitenshuis, hemel, landschap&#10;&#10;Automatisch gegenereerde beschrijving">
            <a:extLst>
              <a:ext uri="{FF2B5EF4-FFF2-40B4-BE49-F238E27FC236}">
                <a16:creationId xmlns:a16="http://schemas.microsoft.com/office/drawing/2014/main" id="{DA4232EF-243D-343E-1591-4980CA1EE6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879" y="4606380"/>
            <a:ext cx="2651585" cy="1492799"/>
          </a:xfrm>
          <a:prstGeom prst="rect">
            <a:avLst/>
          </a:prstGeom>
        </p:spPr>
      </p:pic>
      <p:pic>
        <p:nvPicPr>
          <p:cNvPr id="4" name="Afbeelding 3" descr="Afbeelding met buitenshuis, strand, Tropen, Caribisch&#10;&#10;Automatisch gegenereerde beschrijving">
            <a:extLst>
              <a:ext uri="{FF2B5EF4-FFF2-40B4-BE49-F238E27FC236}">
                <a16:creationId xmlns:a16="http://schemas.microsoft.com/office/drawing/2014/main" id="{600FDFA4-612E-04AB-566B-729BB1531C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0890" y="4606380"/>
            <a:ext cx="2782958" cy="1458734"/>
          </a:xfrm>
          <a:prstGeom prst="rect">
            <a:avLst/>
          </a:prstGeom>
        </p:spPr>
      </p:pic>
      <p:pic>
        <p:nvPicPr>
          <p:cNvPr id="18" name="Afbeelding 17" descr="Afbeelding met landschap, buitenshuis, wolk, water&#10;&#10;Automatisch gegenereerde beschrijving">
            <a:extLst>
              <a:ext uri="{FF2B5EF4-FFF2-40B4-BE49-F238E27FC236}">
                <a16:creationId xmlns:a16="http://schemas.microsoft.com/office/drawing/2014/main" id="{C346B7E1-07C4-6967-6378-D74285DD6C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94347" y="4606380"/>
            <a:ext cx="2349023" cy="1458734"/>
          </a:xfrm>
          <a:prstGeom prst="rect">
            <a:avLst/>
          </a:prstGeom>
        </p:spPr>
      </p:pic>
    </p:spTree>
    <p:extLst>
      <p:ext uri="{BB962C8B-B14F-4D97-AF65-F5344CB8AC3E}">
        <p14:creationId xmlns:p14="http://schemas.microsoft.com/office/powerpoint/2010/main" val="155215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635282" y="2339725"/>
            <a:ext cx="4753141" cy="8732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973273" y="2238127"/>
            <a:ext cx="597666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opvangen</a:t>
            </a:r>
            <a:endParaRPr lang="nl-NL" sz="60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3036780" y="3209292"/>
            <a:ext cx="1082642" cy="11674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4355976" y="1442672"/>
            <a:ext cx="648072" cy="8856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846018" y="3636587"/>
            <a:ext cx="674432" cy="1480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846018" y="5052147"/>
            <a:ext cx="296330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722532" y="5011293"/>
            <a:ext cx="331556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zeehond</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2440759" y="829090"/>
            <a:ext cx="357109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536067" y="822419"/>
            <a:ext cx="347578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a:t>
            </a:r>
            <a:r>
              <a:rPr lang="nl-NL" sz="3600" dirty="0">
                <a:effectLst/>
                <a:latin typeface="Century Gothic" panose="020B0502020202020204" pitchFamily="34" charset="0"/>
                <a:ea typeface="Calibri"/>
                <a:cs typeface="Times New Roman"/>
              </a:rPr>
              <a:t>t slachtoffer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93619" y="4335190"/>
            <a:ext cx="33416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0" y="4293096"/>
            <a:ext cx="399593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vluchteling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665156" y="3251386"/>
            <a:ext cx="4169194" cy="151235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640128" y="3212976"/>
            <a:ext cx="4169194"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helpen, voor mensen of dieren zorgen als ze dat nodig hebben</a:t>
            </a:r>
            <a:endParaRPr lang="nl-NL" sz="1100" dirty="0">
              <a:effectLst/>
              <a:latin typeface="Century Gothic" panose="020B0502020202020204" pitchFamily="34" charset="0"/>
              <a:ea typeface="Calibri"/>
              <a:cs typeface="Times New Roman"/>
            </a:endParaRPr>
          </a:p>
        </p:txBody>
      </p:sp>
      <p:pic>
        <p:nvPicPr>
          <p:cNvPr id="4" name="Afbeelding 3" descr="Afbeelding met buitenshuis, persoon, kleding, water&#10;&#10;Automatisch gegenereerde beschrijving">
            <a:extLst>
              <a:ext uri="{FF2B5EF4-FFF2-40B4-BE49-F238E27FC236}">
                <a16:creationId xmlns:a16="http://schemas.microsoft.com/office/drawing/2014/main" id="{74680F43-24B4-A15F-3B42-EB90D6DADB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0853" y="5101691"/>
            <a:ext cx="2023422" cy="1351645"/>
          </a:xfrm>
          <a:prstGeom prst="rect">
            <a:avLst/>
          </a:prstGeom>
        </p:spPr>
      </p:pic>
      <p:pic>
        <p:nvPicPr>
          <p:cNvPr id="3" name="Afbeelding 2" descr="Afbeelding met kleding, persoon, person, stoel&#10;&#10;Automatisch gegenereerde beschrijving">
            <a:extLst>
              <a:ext uri="{FF2B5EF4-FFF2-40B4-BE49-F238E27FC236}">
                <a16:creationId xmlns:a16="http://schemas.microsoft.com/office/drawing/2014/main" id="{421F568E-AFA7-CAEE-B27A-FFF15B77EA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3729" y="445273"/>
            <a:ext cx="2259356" cy="1509250"/>
          </a:xfrm>
          <a:prstGeom prst="rect">
            <a:avLst/>
          </a:prstGeom>
        </p:spPr>
      </p:pic>
      <p:pic>
        <p:nvPicPr>
          <p:cNvPr id="19" name="Afbeelding 18" descr="Afbeelding met buitenshuis, tent, grond, hemel&#10;&#10;Automatisch gegenereerde beschrijving">
            <a:extLst>
              <a:ext uri="{FF2B5EF4-FFF2-40B4-BE49-F238E27FC236}">
                <a16:creationId xmlns:a16="http://schemas.microsoft.com/office/drawing/2014/main" id="{599AB29F-BFFF-1560-1BFE-8337B5A790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7208" y="2547394"/>
            <a:ext cx="2522497" cy="1685028"/>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47974"/>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laatste tijd</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al een poosje</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De laatste tijd</a:t>
            </a:r>
            <a:r>
              <a:rPr lang="nl-NL" sz="2800" i="1" dirty="0">
                <a:solidFill>
                  <a:srgbClr val="387038"/>
                </a:solidFill>
                <a:latin typeface="Century Gothic" panose="020B0502020202020204" pitchFamily="34" charset="0"/>
                <a:cs typeface="Times New Roman"/>
              </a:rPr>
              <a:t> zijn er bijna geen zieke zeehonden meer in de opvang.</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id="{5E8E04DD-5B63-24A0-C529-329EB808314A}"/>
              </a:ext>
            </a:extLst>
          </p:cNvPr>
          <p:cNvPicPr>
            <a:picLocks noChangeAspect="1"/>
          </p:cNvPicPr>
          <p:nvPr/>
        </p:nvPicPr>
        <p:blipFill>
          <a:blip r:embed="rId3"/>
          <a:stretch>
            <a:fillRect/>
          </a:stretch>
        </p:blipFill>
        <p:spPr>
          <a:xfrm>
            <a:off x="879090" y="1863935"/>
            <a:ext cx="7385819" cy="3130129"/>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5  – </a:t>
            </a:r>
            <a:r>
              <a:rPr lang="nl-NL">
                <a:solidFill>
                  <a:srgbClr val="C00000"/>
                </a:solidFill>
                <a:latin typeface="Century Gothic" panose="020B0502020202020204" pitchFamily="34" charset="0"/>
              </a:rPr>
              <a:t>30 januari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descr="Afbeelding met kaart, tekst, atlas&#10;&#10;Automatisch gegenereerde beschrijving">
            <a:extLst>
              <a:ext uri="{FF2B5EF4-FFF2-40B4-BE49-F238E27FC236}">
                <a16:creationId xmlns:a16="http://schemas.microsoft.com/office/drawing/2014/main" id="{80CC1A1E-591E-9E10-407A-FF9C5B04C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3968" y="476672"/>
            <a:ext cx="3860730" cy="4340167"/>
          </a:xfrm>
          <a:prstGeom prst="rect">
            <a:avLst/>
          </a:prstGeom>
        </p:spPr>
      </p:pic>
      <p:sp>
        <p:nvSpPr>
          <p:cNvPr id="2" name="Titel 1">
            <a:extLst>
              <a:ext uri="{FF2B5EF4-FFF2-40B4-BE49-F238E27FC236}">
                <a16:creationId xmlns:a16="http://schemas.microsoft.com/office/drawing/2014/main" id="{18EDD978-91E4-B8DB-242F-D3355AC39DFD}"/>
              </a:ext>
            </a:extLst>
          </p:cNvPr>
          <p:cNvSpPr>
            <a:spLocks noGrp="1"/>
          </p:cNvSpPr>
          <p:nvPr>
            <p:ph type="title"/>
          </p:nvPr>
        </p:nvSpPr>
        <p:spPr>
          <a:xfrm>
            <a:off x="169168" y="-204988"/>
            <a:ext cx="8229600" cy="1143000"/>
          </a:xfrm>
        </p:spPr>
        <p:txBody>
          <a:bodyPr/>
          <a:lstStyle/>
          <a:p>
            <a:r>
              <a:rPr lang="nl-NL" dirty="0"/>
              <a:t>Zeehondencentrum Pieterburen</a:t>
            </a:r>
          </a:p>
        </p:txBody>
      </p:sp>
      <p:pic>
        <p:nvPicPr>
          <p:cNvPr id="5" name="Tijdelijke aanduiding voor inhoud 4" descr="Afbeelding met buitenshuis, boom, plant, gebouw&#10;&#10;Automatisch gegenereerde beschrijving">
            <a:extLst>
              <a:ext uri="{FF2B5EF4-FFF2-40B4-BE49-F238E27FC236}">
                <a16:creationId xmlns:a16="http://schemas.microsoft.com/office/drawing/2014/main" id="{EF733AA9-F5AD-5AD7-94AB-696FF9E21AD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2044" y="1180256"/>
            <a:ext cx="3305117" cy="2207818"/>
          </a:xfrm>
        </p:spPr>
      </p:pic>
      <p:pic>
        <p:nvPicPr>
          <p:cNvPr id="7" name="Afbeelding 6" descr="Afbeelding met zwembad, buitenshuis, hemel, pool&#10;&#10;Automatisch gegenereerde beschrijving">
            <a:extLst>
              <a:ext uri="{FF2B5EF4-FFF2-40B4-BE49-F238E27FC236}">
                <a16:creationId xmlns:a16="http://schemas.microsoft.com/office/drawing/2014/main" id="{4C4B218A-D3B5-2A14-191E-E2C198ECCF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3648" y="3403426"/>
            <a:ext cx="2587114" cy="2017950"/>
          </a:xfrm>
          <a:prstGeom prst="rect">
            <a:avLst/>
          </a:prstGeom>
        </p:spPr>
      </p:pic>
      <p:pic>
        <p:nvPicPr>
          <p:cNvPr id="9" name="Afbeelding 8" descr="Afbeelding met zoogdier, waterzoogdier, Zeezoogdier, zeehond&#10;&#10;Automatisch gegenereerde beschrijving">
            <a:extLst>
              <a:ext uri="{FF2B5EF4-FFF2-40B4-BE49-F238E27FC236}">
                <a16:creationId xmlns:a16="http://schemas.microsoft.com/office/drawing/2014/main" id="{B7595D2B-8E27-30BE-4B46-2911EE71EA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9143" y="5321932"/>
            <a:ext cx="3449650" cy="1379860"/>
          </a:xfrm>
          <a:prstGeom prst="rect">
            <a:avLst/>
          </a:prstGeom>
        </p:spPr>
      </p:pic>
      <p:cxnSp>
        <p:nvCxnSpPr>
          <p:cNvPr id="23" name="Rechte verbindingslijn met pijl 22">
            <a:extLst>
              <a:ext uri="{FF2B5EF4-FFF2-40B4-BE49-F238E27FC236}">
                <a16:creationId xmlns:a16="http://schemas.microsoft.com/office/drawing/2014/main" id="{4099AF29-A9D7-C848-07A0-36B465E49938}"/>
              </a:ext>
            </a:extLst>
          </p:cNvPr>
          <p:cNvCxnSpPr>
            <a:cxnSpLocks/>
          </p:cNvCxnSpPr>
          <p:nvPr/>
        </p:nvCxnSpPr>
        <p:spPr>
          <a:xfrm flipV="1">
            <a:off x="2697205" y="846138"/>
            <a:ext cx="4539091" cy="18006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4" name="Afbeelding 23">
            <a:extLst>
              <a:ext uri="{FF2B5EF4-FFF2-40B4-BE49-F238E27FC236}">
                <a16:creationId xmlns:a16="http://schemas.microsoft.com/office/drawing/2014/main" id="{0B28D577-AED0-6130-68FD-8C0DD46DBC68}"/>
              </a:ext>
            </a:extLst>
          </p:cNvPr>
          <p:cNvPicPr>
            <a:picLocks noChangeAspect="1"/>
          </p:cNvPicPr>
          <p:nvPr/>
        </p:nvPicPr>
        <p:blipFill>
          <a:blip r:embed="rId6"/>
          <a:stretch>
            <a:fillRect/>
          </a:stretch>
        </p:blipFill>
        <p:spPr>
          <a:xfrm rot="19510225">
            <a:off x="2130230" y="2206608"/>
            <a:ext cx="5973867" cy="494407"/>
          </a:xfrm>
          <a:prstGeom prst="rect">
            <a:avLst/>
          </a:prstGeom>
        </p:spPr>
      </p:pic>
      <p:pic>
        <p:nvPicPr>
          <p:cNvPr id="25" name="Afbeelding 24">
            <a:extLst>
              <a:ext uri="{FF2B5EF4-FFF2-40B4-BE49-F238E27FC236}">
                <a16:creationId xmlns:a16="http://schemas.microsoft.com/office/drawing/2014/main" id="{7A947C08-0453-6BE7-968A-115E09911D7E}"/>
              </a:ext>
            </a:extLst>
          </p:cNvPr>
          <p:cNvPicPr>
            <a:picLocks noChangeAspect="1"/>
          </p:cNvPicPr>
          <p:nvPr/>
        </p:nvPicPr>
        <p:blipFill>
          <a:blip r:embed="rId6"/>
          <a:stretch>
            <a:fillRect/>
          </a:stretch>
        </p:blipFill>
        <p:spPr>
          <a:xfrm rot="18846507">
            <a:off x="1479415" y="2885770"/>
            <a:ext cx="7279947" cy="589989"/>
          </a:xfrm>
          <a:prstGeom prst="rect">
            <a:avLst/>
          </a:prstGeom>
        </p:spPr>
      </p:pic>
      <p:sp>
        <p:nvSpPr>
          <p:cNvPr id="3" name="Ovaal 2">
            <a:extLst>
              <a:ext uri="{FF2B5EF4-FFF2-40B4-BE49-F238E27FC236}">
                <a16:creationId xmlns:a16="http://schemas.microsoft.com/office/drawing/2014/main" id="{5364CD15-A6FE-B573-C213-58046E66ECD1}"/>
              </a:ext>
            </a:extLst>
          </p:cNvPr>
          <p:cNvSpPr/>
          <p:nvPr/>
        </p:nvSpPr>
        <p:spPr>
          <a:xfrm>
            <a:off x="7236296" y="846138"/>
            <a:ext cx="72008" cy="62582"/>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683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kust</a:t>
            </a:r>
          </a:p>
        </p:txBody>
      </p:sp>
      <p:pic>
        <p:nvPicPr>
          <p:cNvPr id="3" name="Afbeelding 2" descr="Afbeelding met gras, buitenshuis, hemel, landschap&#10;&#10;Automatisch gegenereerde beschrijving">
            <a:extLst>
              <a:ext uri="{FF2B5EF4-FFF2-40B4-BE49-F238E27FC236}">
                <a16:creationId xmlns:a16="http://schemas.microsoft.com/office/drawing/2014/main" id="{1F213221-106C-C75B-12B7-BD664FE919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12776"/>
            <a:ext cx="7776864" cy="5179394"/>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7384"/>
            <a:ext cx="9180512" cy="1200329"/>
          </a:xfrm>
          <a:prstGeom prst="rect">
            <a:avLst/>
          </a:prstGeom>
          <a:noFill/>
        </p:spPr>
        <p:txBody>
          <a:bodyPr wrap="square" rtlCol="0">
            <a:spAutoFit/>
          </a:bodyPr>
          <a:lstStyle/>
          <a:p>
            <a:r>
              <a:rPr lang="nl-NL" sz="7200" b="1" u="sng" dirty="0">
                <a:latin typeface="Century Gothic" panose="020B0502020202020204" pitchFamily="34" charset="0"/>
              </a:rPr>
              <a:t>sinds</a:t>
            </a:r>
          </a:p>
        </p:txBody>
      </p:sp>
      <p:sp>
        <p:nvSpPr>
          <p:cNvPr id="2" name="Tekstvak 1">
            <a:extLst>
              <a:ext uri="{FF2B5EF4-FFF2-40B4-BE49-F238E27FC236}">
                <a16:creationId xmlns:a16="http://schemas.microsoft.com/office/drawing/2014/main" id="{EF4D1A59-0EC9-48B4-01D9-8480E3DDE7D2}"/>
              </a:ext>
            </a:extLst>
          </p:cNvPr>
          <p:cNvSpPr txBox="1"/>
          <p:nvPr/>
        </p:nvSpPr>
        <p:spPr>
          <a:xfrm>
            <a:off x="1403648" y="5308232"/>
            <a:ext cx="6480720" cy="769441"/>
          </a:xfrm>
          <a:prstGeom prst="rect">
            <a:avLst/>
          </a:prstGeom>
          <a:noFill/>
        </p:spPr>
        <p:txBody>
          <a:bodyPr wrap="square" rtlCol="0">
            <a:spAutoFit/>
          </a:bodyPr>
          <a:lstStyle/>
          <a:p>
            <a:r>
              <a:rPr lang="nl-NL" sz="4400" dirty="0">
                <a:latin typeface="Century Gothic" panose="020B0502020202020204" pitchFamily="34" charset="0"/>
              </a:rPr>
              <a:t>1971                        2024</a:t>
            </a:r>
          </a:p>
        </p:txBody>
      </p:sp>
      <p:pic>
        <p:nvPicPr>
          <p:cNvPr id="4" name="Afbeelding 3" descr="Afbeelding met buitenshuis, boom, plant, gebouw&#10;&#10;Automatisch gegenereerde beschrijving">
            <a:extLst>
              <a:ext uri="{FF2B5EF4-FFF2-40B4-BE49-F238E27FC236}">
                <a16:creationId xmlns:a16="http://schemas.microsoft.com/office/drawing/2014/main" id="{B005118C-3508-2D91-D490-18B7CED959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7076" y="1403307"/>
            <a:ext cx="5923292" cy="3956759"/>
          </a:xfrm>
          <a:prstGeom prst="rect">
            <a:avLst/>
          </a:prstGeom>
        </p:spPr>
      </p:pic>
      <p:sp>
        <p:nvSpPr>
          <p:cNvPr id="5" name="Pijl: rechts 4">
            <a:extLst>
              <a:ext uri="{FF2B5EF4-FFF2-40B4-BE49-F238E27FC236}">
                <a16:creationId xmlns:a16="http://schemas.microsoft.com/office/drawing/2014/main" id="{A3EEC1C6-2113-609D-080D-97C915C32512}"/>
              </a:ext>
            </a:extLst>
          </p:cNvPr>
          <p:cNvSpPr/>
          <p:nvPr/>
        </p:nvSpPr>
        <p:spPr>
          <a:xfrm>
            <a:off x="1527076" y="6077673"/>
            <a:ext cx="65527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opvangen</a:t>
            </a:r>
          </a:p>
        </p:txBody>
      </p:sp>
      <p:pic>
        <p:nvPicPr>
          <p:cNvPr id="3" name="Afbeelding 2" descr="Afbeelding met buitenshuis, persoon, kleding, water&#10;&#10;Automatisch gegenereerde beschrijving">
            <a:extLst>
              <a:ext uri="{FF2B5EF4-FFF2-40B4-BE49-F238E27FC236}">
                <a16:creationId xmlns:a16="http://schemas.microsoft.com/office/drawing/2014/main" id="{8E95562F-E45E-CE46-3730-AD041C29BB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556792"/>
            <a:ext cx="7344816" cy="490633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aanspoelen</a:t>
            </a:r>
          </a:p>
        </p:txBody>
      </p:sp>
      <p:pic>
        <p:nvPicPr>
          <p:cNvPr id="3" name="Afbeelding 2" descr="Afbeelding met water, buitenshuis, zoogdier, Zeezoogdier&#10;&#10;Automatisch gegenereerde beschrijving">
            <a:extLst>
              <a:ext uri="{FF2B5EF4-FFF2-40B4-BE49-F238E27FC236}">
                <a16:creationId xmlns:a16="http://schemas.microsoft.com/office/drawing/2014/main" id="{6958317F-FF75-81BD-082B-F346D81718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39752" y="1484784"/>
            <a:ext cx="4176464" cy="5208579"/>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onderkoeld</a:t>
            </a:r>
          </a:p>
        </p:txBody>
      </p:sp>
      <p:pic>
        <p:nvPicPr>
          <p:cNvPr id="3" name="Afbeelding 2" descr="Afbeelding met zoogdier, buitenshuis, Zeezoogdier, zeehond&#10;&#10;Automatisch gegenereerde beschrijving">
            <a:extLst>
              <a:ext uri="{FF2B5EF4-FFF2-40B4-BE49-F238E27FC236}">
                <a16:creationId xmlns:a16="http://schemas.microsoft.com/office/drawing/2014/main" id="{7B4B4687-73A5-021E-C25F-8187C27AA4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556792"/>
            <a:ext cx="7437952" cy="4968552"/>
          </a:xfrm>
          <a:prstGeom prst="rect">
            <a:avLst/>
          </a:prstGeom>
        </p:spPr>
      </p:pic>
      <p:pic>
        <p:nvPicPr>
          <p:cNvPr id="5" name="Afbeelding 4" descr="Afbeelding met sneeuw, Mineraal, kwarts, kristal&#10;&#10;Automatisch gegenereerde beschrijving">
            <a:extLst>
              <a:ext uri="{FF2B5EF4-FFF2-40B4-BE49-F238E27FC236}">
                <a16:creationId xmlns:a16="http://schemas.microsoft.com/office/drawing/2014/main" id="{13A32889-03A5-A1F2-ED34-B80A99756CF3}"/>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99709" y="5017984"/>
            <a:ext cx="1524000" cy="1100328"/>
          </a:xfrm>
          <a:prstGeom prst="rect">
            <a:avLst/>
          </a:prstGeom>
        </p:spPr>
      </p:pic>
      <p:pic>
        <p:nvPicPr>
          <p:cNvPr id="7" name="Afbeelding 6" descr="Afbeelding met sneeuw, Mineraal, kwarts, kristal&#10;&#10;Automatisch gegenereerde beschrijving">
            <a:extLst>
              <a:ext uri="{FF2B5EF4-FFF2-40B4-BE49-F238E27FC236}">
                <a16:creationId xmlns:a16="http://schemas.microsoft.com/office/drawing/2014/main" id="{1AFF67B5-9EC5-7877-B069-FC3DB193E829}"/>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997832" y="5021560"/>
            <a:ext cx="1220582" cy="881260"/>
          </a:xfrm>
          <a:prstGeom prst="rect">
            <a:avLst/>
          </a:prstGeom>
        </p:spPr>
      </p:pic>
      <p:pic>
        <p:nvPicPr>
          <p:cNvPr id="8" name="Afbeelding 7" descr="Afbeelding met sneeuw, Mineraal, kwarts, kristal&#10;&#10;Automatisch gegenereerde beschrijving">
            <a:extLst>
              <a:ext uri="{FF2B5EF4-FFF2-40B4-BE49-F238E27FC236}">
                <a16:creationId xmlns:a16="http://schemas.microsoft.com/office/drawing/2014/main" id="{AFFDE0EE-8413-8CF0-5F28-95F4D57B6C2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900488" y="4855950"/>
            <a:ext cx="1524000" cy="1100328"/>
          </a:xfrm>
          <a:prstGeom prst="rect">
            <a:avLst/>
          </a:prstGeom>
        </p:spPr>
      </p:pic>
      <p:pic>
        <p:nvPicPr>
          <p:cNvPr id="9" name="Afbeelding 8" descr="Afbeelding met sneeuw, Mineraal, kwarts, kristal&#10;&#10;Automatisch gegenereerde beschrijving">
            <a:extLst>
              <a:ext uri="{FF2B5EF4-FFF2-40B4-BE49-F238E27FC236}">
                <a16:creationId xmlns:a16="http://schemas.microsoft.com/office/drawing/2014/main" id="{523C39A1-840E-8635-7626-A745D6951DCB}"/>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369220" y="5354904"/>
            <a:ext cx="820877" cy="592673"/>
          </a:xfrm>
          <a:prstGeom prst="rect">
            <a:avLst/>
          </a:prstGeom>
        </p:spPr>
      </p:pic>
      <p:pic>
        <p:nvPicPr>
          <p:cNvPr id="10" name="Afbeelding 9" descr="Afbeelding met sneeuw, Mineraal, kwarts, kristal&#10;&#10;Automatisch gegenereerde beschrijving">
            <a:extLst>
              <a:ext uri="{FF2B5EF4-FFF2-40B4-BE49-F238E27FC236}">
                <a16:creationId xmlns:a16="http://schemas.microsoft.com/office/drawing/2014/main" id="{F319BBCC-0F9D-915C-9428-5DFBFD0BC4F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639586" y="4652434"/>
            <a:ext cx="1524000" cy="1100328"/>
          </a:xfrm>
          <a:prstGeom prst="rect">
            <a:avLst/>
          </a:prstGeom>
        </p:spPr>
      </p:pic>
      <p:pic>
        <p:nvPicPr>
          <p:cNvPr id="11" name="Afbeelding 10" descr="Afbeelding met sneeuw, Mineraal, kwarts, kristal&#10;&#10;Automatisch gegenereerde beschrijving">
            <a:extLst>
              <a:ext uri="{FF2B5EF4-FFF2-40B4-BE49-F238E27FC236}">
                <a16:creationId xmlns:a16="http://schemas.microsoft.com/office/drawing/2014/main" id="{302C541E-F44C-718C-14E3-DCC399606A6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374805" y="4949264"/>
            <a:ext cx="1524000" cy="1100328"/>
          </a:xfrm>
          <a:prstGeom prst="rect">
            <a:avLst/>
          </a:prstGeom>
        </p:spPr>
      </p:pic>
      <p:pic>
        <p:nvPicPr>
          <p:cNvPr id="12" name="Afbeelding 11" descr="Afbeelding met sneeuw, Mineraal, kwarts, kristal&#10;&#10;Automatisch gegenereerde beschrijving">
            <a:extLst>
              <a:ext uri="{FF2B5EF4-FFF2-40B4-BE49-F238E27FC236}">
                <a16:creationId xmlns:a16="http://schemas.microsoft.com/office/drawing/2014/main" id="{6159B02E-C38F-1409-0229-2367B607873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810000" y="4869160"/>
            <a:ext cx="1524000" cy="1100328"/>
          </a:xfrm>
          <a:prstGeom prst="rect">
            <a:avLst/>
          </a:prstGeom>
        </p:spPr>
      </p:pic>
      <p:pic>
        <p:nvPicPr>
          <p:cNvPr id="13" name="Afbeelding 12" descr="Afbeelding met sneeuw, Mineraal, kwarts, kristal&#10;&#10;Automatisch gegenereerde beschrijving">
            <a:extLst>
              <a:ext uri="{FF2B5EF4-FFF2-40B4-BE49-F238E27FC236}">
                <a16:creationId xmlns:a16="http://schemas.microsoft.com/office/drawing/2014/main" id="{C81F774E-74A3-0330-EDF7-2BCD1358174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349133" y="4378432"/>
            <a:ext cx="1524000" cy="1100328"/>
          </a:xfrm>
          <a:prstGeom prst="rect">
            <a:avLst/>
          </a:prstGeom>
        </p:spPr>
      </p:pic>
      <p:pic>
        <p:nvPicPr>
          <p:cNvPr id="14" name="Afbeelding 13" descr="Afbeelding met sneeuw, Mineraal, kwarts, kristal&#10;&#10;Automatisch gegenereerde beschrijving">
            <a:extLst>
              <a:ext uri="{FF2B5EF4-FFF2-40B4-BE49-F238E27FC236}">
                <a16:creationId xmlns:a16="http://schemas.microsoft.com/office/drawing/2014/main" id="{C9CB794C-C649-4ED7-0B3B-2A3C05AAC30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683989" y="4665644"/>
            <a:ext cx="1524000" cy="1100328"/>
          </a:xfrm>
          <a:prstGeom prst="rect">
            <a:avLst/>
          </a:prstGeom>
        </p:spPr>
      </p:pic>
      <p:pic>
        <p:nvPicPr>
          <p:cNvPr id="15" name="Afbeelding 14" descr="Afbeelding met sneeuw, Mineraal, kwarts, kristal&#10;&#10;Automatisch gegenereerde beschrijving">
            <a:extLst>
              <a:ext uri="{FF2B5EF4-FFF2-40B4-BE49-F238E27FC236}">
                <a16:creationId xmlns:a16="http://schemas.microsoft.com/office/drawing/2014/main" id="{449DB74D-73A6-3442-1AD8-CDE0A92F39E8}"/>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23929" y="5525639"/>
            <a:ext cx="820877" cy="592673"/>
          </a:xfrm>
          <a:prstGeom prst="rect">
            <a:avLst/>
          </a:prstGeom>
        </p:spPr>
      </p:pic>
      <p:pic>
        <p:nvPicPr>
          <p:cNvPr id="16" name="Afbeelding 15" descr="Afbeelding met sneeuw, Mineraal, kwarts, kristal&#10;&#10;Automatisch gegenereerde beschrijving">
            <a:extLst>
              <a:ext uri="{FF2B5EF4-FFF2-40B4-BE49-F238E27FC236}">
                <a16:creationId xmlns:a16="http://schemas.microsoft.com/office/drawing/2014/main" id="{78E06C00-FCE4-44E5-0BE2-7837D673697A}"/>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900741" y="5513663"/>
            <a:ext cx="820877" cy="592673"/>
          </a:xfrm>
          <a:prstGeom prst="rect">
            <a:avLst/>
          </a:prstGeom>
        </p:spPr>
      </p:pic>
      <p:pic>
        <p:nvPicPr>
          <p:cNvPr id="17" name="Afbeelding 16" descr="Afbeelding met sneeuw, Mineraal, kwarts, kristal&#10;&#10;Automatisch gegenereerde beschrijving">
            <a:extLst>
              <a:ext uri="{FF2B5EF4-FFF2-40B4-BE49-F238E27FC236}">
                <a16:creationId xmlns:a16="http://schemas.microsoft.com/office/drawing/2014/main" id="{5C59BDAB-5D5C-BBA6-2466-9823C53014BD}"/>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20075" y="5465584"/>
            <a:ext cx="820877" cy="59267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aansterken</a:t>
            </a:r>
          </a:p>
        </p:txBody>
      </p:sp>
      <p:pic>
        <p:nvPicPr>
          <p:cNvPr id="8" name="Afbeelding 7" descr="Afbeelding met zoogdier, buitenshuis, waterzoogdier, Gewone zeehond&#10;&#10;Automatisch gegenereerde beschrijving">
            <a:extLst>
              <a:ext uri="{FF2B5EF4-FFF2-40B4-BE49-F238E27FC236}">
                <a16:creationId xmlns:a16="http://schemas.microsoft.com/office/drawing/2014/main" id="{2A3AB24F-3B87-2A25-83EB-657492D354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412776"/>
            <a:ext cx="4666167" cy="2566392"/>
          </a:xfrm>
          <a:prstGeom prst="rect">
            <a:avLst/>
          </a:prstGeom>
        </p:spPr>
      </p:pic>
      <p:pic>
        <p:nvPicPr>
          <p:cNvPr id="10" name="Afbeelding 9" descr="Afbeelding met zoogdier, waterzoogdier, Zeezoogdier, zeehond&#10;&#10;Automatisch gegenereerde beschrijving">
            <a:extLst>
              <a:ext uri="{FF2B5EF4-FFF2-40B4-BE49-F238E27FC236}">
                <a16:creationId xmlns:a16="http://schemas.microsoft.com/office/drawing/2014/main" id="{30D6CF56-0080-14DA-6BF5-EAC4A918B04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5896" y="4010000"/>
            <a:ext cx="5271309" cy="2566393"/>
          </a:xfrm>
          <a:prstGeom prst="rect">
            <a:avLst/>
          </a:prstGeom>
        </p:spPr>
      </p:pic>
      <p:sp>
        <p:nvSpPr>
          <p:cNvPr id="11" name="Pijl: gekromd links 10">
            <a:extLst>
              <a:ext uri="{FF2B5EF4-FFF2-40B4-BE49-F238E27FC236}">
                <a16:creationId xmlns:a16="http://schemas.microsoft.com/office/drawing/2014/main" id="{6E807CE9-5B1F-392B-9F5B-9D8776FA1D55}"/>
              </a:ext>
            </a:extLst>
          </p:cNvPr>
          <p:cNvSpPr/>
          <p:nvPr/>
        </p:nvSpPr>
        <p:spPr>
          <a:xfrm rot="18234320">
            <a:off x="5063842" y="1904852"/>
            <a:ext cx="1584176" cy="23762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2420</TotalTime>
  <Words>673</Words>
  <Application>Microsoft Office PowerPoint</Application>
  <PresentationFormat>Diavoorstelling (4:3)</PresentationFormat>
  <Paragraphs>189</Paragraphs>
  <Slides>18</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Century Gothic</vt:lpstr>
      <vt:lpstr>Kantoorthema</vt:lpstr>
      <vt:lpstr>PowerPoint-presentatie</vt:lpstr>
      <vt:lpstr>PowerPoint-presentatie</vt:lpstr>
      <vt:lpstr>Zeehondencentrum Pieterburen</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495</cp:revision>
  <dcterms:created xsi:type="dcterms:W3CDTF">2021-06-08T06:13:59Z</dcterms:created>
  <dcterms:modified xsi:type="dcterms:W3CDTF">2024-01-30T09:43:58Z</dcterms:modified>
</cp:coreProperties>
</file>