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78" r:id="rId4"/>
    <p:sldId id="1479" r:id="rId5"/>
    <p:sldId id="1480" r:id="rId6"/>
    <p:sldId id="1460" r:id="rId7"/>
    <p:sldId id="1475" r:id="rId8"/>
    <p:sldId id="1477" r:id="rId9"/>
    <p:sldId id="1491" r:id="rId10"/>
    <p:sldId id="1476" r:id="rId11"/>
    <p:sldId id="934" r:id="rId12"/>
    <p:sldId id="263" r:id="rId13"/>
    <p:sldId id="1486" r:id="rId14"/>
    <p:sldId id="1487" r:id="rId15"/>
    <p:sldId id="1490" r:id="rId16"/>
    <p:sldId id="1488" r:id="rId17"/>
    <p:sldId id="1485" r:id="rId18"/>
    <p:sldId id="1489"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79"/>
            <p14:sldId id="1480"/>
            <p14:sldId id="1460"/>
            <p14:sldId id="1475"/>
            <p14:sldId id="1477"/>
            <p14:sldId id="1491"/>
            <p14:sldId id="1476"/>
            <p14:sldId id="934"/>
            <p14:sldId id="263"/>
            <p14:sldId id="1486"/>
            <p14:sldId id="1487"/>
            <p14:sldId id="1490"/>
            <p14:sldId id="1488"/>
            <p14:sldId id="1485"/>
            <p14:sldId id="1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9824" autoAdjust="0"/>
  </p:normalViewPr>
  <p:slideViewPr>
    <p:cSldViewPr>
      <p:cViewPr varScale="1">
        <p:scale>
          <a:sx n="57" d="100"/>
          <a:sy n="57" d="100"/>
        </p:scale>
        <p:origin x="128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23-1-2024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23-1-2024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verschijnen: </a:t>
            </a:r>
            <a:r>
              <a:rPr lang="nl-NL" sz="1200" kern="1200" dirty="0">
                <a:solidFill>
                  <a:schemeClr val="tx1"/>
                </a:solidFill>
                <a:effectLst/>
                <a:latin typeface="+mn-lt"/>
                <a:ea typeface="+mn-ea"/>
                <a:cs typeface="+mn-cs"/>
              </a:rPr>
              <a:t>voor het eerst te koop zijn</a:t>
            </a:r>
          </a:p>
          <a:p>
            <a:pPr fontAlgn="t"/>
            <a:r>
              <a:rPr lang="nl-NL" sz="1200" b="1" kern="1200" dirty="0">
                <a:solidFill>
                  <a:schemeClr val="tx1"/>
                </a:solidFill>
                <a:effectLst/>
                <a:latin typeface="+mn-lt"/>
                <a:ea typeface="+mn-ea"/>
                <a:cs typeface="+mn-cs"/>
              </a:rPr>
              <a:t>populair: </a:t>
            </a:r>
            <a:r>
              <a:rPr lang="nl-NL" sz="1200" kern="1200" dirty="0">
                <a:solidFill>
                  <a:schemeClr val="tx1"/>
                </a:solidFill>
                <a:effectLst/>
                <a:latin typeface="+mn-lt"/>
                <a:ea typeface="+mn-ea"/>
                <a:cs typeface="+mn-cs"/>
              </a:rPr>
              <a:t>iets wat veel mensen leuk vinden</a:t>
            </a:r>
          </a:p>
          <a:p>
            <a:pPr fontAlgn="t"/>
            <a:r>
              <a:rPr lang="nl-NL" sz="1200" b="1" kern="1200" dirty="0">
                <a:solidFill>
                  <a:schemeClr val="tx1"/>
                </a:solidFill>
                <a:effectLst/>
                <a:latin typeface="+mn-lt"/>
                <a:ea typeface="+mn-ea"/>
                <a:cs typeface="+mn-cs"/>
              </a:rPr>
              <a:t>de rondleiding: </a:t>
            </a:r>
            <a:r>
              <a:rPr lang="nl-NL" sz="1200" kern="1200" dirty="0">
                <a:solidFill>
                  <a:schemeClr val="tx1"/>
                </a:solidFill>
                <a:effectLst/>
                <a:latin typeface="+mn-lt"/>
                <a:ea typeface="+mn-ea"/>
                <a:cs typeface="+mn-cs"/>
              </a:rPr>
              <a:t>het bezoek waarbij iemand je van alles laat zien</a:t>
            </a:r>
          </a:p>
          <a:p>
            <a:pPr fontAlgn="t"/>
            <a:r>
              <a:rPr lang="nl-NL" sz="1200" b="1" kern="1200" dirty="0">
                <a:solidFill>
                  <a:schemeClr val="tx1"/>
                </a:solidFill>
                <a:effectLst/>
                <a:latin typeface="+mn-lt"/>
                <a:ea typeface="+mn-ea"/>
                <a:cs typeface="+mn-cs"/>
              </a:rPr>
              <a:t>geheimzinnig: </a:t>
            </a:r>
            <a:r>
              <a:rPr lang="nl-NL" sz="1200" kern="1200" dirty="0">
                <a:solidFill>
                  <a:schemeClr val="tx1"/>
                </a:solidFill>
                <a:effectLst/>
                <a:latin typeface="+mn-lt"/>
                <a:ea typeface="+mn-ea"/>
                <a:cs typeface="+mn-cs"/>
              </a:rPr>
              <a:t>iets wat je niet goed kunt begrijpen, iets wat een raadsel is</a:t>
            </a:r>
          </a:p>
          <a:p>
            <a:pPr fontAlgn="t"/>
            <a:r>
              <a:rPr lang="nl-NL" sz="1200" b="1" kern="1200" dirty="0">
                <a:solidFill>
                  <a:schemeClr val="tx1"/>
                </a:solidFill>
                <a:effectLst/>
                <a:latin typeface="+mn-lt"/>
                <a:ea typeface="+mn-ea"/>
                <a:cs typeface="+mn-cs"/>
              </a:rPr>
              <a:t>de flop: </a:t>
            </a:r>
            <a:r>
              <a:rPr lang="nl-NL" sz="1200" kern="1200" dirty="0">
                <a:solidFill>
                  <a:schemeClr val="tx1"/>
                </a:solidFill>
                <a:effectLst/>
                <a:latin typeface="+mn-lt"/>
                <a:ea typeface="+mn-ea"/>
                <a:cs typeface="+mn-cs"/>
              </a:rPr>
              <a:t>de mislukking</a:t>
            </a:r>
          </a:p>
          <a:p>
            <a:pPr fontAlgn="t"/>
            <a:r>
              <a:rPr lang="nl-NL" sz="1200" b="1" kern="1200" dirty="0">
                <a:solidFill>
                  <a:schemeClr val="tx1"/>
                </a:solidFill>
                <a:effectLst/>
                <a:latin typeface="+mn-lt"/>
                <a:ea typeface="+mn-ea"/>
                <a:cs typeface="+mn-cs"/>
              </a:rPr>
              <a:t>teleurgesteld: </a:t>
            </a:r>
            <a:r>
              <a:rPr lang="nl-NL" sz="1200" kern="1200" dirty="0">
                <a:solidFill>
                  <a:schemeClr val="tx1"/>
                </a:solidFill>
                <a:effectLst/>
                <a:latin typeface="+mn-lt"/>
                <a:ea typeface="+mn-ea"/>
                <a:cs typeface="+mn-cs"/>
              </a:rPr>
              <a:t>wanneer je iets erg jammer vindt</a:t>
            </a:r>
          </a:p>
          <a:p>
            <a:pPr fontAlgn="t"/>
            <a:r>
              <a:rPr lang="nl-NL" sz="1200" b="1" kern="1200" dirty="0">
                <a:solidFill>
                  <a:schemeClr val="tx1"/>
                </a:solidFill>
                <a:effectLst/>
                <a:latin typeface="+mn-lt"/>
                <a:ea typeface="+mn-ea"/>
                <a:cs typeface="+mn-cs"/>
              </a:rPr>
              <a:t>doorzetten: </a:t>
            </a:r>
            <a:r>
              <a:rPr lang="nl-NL" sz="1200" kern="1200" dirty="0">
                <a:solidFill>
                  <a:schemeClr val="tx1"/>
                </a:solidFill>
                <a:effectLst/>
                <a:latin typeface="+mn-lt"/>
                <a:ea typeface="+mn-ea"/>
                <a:cs typeface="+mn-cs"/>
              </a:rPr>
              <a:t>doorgaan, niet opgeven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23-1-2024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Houden jullie ook zo van de boeken en films van Harry Potter? </a:t>
            </a:r>
            <a:r>
              <a:rPr lang="nl-NL" sz="2000" dirty="0">
                <a:ea typeface="Times New Roman" panose="02020603050405020304" pitchFamily="18" charset="0"/>
                <a:cs typeface="Arial" panose="020B0604020202020204" pitchFamily="34" charset="0"/>
              </a:rPr>
              <a:t>De wereldberoemde serie boeken (uit Engeland) is geschreven door J.K. Rowling. Maar toen zij met het eerste boek bij een uitgeverij kwam, wilden die er geen echt boek van maken (door het te drukken en uit te geven). De uitgeverij dacht dat het boek </a:t>
            </a:r>
            <a:r>
              <a:rPr lang="nl-NL" sz="2000" b="1" u="sng" dirty="0">
                <a:ea typeface="Times New Roman" panose="02020603050405020304" pitchFamily="18" charset="0"/>
                <a:cs typeface="Arial" panose="020B0604020202020204" pitchFamily="34" charset="0"/>
              </a:rPr>
              <a:t>een flop</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teleurstelling</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zou worden en dat niemand het zou kopen want wie wil er nou lezen over een jongen die leert voor tovenaar? De schrijfster was toen natuurlijk heel erg </a:t>
            </a:r>
            <a:r>
              <a:rPr lang="nl-NL" sz="2000" b="1" u="sng" dirty="0">
                <a:ea typeface="Times New Roman" panose="02020603050405020304" pitchFamily="18" charset="0"/>
                <a:cs typeface="Arial" panose="020B0604020202020204" pitchFamily="34" charset="0"/>
              </a:rPr>
              <a:t>teleurgesteld</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voel je je </a:t>
            </a:r>
            <a:r>
              <a:rPr lang="nl-NL" sz="2000" b="1" i="1" dirty="0">
                <a:ea typeface="Times New Roman" panose="02020603050405020304" pitchFamily="18" charset="0"/>
                <a:cs typeface="Arial" panose="020B0604020202020204" pitchFamily="34" charset="0"/>
              </a:rPr>
              <a:t>wanneer je iets erg jammer vindt. </a:t>
            </a:r>
            <a:r>
              <a:rPr lang="nl-NL" sz="2000" dirty="0">
                <a:ea typeface="Times New Roman" panose="02020603050405020304" pitchFamily="18" charset="0"/>
                <a:cs typeface="Arial" panose="020B0604020202020204" pitchFamily="34" charset="0"/>
              </a:rPr>
              <a:t>Toch bleef ze </a:t>
            </a:r>
            <a:r>
              <a:rPr lang="nl-NL" sz="2000" b="1" u="sng" dirty="0">
                <a:ea typeface="Times New Roman" panose="02020603050405020304" pitchFamily="18" charset="0"/>
                <a:cs typeface="Arial" panose="020B0604020202020204" pitchFamily="34" charset="0"/>
              </a:rPr>
              <a:t>doorzetten</a:t>
            </a:r>
            <a:r>
              <a:rPr lang="nl-NL" sz="2000" dirty="0">
                <a:ea typeface="Times New Roman" panose="02020603050405020304" pitchFamily="18" charset="0"/>
                <a:cs typeface="Arial" panose="020B0604020202020204" pitchFamily="34" charset="0"/>
              </a:rPr>
              <a:t>. Ze </a:t>
            </a:r>
            <a:r>
              <a:rPr lang="nl-NL" sz="2000" b="1" i="1" dirty="0">
                <a:ea typeface="Times New Roman" panose="02020603050405020304" pitchFamily="18" charset="0"/>
                <a:cs typeface="Arial" panose="020B0604020202020204" pitchFamily="34" charset="0"/>
              </a:rPr>
              <a:t>bleef doorgaan, ze gaf niet op.</a:t>
            </a:r>
            <a:r>
              <a:rPr lang="nl-NL" sz="2000" dirty="0">
                <a:ea typeface="Times New Roman" panose="02020603050405020304" pitchFamily="18" charset="0"/>
                <a:cs typeface="Arial" panose="020B0604020202020204" pitchFamily="34" charset="0"/>
              </a:rPr>
              <a:t> Daarom probeerde ze het bij veel verschillende uitgeverijen. En gelukkig maar, want in 1997 </a:t>
            </a:r>
            <a:r>
              <a:rPr lang="nl-NL" sz="2000" b="1" u="sng" dirty="0">
                <a:ea typeface="Times New Roman" panose="02020603050405020304" pitchFamily="18" charset="0"/>
                <a:cs typeface="Arial" panose="020B0604020202020204" pitchFamily="34" charset="0"/>
              </a:rPr>
              <a:t>verscheen</a:t>
            </a:r>
            <a:r>
              <a:rPr lang="nl-NL" sz="2000" dirty="0">
                <a:ea typeface="Times New Roman" panose="02020603050405020304" pitchFamily="18" charset="0"/>
                <a:cs typeface="Arial" panose="020B0604020202020204" pitchFamily="34" charset="0"/>
              </a:rPr>
              <a:t> dan eindelijk het eerste boek, het boek was eindelijk </a:t>
            </a:r>
            <a:r>
              <a:rPr lang="nl-NL" sz="2000" b="1" i="1" dirty="0">
                <a:ea typeface="Times New Roman" panose="02020603050405020304" pitchFamily="18" charset="0"/>
                <a:cs typeface="Arial" panose="020B0604020202020204" pitchFamily="34" charset="0"/>
              </a:rPr>
              <a:t>voor het eerst te koop</a:t>
            </a:r>
            <a:r>
              <a:rPr lang="nl-NL" sz="2000" dirty="0">
                <a:ea typeface="Times New Roman" panose="02020603050405020304" pitchFamily="18" charset="0"/>
                <a:cs typeface="Arial" panose="020B0604020202020204" pitchFamily="34" charset="0"/>
              </a:rPr>
              <a:t>: Harry Potter en de steen der wijzen. In de jaren daarna zijn er nog 6 boeken verschenen! De boeken van Harry Potter zijn ongelofelijk </a:t>
            </a:r>
            <a:r>
              <a:rPr lang="nl-NL" sz="2000" b="1" u="sng" dirty="0">
                <a:ea typeface="Times New Roman" panose="02020603050405020304" pitchFamily="18" charset="0"/>
                <a:cs typeface="Arial" panose="020B0604020202020204" pitchFamily="34" charset="0"/>
              </a:rPr>
              <a:t>populair</a:t>
            </a:r>
            <a:r>
              <a:rPr lang="nl-NL" sz="2000" dirty="0">
                <a:ea typeface="Times New Roman" panose="02020603050405020304" pitchFamily="18" charset="0"/>
                <a:cs typeface="Arial" panose="020B0604020202020204" pitchFamily="34" charset="0"/>
              </a:rPr>
              <a:t> bij kinderen maar ook bij volwassenen. Populair betekent: </a:t>
            </a:r>
            <a:r>
              <a:rPr lang="nl-NL" sz="2000" b="1" i="1" dirty="0">
                <a:ea typeface="Times New Roman" panose="02020603050405020304" pitchFamily="18" charset="0"/>
                <a:cs typeface="Arial" panose="020B0604020202020204" pitchFamily="34" charset="0"/>
              </a:rPr>
              <a:t>iets wat veel mensen leuk vinden</a:t>
            </a:r>
            <a:r>
              <a:rPr lang="nl-NL" sz="2000" dirty="0">
                <a:ea typeface="Times New Roman" panose="02020603050405020304" pitchFamily="18" charset="0"/>
                <a:cs typeface="Arial" panose="020B0604020202020204" pitchFamily="34" charset="0"/>
              </a:rPr>
              <a:t>. Iedereen leest graag over de </a:t>
            </a:r>
            <a:r>
              <a:rPr lang="nl-NL" sz="2000" b="1" u="sng" dirty="0">
                <a:ea typeface="Times New Roman" panose="02020603050405020304" pitchFamily="18" charset="0"/>
                <a:cs typeface="Arial" panose="020B0604020202020204" pitchFamily="34" charset="0"/>
              </a:rPr>
              <a:t>geheimzinnige</a:t>
            </a:r>
            <a:r>
              <a:rPr lang="nl-NL" sz="2000" dirty="0">
                <a:ea typeface="Times New Roman" panose="02020603050405020304" pitchFamily="18" charset="0"/>
                <a:cs typeface="Arial" panose="020B0604020202020204" pitchFamily="34" charset="0"/>
              </a:rPr>
              <a:t> avonturen die Harry en zijn vrienden beleven op Zweinstein: de hogeschool voor hekserij en hocus pocus. Geheimzinnig noemen we </a:t>
            </a:r>
            <a:r>
              <a:rPr lang="nl-NL" sz="2000" b="1" i="1" dirty="0">
                <a:ea typeface="Times New Roman" panose="02020603050405020304" pitchFamily="18" charset="0"/>
                <a:cs typeface="Arial" panose="020B0604020202020204" pitchFamily="34" charset="0"/>
              </a:rPr>
              <a:t>iets wat je niet goed kunt begrijpen, iets wat een raadsel is</a:t>
            </a:r>
            <a:r>
              <a:rPr lang="nl-NL" sz="2000" dirty="0">
                <a:ea typeface="Times New Roman" panose="02020603050405020304" pitchFamily="18" charset="0"/>
                <a:cs typeface="Arial" panose="020B0604020202020204" pitchFamily="34" charset="0"/>
              </a:rPr>
              <a:t>. Ook zijn van alle boeken films gemaakt. Harry Potter is zelfs zo populair dat er winkels zijn waar je alleen spullen kunt kopen die te maken hebben met Harry Potter. </a:t>
            </a:r>
            <a:r>
              <a:rPr lang="nl-NL" sz="2000" dirty="0">
                <a:solidFill>
                  <a:srgbClr val="00B050"/>
                </a:solidFill>
                <a:ea typeface="Times New Roman" panose="02020603050405020304" pitchFamily="18" charset="0"/>
                <a:cs typeface="Arial" panose="020B0604020202020204" pitchFamily="34" charset="0"/>
              </a:rPr>
              <a:t>(extra klik) </a:t>
            </a:r>
            <a:r>
              <a:rPr lang="nl-NL" sz="2000" dirty="0">
                <a:ea typeface="Times New Roman" panose="02020603050405020304" pitchFamily="18" charset="0"/>
                <a:cs typeface="Arial" panose="020B0604020202020204" pitchFamily="34" charset="0"/>
              </a:rPr>
              <a:t>Trouwens, als je eens een keer in Londen bent dan kun je </a:t>
            </a:r>
            <a:r>
              <a:rPr lang="nl-NL" sz="2000" b="1" u="sng" dirty="0">
                <a:ea typeface="Times New Roman" panose="02020603050405020304" pitchFamily="18" charset="0"/>
                <a:cs typeface="Arial" panose="020B0604020202020204" pitchFamily="34" charset="0"/>
              </a:rPr>
              <a:t>een rondleiding</a:t>
            </a:r>
            <a:r>
              <a:rPr lang="nl-NL" sz="2000" dirty="0">
                <a:ea typeface="Times New Roman" panose="02020603050405020304" pitchFamily="18" charset="0"/>
                <a:cs typeface="Arial" panose="020B0604020202020204" pitchFamily="34" charset="0"/>
              </a:rPr>
              <a:t> krijgen in de studio’s waar de film is opgenomen. Je maakt dan </a:t>
            </a:r>
            <a:r>
              <a:rPr lang="nl-NL" sz="2000" b="1" i="1" dirty="0">
                <a:ea typeface="Times New Roman" panose="02020603050405020304" pitchFamily="18" charset="0"/>
                <a:cs typeface="Arial" panose="020B0604020202020204" pitchFamily="34" charset="0"/>
              </a:rPr>
              <a:t>een bezoek waarbij iemand je van alles laat zien</a:t>
            </a:r>
            <a:r>
              <a:rPr lang="nl-NL" sz="2000" dirty="0">
                <a:ea typeface="Times New Roman" panose="02020603050405020304" pitchFamily="18" charset="0"/>
                <a:cs typeface="Arial" panose="020B0604020202020204" pitchFamily="34" charset="0"/>
              </a:rPr>
              <a:t>.</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heeft wel eens een Harry Potter boek gelezen?</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rondleiding</a:t>
            </a:r>
          </a:p>
        </p:txBody>
      </p:sp>
      <p:pic>
        <p:nvPicPr>
          <p:cNvPr id="3" name="Afbeelding 2" descr="Afbeelding met kleding, schoeisel, tekenfilm, staan&#10;&#10;Automatisch gegenereerde beschrijving">
            <a:extLst>
              <a:ext uri="{FF2B5EF4-FFF2-40B4-BE49-F238E27FC236}">
                <a16:creationId xmlns:a16="http://schemas.microsoft.com/office/drawing/2014/main" id="{8D52059D-BBC8-AD4B-53AC-47EBFDEB27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2204864"/>
            <a:ext cx="9144000" cy="416356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doorzetten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opgeven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doorgaan, niet opgeven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Toen het bij de eerste uitgeverij niet lukte, </a:t>
            </a:r>
            <a:r>
              <a:rPr lang="nl-NL" sz="2400" i="1" u="sng" dirty="0">
                <a:solidFill>
                  <a:srgbClr val="387038"/>
                </a:solidFill>
                <a:latin typeface="Century Gothic" panose="020B0502020202020204" pitchFamily="34" charset="0"/>
                <a:ea typeface="Calibri"/>
                <a:cs typeface="Times New Roman"/>
              </a:rPr>
              <a:t>zette</a:t>
            </a:r>
            <a:r>
              <a:rPr lang="nl-NL" sz="2400" i="1" dirty="0">
                <a:solidFill>
                  <a:srgbClr val="387038"/>
                </a:solidFill>
                <a:latin typeface="Century Gothic" panose="020B0502020202020204" pitchFamily="34" charset="0"/>
                <a:ea typeface="Calibri"/>
                <a:cs typeface="Times New Roman"/>
              </a:rPr>
              <a:t> ze toch </a:t>
            </a:r>
            <a:r>
              <a:rPr lang="nl-NL" sz="2400" i="1" u="sng" dirty="0">
                <a:solidFill>
                  <a:srgbClr val="387038"/>
                </a:solidFill>
                <a:latin typeface="Century Gothic" panose="020B0502020202020204" pitchFamily="34" charset="0"/>
                <a:ea typeface="Calibri"/>
                <a:cs typeface="Times New Roman"/>
              </a:rPr>
              <a:t>door</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stoppen met iets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Toen het niet direct lukte, </a:t>
            </a:r>
            <a:r>
              <a:rPr lang="nl-NL" sz="2400" i="1" u="sng" dirty="0">
                <a:solidFill>
                  <a:srgbClr val="387038"/>
                </a:solidFill>
                <a:effectLst/>
                <a:latin typeface="Century Gothic" panose="020B0502020202020204" pitchFamily="34" charset="0"/>
                <a:ea typeface="Calibri"/>
                <a:cs typeface="Times New Roman"/>
              </a:rPr>
              <a:t>gaf</a:t>
            </a:r>
            <a:r>
              <a:rPr lang="nl-NL" sz="2400" i="1" dirty="0">
                <a:solidFill>
                  <a:srgbClr val="387038"/>
                </a:solidFill>
                <a:effectLst/>
                <a:latin typeface="Century Gothic" panose="020B0502020202020204" pitchFamily="34" charset="0"/>
                <a:ea typeface="Calibri"/>
                <a:cs typeface="Times New Roman"/>
              </a:rPr>
              <a:t> ze </a:t>
            </a:r>
            <a:r>
              <a:rPr lang="nl-NL" sz="2400" i="1" u="sng" dirty="0">
                <a:solidFill>
                  <a:srgbClr val="387038"/>
                </a:solidFill>
                <a:effectLst/>
                <a:latin typeface="Century Gothic" panose="020B0502020202020204" pitchFamily="34" charset="0"/>
                <a:ea typeface="Calibri"/>
                <a:cs typeface="Times New Roman"/>
              </a:rPr>
              <a:t>op</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7E167918-E68A-34F0-4245-EFFFC3F254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448" y="2612841"/>
            <a:ext cx="3265627" cy="2119707"/>
          </a:xfrm>
          <a:prstGeom prst="rect">
            <a:avLst/>
          </a:prstGeom>
        </p:spPr>
      </p:pic>
      <p:pic>
        <p:nvPicPr>
          <p:cNvPr id="5" name="Afbeelding 4" descr="Afbeelding met persoon, nagel, muur, hand&#10;&#10;Automatisch gegenereerde beschrijving">
            <a:extLst>
              <a:ext uri="{FF2B5EF4-FFF2-40B4-BE49-F238E27FC236}">
                <a16:creationId xmlns:a16="http://schemas.microsoft.com/office/drawing/2014/main" id="{89DA7E56-C524-90F0-E8AF-7C2106BD42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1" y="2918281"/>
            <a:ext cx="1129362" cy="754414"/>
          </a:xfrm>
          <a:prstGeom prst="rect">
            <a:avLst/>
          </a:prstGeom>
        </p:spPr>
      </p:pic>
      <p:pic>
        <p:nvPicPr>
          <p:cNvPr id="8" name="Afbeelding 7" descr="Afbeelding met persoon, gebouw, buitenshuis, Mobiele telefoon&#10;&#10;Automatisch gegenereerde beschrijving">
            <a:extLst>
              <a:ext uri="{FF2B5EF4-FFF2-40B4-BE49-F238E27FC236}">
                <a16:creationId xmlns:a16="http://schemas.microsoft.com/office/drawing/2014/main" id="{CF8E8707-B156-AA41-1C89-042165609E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77427" y="2918281"/>
            <a:ext cx="1102885" cy="736727"/>
          </a:xfrm>
          <a:prstGeom prst="rect">
            <a:avLst/>
          </a:prstGeom>
        </p:spPr>
      </p:pic>
      <p:pic>
        <p:nvPicPr>
          <p:cNvPr id="16" name="Afbeelding 15" descr="Afbeelding met persoon, kleding, Menselijk gezicht, schoeisel&#10;&#10;Automatisch gegenereerde beschrijving">
            <a:extLst>
              <a:ext uri="{FF2B5EF4-FFF2-40B4-BE49-F238E27FC236}">
                <a16:creationId xmlns:a16="http://schemas.microsoft.com/office/drawing/2014/main" id="{6ED9DF92-2C69-EEAD-E2F4-70F00E3065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0129" y="2918281"/>
            <a:ext cx="1156847" cy="1731807"/>
          </a:xfrm>
          <a:prstGeom prst="rect">
            <a:avLst/>
          </a:prstGeom>
        </p:spPr>
      </p:pic>
      <p:sp>
        <p:nvSpPr>
          <p:cNvPr id="17" name="Pijl: gekromd links 16">
            <a:extLst>
              <a:ext uri="{FF2B5EF4-FFF2-40B4-BE49-F238E27FC236}">
                <a16:creationId xmlns:a16="http://schemas.microsoft.com/office/drawing/2014/main" id="{D1BB376C-2ABC-7863-E842-8CD042E505DF}"/>
              </a:ext>
            </a:extLst>
          </p:cNvPr>
          <p:cNvSpPr/>
          <p:nvPr/>
        </p:nvSpPr>
        <p:spPr>
          <a:xfrm rot="16357437">
            <a:off x="5936154" y="2148518"/>
            <a:ext cx="391810" cy="9077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9" name="Afbeelding 18">
            <a:extLst>
              <a:ext uri="{FF2B5EF4-FFF2-40B4-BE49-F238E27FC236}">
                <a16:creationId xmlns:a16="http://schemas.microsoft.com/office/drawing/2014/main" id="{E76D7761-0559-F690-F06A-1CB825BB4B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5981153">
            <a:off x="7308514" y="2100641"/>
            <a:ext cx="479176" cy="994420"/>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6818"/>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44742" y="46944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teleurgesteld</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38151" y="620688"/>
            <a:ext cx="4788025" cy="91217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opgewekt</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wanneer je iets erg jammer vindt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J.K. Rowling was </a:t>
            </a:r>
            <a:r>
              <a:rPr lang="nl-NL" sz="2400" i="1" u="sng" dirty="0">
                <a:solidFill>
                  <a:srgbClr val="387038"/>
                </a:solidFill>
                <a:latin typeface="Century Gothic" panose="020B0502020202020204" pitchFamily="34" charset="0"/>
                <a:ea typeface="Calibri"/>
                <a:cs typeface="Times New Roman"/>
              </a:rPr>
              <a:t>teleurgesteld</a:t>
            </a:r>
            <a:r>
              <a:rPr lang="nl-NL" sz="2400" i="1" dirty="0">
                <a:solidFill>
                  <a:srgbClr val="387038"/>
                </a:solidFill>
                <a:latin typeface="Century Gothic" panose="020B0502020202020204" pitchFamily="34" charset="0"/>
                <a:ea typeface="Calibri"/>
                <a:cs typeface="Times New Roman"/>
              </a:rPr>
              <a:t> toen uitgeverijen het boek niet wilden uitgeven.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7576" y="1611542"/>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een goede stemming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36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Ze was </a:t>
            </a:r>
            <a:r>
              <a:rPr lang="nl-NL" sz="2400" i="1" u="sng" dirty="0">
                <a:solidFill>
                  <a:srgbClr val="387038"/>
                </a:solidFill>
                <a:effectLst/>
                <a:latin typeface="Century Gothic" panose="020B0502020202020204" pitchFamily="34" charset="0"/>
                <a:ea typeface="Calibri"/>
                <a:cs typeface="Times New Roman"/>
              </a:rPr>
              <a:t>opgewekt</a:t>
            </a:r>
            <a:r>
              <a:rPr lang="nl-NL" sz="2400" i="1" dirty="0">
                <a:solidFill>
                  <a:srgbClr val="387038"/>
                </a:solidFill>
                <a:effectLst/>
                <a:latin typeface="Century Gothic" panose="020B0502020202020204" pitchFamily="34" charset="0"/>
                <a:ea typeface="Calibri"/>
                <a:cs typeface="Times New Roman"/>
              </a:rPr>
              <a:t> toen het eerste boek eindelijk in de winkel lag.</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kleding, Menselijk gezicht, overdekt&#10;&#10;Automatisch gegenereerde beschrijving">
            <a:extLst>
              <a:ext uri="{FF2B5EF4-FFF2-40B4-BE49-F238E27FC236}">
                <a16:creationId xmlns:a16="http://schemas.microsoft.com/office/drawing/2014/main" id="{3450FEC9-13C8-E723-11FD-3263D10E65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2636912"/>
            <a:ext cx="2965884" cy="1981210"/>
          </a:xfrm>
          <a:prstGeom prst="rect">
            <a:avLst/>
          </a:prstGeom>
        </p:spPr>
      </p:pic>
      <p:pic>
        <p:nvPicPr>
          <p:cNvPr id="8" name="Afbeelding 7" descr="Afbeelding met Menselijk gezicht, kleding, persoon, drinken&#10;&#10;Automatisch gegenereerde beschrijving">
            <a:extLst>
              <a:ext uri="{FF2B5EF4-FFF2-40B4-BE49-F238E27FC236}">
                <a16:creationId xmlns:a16="http://schemas.microsoft.com/office/drawing/2014/main" id="{18723D87-5D25-CBEE-30F7-06A0FAB115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9168" y="2780928"/>
            <a:ext cx="3384376" cy="2260763"/>
          </a:xfrm>
          <a:prstGeom prst="rect">
            <a:avLst/>
          </a:prstGeom>
        </p:spPr>
      </p:pic>
    </p:spTree>
    <p:extLst>
      <p:ext uri="{BB962C8B-B14F-4D97-AF65-F5344CB8AC3E}">
        <p14:creationId xmlns:p14="http://schemas.microsoft.com/office/powerpoint/2010/main" val="1095577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flop</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a:t>
            </a:r>
            <a:r>
              <a:rPr lang="nl-NL" sz="5900" b="1" dirty="0">
                <a:solidFill>
                  <a:srgbClr val="387038"/>
                </a:solidFill>
                <a:effectLst/>
                <a:latin typeface="Century Gothic" panose="020B0502020202020204" pitchFamily="34" charset="0"/>
                <a:ea typeface="Calibri"/>
                <a:cs typeface="Times New Roman"/>
              </a:rPr>
              <a:t>et succes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mislukking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2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uitgeverij verwachtte dat een boek over Harry Potter </a:t>
            </a:r>
            <a:r>
              <a:rPr lang="nl-NL" sz="2400" i="1" u="sng" dirty="0">
                <a:solidFill>
                  <a:srgbClr val="387038"/>
                </a:solidFill>
                <a:latin typeface="Century Gothic" panose="020B0502020202020204" pitchFamily="34" charset="0"/>
                <a:ea typeface="Calibri"/>
                <a:cs typeface="Times New Roman"/>
              </a:rPr>
              <a:t>een flop</a:t>
            </a:r>
            <a:r>
              <a:rPr lang="nl-NL" sz="2400" i="1" dirty="0">
                <a:solidFill>
                  <a:srgbClr val="387038"/>
                </a:solidFill>
                <a:latin typeface="Century Gothic" panose="020B0502020202020204" pitchFamily="34" charset="0"/>
                <a:ea typeface="Calibri"/>
                <a:cs typeface="Times New Roman"/>
              </a:rPr>
              <a:t> zou worden.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gelukkige afloop</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De boeken van Harry Potter zijn een groot </a:t>
            </a:r>
            <a:r>
              <a:rPr lang="nl-NL" sz="2400" i="1" u="sng" dirty="0">
                <a:solidFill>
                  <a:srgbClr val="387038"/>
                </a:solidFill>
                <a:effectLst/>
                <a:latin typeface="Century Gothic" panose="020B0502020202020204" pitchFamily="34" charset="0"/>
                <a:ea typeface="Calibri"/>
                <a:cs typeface="Times New Roman"/>
              </a:rPr>
              <a:t>succes</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51A6D9F7-2CDA-F6CF-1620-926975DF16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286" y="2352390"/>
            <a:ext cx="3222439" cy="2153220"/>
          </a:xfrm>
          <a:prstGeom prst="rect">
            <a:avLst/>
          </a:prstGeom>
        </p:spPr>
      </p:pic>
      <p:pic>
        <p:nvPicPr>
          <p:cNvPr id="5" name="Afbeelding 4" descr="Afbeelding met tekst, fictie, tekenfilm, Boekomslag&#10;&#10;Automatisch gegenereerde beschrijving">
            <a:extLst>
              <a:ext uri="{FF2B5EF4-FFF2-40B4-BE49-F238E27FC236}">
                <a16:creationId xmlns:a16="http://schemas.microsoft.com/office/drawing/2014/main" id="{07453D2A-64A9-8BE5-E8DF-12ED8342E1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7846" y="2348880"/>
            <a:ext cx="3686402" cy="2455144"/>
          </a:xfrm>
          <a:prstGeom prst="rect">
            <a:avLst/>
          </a:prstGeom>
        </p:spPr>
      </p:pic>
    </p:spTree>
    <p:extLst>
      <p:ext uri="{BB962C8B-B14F-4D97-AF65-F5344CB8AC3E}">
        <p14:creationId xmlns:p14="http://schemas.microsoft.com/office/powerpoint/2010/main" val="118419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populair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impopulair</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1531" y="1604389"/>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wat veel mensen leuk vinden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boeken van Harry Potter zijn </a:t>
            </a:r>
            <a:r>
              <a:rPr lang="nl-NL" sz="2400" i="1" u="sng" dirty="0">
                <a:solidFill>
                  <a:srgbClr val="387038"/>
                </a:solidFill>
                <a:latin typeface="Century Gothic" panose="020B0502020202020204" pitchFamily="34" charset="0"/>
                <a:ea typeface="Calibri"/>
                <a:cs typeface="Times New Roman"/>
              </a:rPr>
              <a:t>populair</a:t>
            </a:r>
            <a:r>
              <a:rPr lang="nl-NL" sz="2400" i="1" dirty="0">
                <a:solidFill>
                  <a:srgbClr val="387038"/>
                </a:solidFill>
                <a:latin typeface="Century Gothic" panose="020B0502020202020204" pitchFamily="34" charset="0"/>
                <a:ea typeface="Calibri"/>
                <a:cs typeface="Times New Roman"/>
              </a:rPr>
              <a:t> bij kinderen en volwassenen.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wat veel mensen niet leuk vinden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Groente </a:t>
            </a:r>
            <a:r>
              <a:rPr lang="nl-NL" sz="2400" i="1" dirty="0">
                <a:solidFill>
                  <a:srgbClr val="387038"/>
                </a:solidFill>
                <a:latin typeface="Century Gothic" panose="020B0502020202020204" pitchFamily="34" charset="0"/>
                <a:ea typeface="Calibri"/>
                <a:cs typeface="Times New Roman"/>
              </a:rPr>
              <a:t>eten is bij</a:t>
            </a:r>
            <a:r>
              <a:rPr lang="nl-NL" sz="2400" i="1" dirty="0">
                <a:solidFill>
                  <a:srgbClr val="387038"/>
                </a:solidFill>
                <a:effectLst/>
                <a:latin typeface="Century Gothic" panose="020B0502020202020204" pitchFamily="34" charset="0"/>
                <a:ea typeface="Calibri"/>
                <a:cs typeface="Times New Roman"/>
              </a:rPr>
              <a:t> veel kinderen </a:t>
            </a:r>
            <a:r>
              <a:rPr lang="nl-NL" sz="2400" i="1" u="sng" dirty="0">
                <a:solidFill>
                  <a:srgbClr val="387038"/>
                </a:solidFill>
                <a:effectLst/>
                <a:latin typeface="Century Gothic" panose="020B0502020202020204" pitchFamily="34" charset="0"/>
                <a:ea typeface="Calibri"/>
                <a:cs typeface="Times New Roman"/>
              </a:rPr>
              <a:t>impopulair</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4D9A061F-20A4-C821-51FC-A62A1FC6D5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752" y="2492896"/>
            <a:ext cx="3487828" cy="2240416"/>
          </a:xfrm>
          <a:prstGeom prst="rect">
            <a:avLst/>
          </a:prstGeom>
        </p:spPr>
      </p:pic>
      <p:pic>
        <p:nvPicPr>
          <p:cNvPr id="6" name="Afbeelding 5" descr="Afbeelding met persoon, tafel, voedsel, overdekt&#10;&#10;Automatisch gegenereerde beschrijving">
            <a:extLst>
              <a:ext uri="{FF2B5EF4-FFF2-40B4-BE49-F238E27FC236}">
                <a16:creationId xmlns:a16="http://schemas.microsoft.com/office/drawing/2014/main" id="{B4FE2E3C-92D7-7882-04E0-F5B6D9882C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641" y="2636743"/>
            <a:ext cx="3577541" cy="2389797"/>
          </a:xfrm>
          <a:prstGeom prst="rect">
            <a:avLst/>
          </a:prstGeom>
        </p:spPr>
      </p:pic>
    </p:spTree>
    <p:extLst>
      <p:ext uri="{BB962C8B-B14F-4D97-AF65-F5344CB8AC3E}">
        <p14:creationId xmlns:p14="http://schemas.microsoft.com/office/powerpoint/2010/main" val="206888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541509"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774906" y="3448040"/>
            <a:ext cx="3088028"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schrijven</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83699" y="3898384"/>
            <a:ext cx="2808311"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drukken</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554724" y="3392620"/>
            <a:ext cx="3528392" cy="58371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verschijnen</a:t>
            </a:r>
          </a:p>
        </p:txBody>
      </p:sp>
      <p:sp>
        <p:nvSpPr>
          <p:cNvPr id="11" name="Text Box 14"/>
          <p:cNvSpPr txBox="1"/>
          <p:nvPr/>
        </p:nvSpPr>
        <p:spPr>
          <a:xfrm>
            <a:off x="448639" y="51742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Het duurde lang voor het eerste boek van Harry Potter zou </a:t>
            </a:r>
            <a:r>
              <a:rPr lang="nl-NL" sz="2000" i="1" u="sng" dirty="0">
                <a:solidFill>
                  <a:srgbClr val="387038"/>
                </a:solidFill>
                <a:effectLst/>
                <a:latin typeface="Century Gothic" panose="020B0502020202020204" pitchFamily="34" charset="0"/>
                <a:ea typeface="Calibri"/>
                <a:cs typeface="Times New Roman"/>
              </a:rPr>
              <a:t>verschijnen</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743275" cy="125487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68590" y="4302244"/>
            <a:ext cx="2850772" cy="403860"/>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voor het eerst te koop zijn</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3B100393-ADA5-E5D6-2E06-748A545AA1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7455" y="536088"/>
            <a:ext cx="1830162" cy="2760003"/>
          </a:xfrm>
          <a:prstGeom prst="rect">
            <a:avLst/>
          </a:prstGeom>
        </p:spPr>
      </p:pic>
      <p:pic>
        <p:nvPicPr>
          <p:cNvPr id="18" name="Afbeelding 17" descr="Afbeelding met computer, computer, verbruiksartikelen voor kantoor, Kantoorapparatuur&#10;&#10;Automatisch gegenereerde beschrijving">
            <a:extLst>
              <a:ext uri="{FF2B5EF4-FFF2-40B4-BE49-F238E27FC236}">
                <a16:creationId xmlns:a16="http://schemas.microsoft.com/office/drawing/2014/main" id="{01CA2BD7-E34E-B928-A4B8-125217CCF1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244" y="2465758"/>
            <a:ext cx="2574570" cy="2008690"/>
          </a:xfrm>
          <a:prstGeom prst="rect">
            <a:avLst/>
          </a:prstGeom>
        </p:spPr>
      </p:pic>
      <p:pic>
        <p:nvPicPr>
          <p:cNvPr id="20" name="Afbeelding 19" descr="Afbeelding met machine, Machinegereedschap, Werkplaats, overdekt&#10;&#10;Automatisch gegenereerde beschrijving">
            <a:extLst>
              <a:ext uri="{FF2B5EF4-FFF2-40B4-BE49-F238E27FC236}">
                <a16:creationId xmlns:a16="http://schemas.microsoft.com/office/drawing/2014/main" id="{04CB7459-2EA5-5926-60B5-11407875BB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21906" y="2140649"/>
            <a:ext cx="2514793" cy="1674852"/>
          </a:xfrm>
          <a:prstGeom prst="rect">
            <a:avLst/>
          </a:prstGeom>
        </p:spPr>
      </p:pic>
    </p:spTree>
    <p:extLst>
      <p:ext uri="{BB962C8B-B14F-4D97-AF65-F5344CB8AC3E}">
        <p14:creationId xmlns:p14="http://schemas.microsoft.com/office/powerpoint/2010/main" val="427694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85843"/>
            <a:ext cx="5976664" cy="8271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2237573"/>
            <a:ext cx="583264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geheimzinnig</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3294799" y="1407474"/>
            <a:ext cx="1103076" cy="99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795421" y="839042"/>
            <a:ext cx="306461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488258" y="820027"/>
            <a:ext cx="3515791" cy="4730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raadsel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spannend</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547054" y="3205137"/>
            <a:ext cx="6129402" cy="9027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5976664"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wat je niet goed kunt begrijpen, iets wat een raadsel is</a:t>
            </a:r>
            <a:endParaRPr lang="nl-NL" sz="1100" dirty="0">
              <a:effectLst/>
              <a:latin typeface="Century Gothic" panose="020B0502020202020204" pitchFamily="34" charset="0"/>
              <a:ea typeface="Calibri"/>
              <a:cs typeface="Times New Roman"/>
            </a:endParaRPr>
          </a:p>
        </p:txBody>
      </p:sp>
      <p:pic>
        <p:nvPicPr>
          <p:cNvPr id="3" name="Afbeelding 2" descr="Afbeelding met hemel, buitenshuis, verven, boom&#10;&#10;Automatisch gegenereerde beschrijving">
            <a:extLst>
              <a:ext uri="{FF2B5EF4-FFF2-40B4-BE49-F238E27FC236}">
                <a16:creationId xmlns:a16="http://schemas.microsoft.com/office/drawing/2014/main" id="{6344002E-7F4B-6E80-B2BD-046F65641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8024" y="4270846"/>
            <a:ext cx="2097496" cy="2097496"/>
          </a:xfrm>
          <a:prstGeom prst="rect">
            <a:avLst/>
          </a:prstGeom>
        </p:spPr>
      </p:pic>
      <p:pic>
        <p:nvPicPr>
          <p:cNvPr id="6" name="Afbeelding 5" descr="Afbeelding met persoon, Menselijk gezicht, kleding, huid&#10;&#10;Automatisch gegenereerde beschrijving">
            <a:extLst>
              <a:ext uri="{FF2B5EF4-FFF2-40B4-BE49-F238E27FC236}">
                <a16:creationId xmlns:a16="http://schemas.microsoft.com/office/drawing/2014/main" id="{01333211-F453-9F6B-CA01-35577B6662D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3411"/>
          <a:stretch/>
        </p:blipFill>
        <p:spPr>
          <a:xfrm>
            <a:off x="1502188" y="4980000"/>
            <a:ext cx="1675127" cy="1680450"/>
          </a:xfrm>
          <a:prstGeom prst="rect">
            <a:avLst/>
          </a:prstGeom>
        </p:spPr>
      </p:pic>
      <p:pic>
        <p:nvPicPr>
          <p:cNvPr id="20" name="Afbeelding 19" descr="Afbeelding met kleding, tekening, tekenfilm, clipart&#10;&#10;Automatisch gegenereerde beschrijving">
            <a:extLst>
              <a:ext uri="{FF2B5EF4-FFF2-40B4-BE49-F238E27FC236}">
                <a16:creationId xmlns:a16="http://schemas.microsoft.com/office/drawing/2014/main" id="{A97F20A0-4775-A5F7-F92B-AECC2594FF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15497" y="296047"/>
            <a:ext cx="2068281" cy="2068281"/>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25326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84167" y="2544386"/>
            <a:ext cx="6048672"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84167" y="2373511"/>
            <a:ext cx="604867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rondleiding</a:t>
            </a:r>
            <a:endParaRPr lang="nl-NL" sz="60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835696" y="3309432"/>
            <a:ext cx="1632818" cy="101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a:endCxn id="11" idx="0"/>
          </p:cNvCxnSpPr>
          <p:nvPr/>
        </p:nvCxnSpPr>
        <p:spPr>
          <a:xfrm>
            <a:off x="5652120" y="3418887"/>
            <a:ext cx="822009" cy="821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423930" y="424062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60111" y="4200200"/>
            <a:ext cx="2628033" cy="48151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gids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17868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923928" y="819113"/>
            <a:ext cx="360039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museum</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stad</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9283" y="3247204"/>
            <a:ext cx="6191189" cy="91127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247206"/>
            <a:ext cx="6023504" cy="51302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bezoek waarbij iemand je van alles laat zien</a:t>
            </a:r>
            <a:endParaRPr lang="nl-NL" sz="1100" dirty="0">
              <a:effectLst/>
              <a:latin typeface="Century Gothic" panose="020B0502020202020204" pitchFamily="34" charset="0"/>
              <a:ea typeface="Calibri"/>
              <a:cs typeface="Times New Roman"/>
            </a:endParaRPr>
          </a:p>
        </p:txBody>
      </p:sp>
      <p:pic>
        <p:nvPicPr>
          <p:cNvPr id="3" name="Afbeelding 2" descr="Afbeelding met kleding, schoeisel, tekenfilm, staan&#10;&#10;Automatisch gegenereerde beschrijving">
            <a:extLst>
              <a:ext uri="{FF2B5EF4-FFF2-40B4-BE49-F238E27FC236}">
                <a16:creationId xmlns:a16="http://schemas.microsoft.com/office/drawing/2014/main" id="{2A37BA6C-376E-248A-D646-6BA375E1CF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4167" y="5013918"/>
            <a:ext cx="3994908" cy="1819015"/>
          </a:xfrm>
          <a:prstGeom prst="rect">
            <a:avLst/>
          </a:prstGeom>
        </p:spPr>
      </p:pic>
      <p:pic>
        <p:nvPicPr>
          <p:cNvPr id="6" name="Afbeelding 5" descr="Afbeelding met kleding, muur, persoon, overdekt&#10;&#10;Automatisch gegenereerde beschrijving">
            <a:extLst>
              <a:ext uri="{FF2B5EF4-FFF2-40B4-BE49-F238E27FC236}">
                <a16:creationId xmlns:a16="http://schemas.microsoft.com/office/drawing/2014/main" id="{DF59E4D0-E330-0CBA-081B-D01F51F6E2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041" y="589133"/>
            <a:ext cx="2781243" cy="1857870"/>
          </a:xfrm>
          <a:prstGeom prst="rect">
            <a:avLst/>
          </a:prstGeom>
        </p:spPr>
      </p:pic>
      <p:sp>
        <p:nvSpPr>
          <p:cNvPr id="2" name="Pijl: omlaag 1">
            <a:extLst>
              <a:ext uri="{FF2B5EF4-FFF2-40B4-BE49-F238E27FC236}">
                <a16:creationId xmlns:a16="http://schemas.microsoft.com/office/drawing/2014/main" id="{CD8F2FE2-242A-523B-D252-0D848D555E5B}"/>
              </a:ext>
            </a:extLst>
          </p:cNvPr>
          <p:cNvSpPr/>
          <p:nvPr/>
        </p:nvSpPr>
        <p:spPr>
          <a:xfrm rot="18079082" flipH="1">
            <a:off x="3900811" y="4582059"/>
            <a:ext cx="201808" cy="1125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EE7AE308-B4D7-9B28-C6BC-DA27FC17D1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902945">
            <a:off x="5866966" y="5001529"/>
            <a:ext cx="1024217" cy="701101"/>
          </a:xfrm>
          <a:prstGeom prst="rect">
            <a:avLst/>
          </a:prstGeom>
        </p:spPr>
      </p:pic>
    </p:spTree>
    <p:extLst>
      <p:ext uri="{BB962C8B-B14F-4D97-AF65-F5344CB8AC3E}">
        <p14:creationId xmlns:p14="http://schemas.microsoft.com/office/powerpoint/2010/main" val="293933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  – 23 januari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flop</a:t>
            </a:r>
          </a:p>
        </p:txBody>
      </p:sp>
      <p:pic>
        <p:nvPicPr>
          <p:cNvPr id="5" name="Afbeelding 4" descr="Afbeelding met verbruiksartikelen voor kantoor, Kantoorinstrument, handschrift, tekst&#10;&#10;Automatisch gegenereerde beschrijving">
            <a:extLst>
              <a:ext uri="{FF2B5EF4-FFF2-40B4-BE49-F238E27FC236}">
                <a16:creationId xmlns:a16="http://schemas.microsoft.com/office/drawing/2014/main" id="{8A34A9DB-F64A-AC34-7505-3081BC87CD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0822" y="1484784"/>
            <a:ext cx="7222356" cy="4824535"/>
          </a:xfrm>
          <a:prstGeom prst="rect">
            <a:avLst/>
          </a:prstGeom>
        </p:spPr>
      </p:pic>
      <p:sp>
        <p:nvSpPr>
          <p:cNvPr id="7" name="Rechthoek 6">
            <a:extLst>
              <a:ext uri="{FF2B5EF4-FFF2-40B4-BE49-F238E27FC236}">
                <a16:creationId xmlns:a16="http://schemas.microsoft.com/office/drawing/2014/main" id="{4920507A-C49A-FFFB-07FF-1A05D64545BE}"/>
              </a:ext>
            </a:extLst>
          </p:cNvPr>
          <p:cNvSpPr/>
          <p:nvPr/>
        </p:nvSpPr>
        <p:spPr>
          <a:xfrm rot="19886082">
            <a:off x="3527884" y="3236356"/>
            <a:ext cx="20882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00A61152-79E9-C65A-B12A-18D80011EDC2}"/>
              </a:ext>
            </a:extLst>
          </p:cNvPr>
          <p:cNvSpPr txBox="1"/>
          <p:nvPr/>
        </p:nvSpPr>
        <p:spPr>
          <a:xfrm rot="19943631">
            <a:off x="3426724" y="3249657"/>
            <a:ext cx="2385320" cy="646331"/>
          </a:xfrm>
          <a:prstGeom prst="rect">
            <a:avLst/>
          </a:prstGeom>
          <a:noFill/>
        </p:spPr>
        <p:txBody>
          <a:bodyPr wrap="square" rtlCol="0">
            <a:spAutoFit/>
          </a:bodyPr>
          <a:lstStyle/>
          <a:p>
            <a:r>
              <a:rPr lang="nl-NL" dirty="0"/>
              <a:t>Harry Potter en de steen der wijzen.</a:t>
            </a:r>
          </a:p>
        </p:txBody>
      </p:sp>
      <p:pic>
        <p:nvPicPr>
          <p:cNvPr id="11" name="Afbeelding 10" descr="Afbeelding met symbool&#10;&#10;Automatisch gegenereerde beschrijving">
            <a:extLst>
              <a:ext uri="{FF2B5EF4-FFF2-40B4-BE49-F238E27FC236}">
                <a16:creationId xmlns:a16="http://schemas.microsoft.com/office/drawing/2014/main" id="{97B26D72-FC3C-1CD9-89D7-8998B16F579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907704" y="468051"/>
            <a:ext cx="8102291" cy="685800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teleurgesteld</a:t>
            </a:r>
          </a:p>
        </p:txBody>
      </p:sp>
      <p:pic>
        <p:nvPicPr>
          <p:cNvPr id="2" name="Afbeelding 1">
            <a:extLst>
              <a:ext uri="{FF2B5EF4-FFF2-40B4-BE49-F238E27FC236}">
                <a16:creationId xmlns:a16="http://schemas.microsoft.com/office/drawing/2014/main" id="{D28EBB94-9A97-4430-5D02-0CC0FCB55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1237951"/>
            <a:ext cx="7827942" cy="523082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doorzetten</a:t>
            </a:r>
          </a:p>
        </p:txBody>
      </p:sp>
      <p:pic>
        <p:nvPicPr>
          <p:cNvPr id="3" name="Afbeelding 2" descr="Afbeelding met persoon, gebouw, buitenshuis, Mobiele telefoon&#10;&#10;Automatisch gegenereerde beschrijving">
            <a:extLst>
              <a:ext uri="{FF2B5EF4-FFF2-40B4-BE49-F238E27FC236}">
                <a16:creationId xmlns:a16="http://schemas.microsoft.com/office/drawing/2014/main" id="{BA2EFB88-4E94-D289-1F62-882D88222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2526" y="2832953"/>
            <a:ext cx="1529097" cy="1021437"/>
          </a:xfrm>
          <a:prstGeom prst="rect">
            <a:avLst/>
          </a:prstGeom>
        </p:spPr>
      </p:pic>
      <p:pic>
        <p:nvPicPr>
          <p:cNvPr id="5" name="Afbeelding 4" descr="Afbeelding met gebouw, persoon, hand, fles&#10;&#10;Automatisch gegenereerde beschrijving">
            <a:extLst>
              <a:ext uri="{FF2B5EF4-FFF2-40B4-BE49-F238E27FC236}">
                <a16:creationId xmlns:a16="http://schemas.microsoft.com/office/drawing/2014/main" id="{68F659B0-61E0-8199-0972-73D9E2B8DF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9872" y="2130850"/>
            <a:ext cx="1529097" cy="1021437"/>
          </a:xfrm>
          <a:prstGeom prst="rect">
            <a:avLst/>
          </a:prstGeom>
        </p:spPr>
      </p:pic>
      <p:pic>
        <p:nvPicPr>
          <p:cNvPr id="8" name="Afbeelding 7" descr="Afbeelding met nagel, persoon, overdekt, Deurkruk&#10;&#10;Automatisch gegenereerde beschrijving">
            <a:extLst>
              <a:ext uri="{FF2B5EF4-FFF2-40B4-BE49-F238E27FC236}">
                <a16:creationId xmlns:a16="http://schemas.microsoft.com/office/drawing/2014/main" id="{9CFD5E49-54E8-FD2C-E263-D6B4D2197D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2214" y="4303016"/>
            <a:ext cx="1524000" cy="1018032"/>
          </a:xfrm>
          <a:prstGeom prst="rect">
            <a:avLst/>
          </a:prstGeom>
        </p:spPr>
      </p:pic>
      <p:pic>
        <p:nvPicPr>
          <p:cNvPr id="10" name="Afbeelding 9" descr="Afbeelding met persoon, nagel, muur, hand&#10;&#10;Automatisch gegenereerde beschrijving">
            <a:extLst>
              <a:ext uri="{FF2B5EF4-FFF2-40B4-BE49-F238E27FC236}">
                <a16:creationId xmlns:a16="http://schemas.microsoft.com/office/drawing/2014/main" id="{8EDB3152-D6E6-F819-FC51-EEBE746F64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160" y="2645898"/>
            <a:ext cx="1529097" cy="1021437"/>
          </a:xfrm>
          <a:prstGeom prst="rect">
            <a:avLst/>
          </a:prstGeom>
        </p:spPr>
      </p:pic>
      <p:pic>
        <p:nvPicPr>
          <p:cNvPr id="12" name="Afbeelding 11" descr="Afbeelding met gebouw, metaal, baksteen, muur&#10;&#10;Automatisch gegenereerde beschrijving">
            <a:extLst>
              <a:ext uri="{FF2B5EF4-FFF2-40B4-BE49-F238E27FC236}">
                <a16:creationId xmlns:a16="http://schemas.microsoft.com/office/drawing/2014/main" id="{251752F2-532B-12C0-CC0A-49BBEF897E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62337" y="4750312"/>
            <a:ext cx="1524000" cy="1011936"/>
          </a:xfrm>
          <a:prstGeom prst="rect">
            <a:avLst/>
          </a:prstGeom>
        </p:spPr>
      </p:pic>
      <p:pic>
        <p:nvPicPr>
          <p:cNvPr id="14" name="Afbeelding 13" descr="Afbeelding met kleding, deur, persoon, schoeisel&#10;&#10;Automatisch gegenereerde beschrijving">
            <a:extLst>
              <a:ext uri="{FF2B5EF4-FFF2-40B4-BE49-F238E27FC236}">
                <a16:creationId xmlns:a16="http://schemas.microsoft.com/office/drawing/2014/main" id="{DD8DD6A4-6450-10E5-AE95-B07B8DB5B2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48059" y="4768600"/>
            <a:ext cx="1018032" cy="1524000"/>
          </a:xfrm>
          <a:prstGeom prst="rect">
            <a:avLst/>
          </a:prstGeom>
        </p:spPr>
      </p:pic>
      <p:sp>
        <p:nvSpPr>
          <p:cNvPr id="15" name="Pijl: gekromd links 14">
            <a:extLst>
              <a:ext uri="{FF2B5EF4-FFF2-40B4-BE49-F238E27FC236}">
                <a16:creationId xmlns:a16="http://schemas.microsoft.com/office/drawing/2014/main" id="{8F4BCD44-6AC2-9A82-7E4D-C303F6807782}"/>
              </a:ext>
            </a:extLst>
          </p:cNvPr>
          <p:cNvSpPr/>
          <p:nvPr/>
        </p:nvSpPr>
        <p:spPr>
          <a:xfrm rot="14421962">
            <a:off x="2415041" y="1931334"/>
            <a:ext cx="675669" cy="10214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6" name="Afbeelding 15">
            <a:extLst>
              <a:ext uri="{FF2B5EF4-FFF2-40B4-BE49-F238E27FC236}">
                <a16:creationId xmlns:a16="http://schemas.microsoft.com/office/drawing/2014/main" id="{343B04A3-5304-AB2C-4195-6167394943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3293822">
            <a:off x="5149107" y="1724059"/>
            <a:ext cx="963251" cy="989599"/>
          </a:xfrm>
          <a:prstGeom prst="rect">
            <a:avLst/>
          </a:prstGeom>
        </p:spPr>
      </p:pic>
      <p:pic>
        <p:nvPicPr>
          <p:cNvPr id="17" name="Afbeelding 16">
            <a:extLst>
              <a:ext uri="{FF2B5EF4-FFF2-40B4-BE49-F238E27FC236}">
                <a16:creationId xmlns:a16="http://schemas.microsoft.com/office/drawing/2014/main" id="{9D4DF374-322B-94BC-1E8B-69CFF86EEA0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1312536">
            <a:off x="2625935" y="5387481"/>
            <a:ext cx="963251" cy="920576"/>
          </a:xfrm>
          <a:prstGeom prst="rect">
            <a:avLst/>
          </a:prstGeom>
        </p:spPr>
      </p:pic>
      <p:pic>
        <p:nvPicPr>
          <p:cNvPr id="18" name="Afbeelding 17">
            <a:extLst>
              <a:ext uri="{FF2B5EF4-FFF2-40B4-BE49-F238E27FC236}">
                <a16:creationId xmlns:a16="http://schemas.microsoft.com/office/drawing/2014/main" id="{BE4546A0-554E-3C82-9725-9D68669EB7A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3498789">
            <a:off x="5133382" y="5398158"/>
            <a:ext cx="963251" cy="920576"/>
          </a:xfrm>
          <a:prstGeom prst="rect">
            <a:avLst/>
          </a:prstGeom>
        </p:spPr>
      </p:pic>
      <p:pic>
        <p:nvPicPr>
          <p:cNvPr id="19" name="Afbeelding 18">
            <a:extLst>
              <a:ext uri="{FF2B5EF4-FFF2-40B4-BE49-F238E27FC236}">
                <a16:creationId xmlns:a16="http://schemas.microsoft.com/office/drawing/2014/main" id="{F0E9992F-822C-8A6E-FA3E-1FD54ADF1DC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7457072" y="3808399"/>
            <a:ext cx="963251" cy="920576"/>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verschijnen</a:t>
            </a:r>
          </a:p>
        </p:txBody>
      </p:sp>
      <p:pic>
        <p:nvPicPr>
          <p:cNvPr id="5" name="Afbeelding 4">
            <a:extLst>
              <a:ext uri="{FF2B5EF4-FFF2-40B4-BE49-F238E27FC236}">
                <a16:creationId xmlns:a16="http://schemas.microsoft.com/office/drawing/2014/main" id="{5A3BEA56-D21A-EBB2-2AF2-932BD7616B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8768" y="1484784"/>
            <a:ext cx="3024336" cy="4560318"/>
          </a:xfrm>
          <a:prstGeom prst="rect">
            <a:avLst/>
          </a:prstGeom>
        </p:spPr>
      </p:pic>
      <p:sp>
        <p:nvSpPr>
          <p:cNvPr id="7" name="Explosie: 14 punten 6">
            <a:extLst>
              <a:ext uri="{FF2B5EF4-FFF2-40B4-BE49-F238E27FC236}">
                <a16:creationId xmlns:a16="http://schemas.microsoft.com/office/drawing/2014/main" id="{5D8FA8A9-E30A-46E8-B8BB-E9729E46450F}"/>
              </a:ext>
            </a:extLst>
          </p:cNvPr>
          <p:cNvSpPr/>
          <p:nvPr/>
        </p:nvSpPr>
        <p:spPr>
          <a:xfrm>
            <a:off x="1043608" y="1695521"/>
            <a:ext cx="2664296" cy="2069422"/>
          </a:xfrm>
          <a:prstGeom prst="irregularSeal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F25D5D96-9A09-5862-8506-11C1586D1F0A}"/>
              </a:ext>
            </a:extLst>
          </p:cNvPr>
          <p:cNvSpPr txBox="1"/>
          <p:nvPr/>
        </p:nvSpPr>
        <p:spPr>
          <a:xfrm>
            <a:off x="1763688" y="2385030"/>
            <a:ext cx="1368152" cy="707886"/>
          </a:xfrm>
          <a:prstGeom prst="rect">
            <a:avLst/>
          </a:prstGeom>
          <a:noFill/>
        </p:spPr>
        <p:txBody>
          <a:bodyPr wrap="square" rtlCol="0">
            <a:spAutoFit/>
          </a:bodyPr>
          <a:lstStyle/>
          <a:p>
            <a:r>
              <a:rPr lang="nl-NL" sz="4000" dirty="0">
                <a:solidFill>
                  <a:srgbClr val="FF0000"/>
                </a:solidFill>
              </a:rPr>
              <a:t>1997</a:t>
            </a:r>
          </a:p>
        </p:txBody>
      </p:sp>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populair</a:t>
            </a:r>
          </a:p>
        </p:txBody>
      </p:sp>
      <p:pic>
        <p:nvPicPr>
          <p:cNvPr id="3" name="Afbeelding 2" descr="Afbeelding met kleding, tekenfilm, illustratie, kunst&#10;&#10;Automatisch gegenereerde beschrijving">
            <a:extLst>
              <a:ext uri="{FF2B5EF4-FFF2-40B4-BE49-F238E27FC236}">
                <a16:creationId xmlns:a16="http://schemas.microsoft.com/office/drawing/2014/main" id="{12BD0EB8-A8B5-55BB-436C-5613C41BE0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988840"/>
            <a:ext cx="8382000" cy="4572000"/>
          </a:xfrm>
          <a:prstGeom prst="rect">
            <a:avLst/>
          </a:prstGeom>
        </p:spPr>
      </p:pic>
      <p:sp>
        <p:nvSpPr>
          <p:cNvPr id="4" name="Tekstvak 3">
            <a:extLst>
              <a:ext uri="{FF2B5EF4-FFF2-40B4-BE49-F238E27FC236}">
                <a16:creationId xmlns:a16="http://schemas.microsoft.com/office/drawing/2014/main" id="{5C32E240-DBE0-34F5-425E-6475396FF9DF}"/>
              </a:ext>
            </a:extLst>
          </p:cNvPr>
          <p:cNvSpPr txBox="1"/>
          <p:nvPr/>
        </p:nvSpPr>
        <p:spPr>
          <a:xfrm>
            <a:off x="6588224" y="2003328"/>
            <a:ext cx="1368152" cy="646331"/>
          </a:xfrm>
          <a:prstGeom prst="rect">
            <a:avLst/>
          </a:prstGeom>
          <a:noFill/>
          <a:ln>
            <a:solidFill>
              <a:schemeClr val="tx1"/>
            </a:solidFill>
          </a:ln>
        </p:spPr>
        <p:txBody>
          <a:bodyPr wrap="square" rtlCol="0">
            <a:spAutoFit/>
          </a:bodyPr>
          <a:lstStyle/>
          <a:p>
            <a:r>
              <a:rPr lang="nl-NL" b="1" dirty="0">
                <a:solidFill>
                  <a:srgbClr val="FF0000"/>
                </a:solidFill>
              </a:rPr>
              <a:t>Nu te koop: Harry Potter</a:t>
            </a:r>
          </a:p>
        </p:txBody>
      </p:sp>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geheimzinnig</a:t>
            </a:r>
          </a:p>
        </p:txBody>
      </p:sp>
      <p:pic>
        <p:nvPicPr>
          <p:cNvPr id="3" name="Afbeelding 2" descr="Afbeelding met hemel, buitenshuis, verven, boom&#10;&#10;Automatisch gegenereerde beschrijving">
            <a:extLst>
              <a:ext uri="{FF2B5EF4-FFF2-40B4-BE49-F238E27FC236}">
                <a16:creationId xmlns:a16="http://schemas.microsoft.com/office/drawing/2014/main" id="{CBEDBFDB-9EEA-BF1B-63F4-457C1C87B9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7664" y="1484784"/>
            <a:ext cx="5112568" cy="511256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kleding, jasje, schoeisel, persoon&#10;&#10;Automatisch gegenereerde beschrijving">
            <a:extLst>
              <a:ext uri="{FF2B5EF4-FFF2-40B4-BE49-F238E27FC236}">
                <a16:creationId xmlns:a16="http://schemas.microsoft.com/office/drawing/2014/main" id="{31F675FE-D65B-D355-3C49-BEBB05B77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2394" y="404664"/>
            <a:ext cx="4724062" cy="3259603"/>
          </a:xfrm>
          <a:prstGeom prst="rect">
            <a:avLst/>
          </a:prstGeom>
        </p:spPr>
      </p:pic>
      <p:pic>
        <p:nvPicPr>
          <p:cNvPr id="3" name="Afbeelding 2" descr="Afbeelding met kleding, kast, Kledinghanger, winkel&#10;&#10;Automatisch gegenereerde beschrijving">
            <a:extLst>
              <a:ext uri="{FF2B5EF4-FFF2-40B4-BE49-F238E27FC236}">
                <a16:creationId xmlns:a16="http://schemas.microsoft.com/office/drawing/2014/main" id="{9DEDD473-8A72-0914-5F08-2B01FA1E20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072" y="2708920"/>
            <a:ext cx="4536504" cy="3402379"/>
          </a:xfrm>
          <a:prstGeom prst="rect">
            <a:avLst/>
          </a:prstGeom>
        </p:spPr>
      </p:pic>
    </p:spTree>
    <p:extLst>
      <p:ext uri="{BB962C8B-B14F-4D97-AF65-F5344CB8AC3E}">
        <p14:creationId xmlns:p14="http://schemas.microsoft.com/office/powerpoint/2010/main" val="176034504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2449</TotalTime>
  <Words>752</Words>
  <Application>Microsoft Office PowerPoint</Application>
  <PresentationFormat>Diavoorstelling (4:3)</PresentationFormat>
  <Paragraphs>182</Paragraphs>
  <Slides>18</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493</cp:revision>
  <dcterms:created xsi:type="dcterms:W3CDTF">2021-06-08T06:13:59Z</dcterms:created>
  <dcterms:modified xsi:type="dcterms:W3CDTF">2024-01-23T10:53:04Z</dcterms:modified>
</cp:coreProperties>
</file>