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437" r:id="rId2"/>
    <p:sldId id="548" r:id="rId3"/>
    <p:sldId id="1480" r:id="rId4"/>
    <p:sldId id="1460" r:id="rId5"/>
    <p:sldId id="1478" r:id="rId6"/>
    <p:sldId id="1476" r:id="rId7"/>
    <p:sldId id="1479" r:id="rId8"/>
    <p:sldId id="1477" r:id="rId9"/>
    <p:sldId id="1475" r:id="rId10"/>
    <p:sldId id="934" r:id="rId11"/>
    <p:sldId id="263" r:id="rId12"/>
    <p:sldId id="1488" r:id="rId13"/>
    <p:sldId id="1487" r:id="rId14"/>
    <p:sldId id="1486" r:id="rId15"/>
    <p:sldId id="1484" r:id="rId16"/>
    <p:sldId id="259" r:id="rId17"/>
    <p:sldId id="1485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0"/>
            <p14:sldId id="1460"/>
            <p14:sldId id="1478"/>
            <p14:sldId id="1476"/>
            <p14:sldId id="1479"/>
            <p14:sldId id="1477"/>
            <p14:sldId id="1475"/>
            <p14:sldId id="934"/>
            <p14:sldId id="263"/>
            <p14:sldId id="1488"/>
            <p14:sldId id="1487"/>
            <p14:sldId id="1486"/>
            <p14:sldId id="1484"/>
            <p14:sldId id="259"/>
            <p14:sldId id="1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8819" autoAdjust="0"/>
  </p:normalViewPr>
  <p:slideViewPr>
    <p:cSldViewPr>
      <p:cViewPr varScale="1">
        <p:scale>
          <a:sx n="60" d="100"/>
          <a:sy n="60" d="100"/>
        </p:scale>
        <p:origin x="11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armoede: het leven met (te) weinig geld of spullen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gelijkheid: dat mensen en dingen hetzelfde waard zijn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verdelen: iedereen een deel geven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belasting: het geld dat iedereen in een land betaalt, om bijvoorbeeld wegen van te bouwen of scholen van te betalen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miljonair: iemand die heel rijk is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opgroeien: groot worden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erven: krijgen van iemand die dood is gegaan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6.pn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hyperlink" Target="https://www.youtube.com/watch?v=eWn55sSOD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  <a:endParaRPr lang="nl-NL" sz="1900" b="1" i="1" u="sng" dirty="0">
              <a:solidFill>
                <a:prstClr val="black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oktober vorig jaar is in Amerika een heel bijzondere man overleden. Hij heette Chuck </a:t>
            </a:r>
            <a:r>
              <a:rPr lang="nl-NL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Feeney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Als kind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groeide hij op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armoede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Toen hij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groot werd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had hij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leven met (te) weinig geld of spullen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Toen hij volwassen was merkte hij dat hij goed was in zaken doen. Hij verdiende zoveel geld dat hij binnen een paar jaar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miljonair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werd. Hij werd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die heel rijk 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Maar hij twijfelde of hij wel zoveel geld mocht bezitten. Hij vond dat hij zijn rijkdom onder de mensen moest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verdelen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Dat hij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iedereen een deel moest geven,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zodat er meer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gelijkheid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zou ontstaan. Gelijkheid is dat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mensen en dingen hetzelfde waard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Ook betaalde hij zijn hele leven lang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belasting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 noem je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geld dat iedereen in een land betaalt om bijvoorbeeld wegen van te bouwen of scholen van te betalen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In 2016 had hij bijna al zijn geld weggegeven. Hij was bijna blut. Voor zijn kinderen had hij nog een klein bedrag bewaard. Zij hebben dit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geërfd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toen Chuck vorig jaar overleed. Erven is iets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krijgen van iemand die dood is gegaan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 In totaal heeft hij zo’n  8 miljard dollar weggegeven. Wat een bijzonder mens!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de laatste dia vind je de link naar een kort filmpje over Chuck </a:t>
            </a:r>
            <a:r>
              <a:rPr lang="nl-NL" sz="1400" dirty="0" err="1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Feeney</a:t>
            </a:r>
            <a:r>
              <a:rPr lang="nl-NL" sz="1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Helaas is het Engelstalig. Misschien wil je er toch een stukje van laten zien.</a:t>
            </a:r>
            <a:endParaRPr lang="nl-NL" sz="1400" b="1" u="sng" dirty="0">
              <a:solidFill>
                <a:srgbClr val="00B05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verdelen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oppotten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iedereen een deel geven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Chuck wilde zijn geld onder alle mensen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verdelen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8" y="1561317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opsparen, voor jezelf bewaren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man wil zijn geld alleen maar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oppotten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2C894B-4714-4EBF-6148-5C198156D2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15576"/>
            <a:ext cx="3216692" cy="22449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7C9BB0-85F2-66A5-BCA3-DD79D5EA21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19" y="2561408"/>
            <a:ext cx="2686270" cy="26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49040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gelijkheid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4199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ongelijkheid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96416" y="1628800"/>
            <a:ext cx="42755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dat mensen en dingen hetzelfde waard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belangrijk dat 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gelijkheid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tussen mensen is.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688904" y="1547866"/>
            <a:ext cx="4275584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dat mensen en dingen </a:t>
            </a:r>
            <a:r>
              <a:rPr lang="nl-NL" sz="2800" i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hetzelfde waard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ongelijkheid 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tussen mensen is groter geworden.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6A7D74-CF28-6EFC-2410-C7DC21105D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93" y="3164845"/>
            <a:ext cx="3250630" cy="1990887"/>
          </a:xfrm>
          <a:prstGeom prst="rect">
            <a:avLst/>
          </a:prstGeom>
        </p:spPr>
      </p:pic>
      <p:pic>
        <p:nvPicPr>
          <p:cNvPr id="5" name="Afbeelding 4" descr="Afbeelding met schoeisel, kleding, tekenfilm&#10;&#10;Automatisch gegenereerde beschrijving">
            <a:extLst>
              <a:ext uri="{FF2B5EF4-FFF2-40B4-BE49-F238E27FC236}">
                <a16:creationId xmlns:a16="http://schemas.microsoft.com/office/drawing/2014/main" id="{42C1A8BA-987A-6496-D52B-0597C09CB1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068960"/>
            <a:ext cx="2787241" cy="19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erven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nalaten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krijgen van iemand die dood is gegaan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Chuck overlijdt,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erven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kinderen zijn geld.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spullen laten krijgen na je dood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4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Chuck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laat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zijn huis en zijn geld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aan zijn kinderen.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F93EB4-9D1F-91EA-FCD8-2672F63D9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44803"/>
            <a:ext cx="3565840" cy="2484397"/>
          </a:xfrm>
          <a:prstGeom prst="rect">
            <a:avLst/>
          </a:prstGeom>
        </p:spPr>
      </p:pic>
      <p:pic>
        <p:nvPicPr>
          <p:cNvPr id="5" name="Afbeelding 4" descr="Afbeelding met tekst, klok, brief, handschrift&#10;&#10;Automatisch gegenereerde beschrijving">
            <a:extLst>
              <a:ext uri="{FF2B5EF4-FFF2-40B4-BE49-F238E27FC236}">
                <a16:creationId xmlns:a16="http://schemas.microsoft.com/office/drawing/2014/main" id="{8B3367DE-6AA3-40FB-672D-7AEA0A055D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761" y="2744803"/>
            <a:ext cx="3626211" cy="242230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705C52B-3EB6-043C-DA39-940A66BAEFF9}"/>
              </a:ext>
            </a:extLst>
          </p:cNvPr>
          <p:cNvSpPr/>
          <p:nvPr/>
        </p:nvSpPr>
        <p:spPr>
          <a:xfrm rot="21113541">
            <a:off x="5665994" y="4661899"/>
            <a:ext cx="2312004" cy="142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0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43941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armoede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391980" y="43941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rijkdom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leven met te weinig geld of spullen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groeien veel kinderen op in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armoede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696318" y="1525262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leven met veel bezit en geld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zijn ook mensen die in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rijkdom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leven.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ening, schets, clipart, illustratie&#10;&#10;Automatisch gegenereerde beschrijving">
            <a:extLst>
              <a:ext uri="{FF2B5EF4-FFF2-40B4-BE49-F238E27FC236}">
                <a16:creationId xmlns:a16="http://schemas.microsoft.com/office/drawing/2014/main" id="{66260248-63CC-5BB4-0243-207040C0C1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79" y="2622999"/>
            <a:ext cx="4003360" cy="2313747"/>
          </a:xfrm>
          <a:prstGeom prst="rect">
            <a:avLst/>
          </a:prstGeom>
        </p:spPr>
      </p:pic>
      <p:pic>
        <p:nvPicPr>
          <p:cNvPr id="4" name="Afbeelding 3" descr="Afbeelding met tekening, tekenfilm, schets, illustratie&#10;&#10;Automatisch gegenereerde beschrijving">
            <a:extLst>
              <a:ext uri="{FF2B5EF4-FFF2-40B4-BE49-F238E27FC236}">
                <a16:creationId xmlns:a16="http://schemas.microsoft.com/office/drawing/2014/main" id="{75E71057-7B70-8C15-0704-39576F3702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565392"/>
            <a:ext cx="2560697" cy="25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005064"/>
            <a:ext cx="2808311" cy="1277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3855479"/>
            <a:ext cx="3138805" cy="62233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geboren worden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opgroeien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sterven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91982" y="531289"/>
            <a:ext cx="595222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miljonair zelf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opgegroeid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een arm gezin.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39" y="4826902"/>
            <a:ext cx="2952331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groot worden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leding, jongen, persoon, schoeisel&#10;&#10;Automatisch gegenereerde beschrijving">
            <a:extLst>
              <a:ext uri="{FF2B5EF4-FFF2-40B4-BE49-F238E27FC236}">
                <a16:creationId xmlns:a16="http://schemas.microsoft.com/office/drawing/2014/main" id="{FE983492-4BF9-934A-A389-AA84CE95F4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783" y="2081494"/>
            <a:ext cx="2530360" cy="172064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714730B-A9F6-D48D-32E3-6D15872EDF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410" y="836712"/>
            <a:ext cx="2201673" cy="2523035"/>
          </a:xfrm>
          <a:prstGeom prst="rect">
            <a:avLst/>
          </a:prstGeom>
        </p:spPr>
      </p:pic>
      <p:pic>
        <p:nvPicPr>
          <p:cNvPr id="16" name="Afbeelding 15" descr="Afbeelding met kamer, scène, overdekt, Medische apparatuur&#10;&#10;Automatisch gegenereerde beschrijving">
            <a:extLst>
              <a:ext uri="{FF2B5EF4-FFF2-40B4-BE49-F238E27FC236}">
                <a16:creationId xmlns:a16="http://schemas.microsoft.com/office/drawing/2014/main" id="{8225490F-5F12-F79B-7CE7-5E9D79115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27" y="2165175"/>
            <a:ext cx="2656501" cy="17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23728" y="476672"/>
            <a:ext cx="397735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106925" y="404664"/>
            <a:ext cx="412126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miljonair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538220"/>
            <a:ext cx="2787026" cy="10044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46909" y="3538220"/>
            <a:ext cx="2787026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Elon Musk:</a:t>
            </a:r>
            <a:b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Tesla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3442043" y="3538220"/>
            <a:ext cx="2444750" cy="10069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9" y="3543958"/>
            <a:ext cx="2671082" cy="9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Jeff Bezos:</a:t>
            </a:r>
            <a:b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Amazon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059058"/>
            <a:ext cx="2787026" cy="14860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94901" y="3059058"/>
            <a:ext cx="2861274" cy="125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Mark Zuckerberg:</a:t>
            </a:r>
            <a:b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Meta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04104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heel rijk 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leding, tekenfilm, Menselijk gezicht, person&#10;&#10;Automatisch gegenereerde beschrijving">
            <a:extLst>
              <a:ext uri="{FF2B5EF4-FFF2-40B4-BE49-F238E27FC236}">
                <a16:creationId xmlns:a16="http://schemas.microsoft.com/office/drawing/2014/main" id="{61D5939A-1A96-8F7A-C1D7-7EBBB5C68F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64" y="386364"/>
            <a:ext cx="1944216" cy="1944216"/>
          </a:xfrm>
          <a:prstGeom prst="rect">
            <a:avLst/>
          </a:prstGeom>
        </p:spPr>
      </p:pic>
      <p:pic>
        <p:nvPicPr>
          <p:cNvPr id="16" name="Afbeelding 15" descr="Afbeelding met Menselijk gezicht, persoon, kleding, Formele kleding&#10;&#10;Automatisch gegenereerde beschrijving">
            <a:extLst>
              <a:ext uri="{FF2B5EF4-FFF2-40B4-BE49-F238E27FC236}">
                <a16:creationId xmlns:a16="http://schemas.microsoft.com/office/drawing/2014/main" id="{1BFF6B16-4CE0-C9B0-A6DD-2407D4793D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93" y="4581257"/>
            <a:ext cx="2218484" cy="1481947"/>
          </a:xfrm>
          <a:prstGeom prst="rect">
            <a:avLst/>
          </a:prstGeom>
        </p:spPr>
      </p:pic>
      <p:pic>
        <p:nvPicPr>
          <p:cNvPr id="18" name="Afbeelding 17" descr="Afbeelding met Menselijk gezicht, persoon, glimlach, Kin&#10;&#10;Automatisch gegenereerde beschrijving">
            <a:extLst>
              <a:ext uri="{FF2B5EF4-FFF2-40B4-BE49-F238E27FC236}">
                <a16:creationId xmlns:a16="http://schemas.microsoft.com/office/drawing/2014/main" id="{AB8BCEEC-B82D-A537-2A4D-9027988CDF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087" y="4648488"/>
            <a:ext cx="1619436" cy="2055122"/>
          </a:xfrm>
          <a:prstGeom prst="rect">
            <a:avLst/>
          </a:prstGeom>
        </p:spPr>
      </p:pic>
      <p:pic>
        <p:nvPicPr>
          <p:cNvPr id="20" name="Afbeelding 19" descr="Afbeelding met Menselijk gezicht, persoon, kleding, Kin&#10;&#10;Automatisch gegenereerde beschrijving">
            <a:extLst>
              <a:ext uri="{FF2B5EF4-FFF2-40B4-BE49-F238E27FC236}">
                <a16:creationId xmlns:a16="http://schemas.microsoft.com/office/drawing/2014/main" id="{E4A82E0A-3318-CE1D-2B0C-837896120C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99316"/>
            <a:ext cx="2191449" cy="14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2" y="-224925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384997"/>
            <a:ext cx="5400600" cy="82797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7764" y="2302221"/>
            <a:ext cx="518457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belasting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187624" y="3833966"/>
            <a:ext cx="1581930" cy="11350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3995936" y="1172267"/>
            <a:ext cx="1080120" cy="1212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2915371" y="554003"/>
            <a:ext cx="342501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803618" y="542650"/>
            <a:ext cx="365944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a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angifte doen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23527" y="496901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-18641" y="4920767"/>
            <a:ext cx="331236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aanslag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907704" y="3239923"/>
            <a:ext cx="6961124" cy="139970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907704" y="3179521"/>
            <a:ext cx="7534144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geld dat iedereen in een land betaalt, om bijvoorbeeld wegen van te bouwen of scholen van te betalen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E6DBF1-9C9E-C8AF-A36D-6C8E387E06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911" y="613750"/>
            <a:ext cx="2124857" cy="171084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CF59FDD-14D5-46E5-31D4-C92F27E192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4" y="4768591"/>
            <a:ext cx="2813771" cy="18689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36B91-9E86-2EDE-0FA6-37AB8AF796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37" y="539907"/>
            <a:ext cx="2510581" cy="16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3  – 16 januari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opgroeien</a:t>
            </a:r>
          </a:p>
        </p:txBody>
      </p:sp>
      <p:pic>
        <p:nvPicPr>
          <p:cNvPr id="3" name="Afbeelding 2" descr="Afbeelding met kleding, jongen, persoon, schoeisel&#10;&#10;Automatisch gegenereerde beschrijving">
            <a:extLst>
              <a:ext uri="{FF2B5EF4-FFF2-40B4-BE49-F238E27FC236}">
                <a16:creationId xmlns:a16="http://schemas.microsoft.com/office/drawing/2014/main" id="{8538ED66-E1EC-E005-2287-B06732530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1340768"/>
            <a:ext cx="6917003" cy="47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armoede</a:t>
            </a:r>
          </a:p>
        </p:txBody>
      </p:sp>
      <p:pic>
        <p:nvPicPr>
          <p:cNvPr id="3" name="Afbeelding 2" descr="Afbeelding met tekening, schets, clipart, illustratie&#10;&#10;Automatisch gegenereerde beschrijving">
            <a:extLst>
              <a:ext uri="{FF2B5EF4-FFF2-40B4-BE49-F238E27FC236}">
                <a16:creationId xmlns:a16="http://schemas.microsoft.com/office/drawing/2014/main" id="{3505966D-D71D-E625-FA61-8344BD3033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6792"/>
            <a:ext cx="7081956" cy="47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miljonair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C16A93-438E-6C6C-4DCB-0317F1BF74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12776"/>
            <a:ext cx="5084505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6D2BB116-EE1F-E385-0527-6079A54F0E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1277523"/>
            <a:ext cx="8155875" cy="48935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verdelen</a:t>
            </a:r>
          </a:p>
        </p:txBody>
      </p:sp>
      <p:pic>
        <p:nvPicPr>
          <p:cNvPr id="12" name="Afbeelding 11" descr="Afbeelding met tekst, doos, container, ontwerp&#10;&#10;Automatisch gegenereerde beschrijving">
            <a:extLst>
              <a:ext uri="{FF2B5EF4-FFF2-40B4-BE49-F238E27FC236}">
                <a16:creationId xmlns:a16="http://schemas.microsoft.com/office/drawing/2014/main" id="{50ADE8B2-6C70-0DAC-C7FD-83E5650A8A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595537"/>
            <a:ext cx="3877461" cy="2908096"/>
          </a:xfrm>
          <a:prstGeom prst="rect">
            <a:avLst/>
          </a:prstGeom>
        </p:spPr>
      </p:pic>
      <p:sp>
        <p:nvSpPr>
          <p:cNvPr id="13" name="Pijl: omhoog 12">
            <a:extLst>
              <a:ext uri="{FF2B5EF4-FFF2-40B4-BE49-F238E27FC236}">
                <a16:creationId xmlns:a16="http://schemas.microsoft.com/office/drawing/2014/main" id="{DD111CE5-190F-4CC5-46EB-989EBEAEBC0E}"/>
              </a:ext>
            </a:extLst>
          </p:cNvPr>
          <p:cNvSpPr/>
          <p:nvPr/>
        </p:nvSpPr>
        <p:spPr>
          <a:xfrm rot="2703418">
            <a:off x="6283665" y="2683523"/>
            <a:ext cx="106124" cy="295996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8026FE14-0F15-160E-9173-1645E3C8B040}"/>
              </a:ext>
            </a:extLst>
          </p:cNvPr>
          <p:cNvSpPr/>
          <p:nvPr/>
        </p:nvSpPr>
        <p:spPr>
          <a:xfrm rot="942648">
            <a:off x="5135055" y="2805663"/>
            <a:ext cx="114430" cy="257729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omhoog 14">
            <a:extLst>
              <a:ext uri="{FF2B5EF4-FFF2-40B4-BE49-F238E27FC236}">
                <a16:creationId xmlns:a16="http://schemas.microsoft.com/office/drawing/2014/main" id="{67F30B5E-00AA-A354-C1F3-30E85AD9DFAA}"/>
              </a:ext>
            </a:extLst>
          </p:cNvPr>
          <p:cNvSpPr/>
          <p:nvPr/>
        </p:nvSpPr>
        <p:spPr>
          <a:xfrm rot="3470971" flipH="1">
            <a:off x="6362918" y="3826337"/>
            <a:ext cx="128770" cy="251205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omhoog 15">
            <a:extLst>
              <a:ext uri="{FF2B5EF4-FFF2-40B4-BE49-F238E27FC236}">
                <a16:creationId xmlns:a16="http://schemas.microsoft.com/office/drawing/2014/main" id="{5C8BF7C2-E8D2-EC6C-F8E6-FF9C02878304}"/>
              </a:ext>
            </a:extLst>
          </p:cNvPr>
          <p:cNvSpPr/>
          <p:nvPr/>
        </p:nvSpPr>
        <p:spPr>
          <a:xfrm>
            <a:off x="4395608" y="2717048"/>
            <a:ext cx="216023" cy="263325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omhoog 16">
            <a:extLst>
              <a:ext uri="{FF2B5EF4-FFF2-40B4-BE49-F238E27FC236}">
                <a16:creationId xmlns:a16="http://schemas.microsoft.com/office/drawing/2014/main" id="{1FA4D852-3BC6-1DE4-6CC9-91F9F22F244F}"/>
              </a:ext>
            </a:extLst>
          </p:cNvPr>
          <p:cNvSpPr/>
          <p:nvPr/>
        </p:nvSpPr>
        <p:spPr>
          <a:xfrm>
            <a:off x="3698840" y="3334080"/>
            <a:ext cx="216024" cy="201622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omhoog 17">
            <a:extLst>
              <a:ext uri="{FF2B5EF4-FFF2-40B4-BE49-F238E27FC236}">
                <a16:creationId xmlns:a16="http://schemas.microsoft.com/office/drawing/2014/main" id="{8B7EE80B-79DF-BC5D-8517-5E0C4CB11AC7}"/>
              </a:ext>
            </a:extLst>
          </p:cNvPr>
          <p:cNvSpPr/>
          <p:nvPr/>
        </p:nvSpPr>
        <p:spPr>
          <a:xfrm rot="19358633">
            <a:off x="2569246" y="3583040"/>
            <a:ext cx="216024" cy="201622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gelijkheid</a:t>
            </a:r>
          </a:p>
        </p:txBody>
      </p:sp>
      <p:pic>
        <p:nvPicPr>
          <p:cNvPr id="3" name="Afbeelding 2" descr="Afbeelding met schoeisel, kleding, tekenfilm, illustratie&#10;&#10;Automatisch gegenereerde beschrijving">
            <a:extLst>
              <a:ext uri="{FF2B5EF4-FFF2-40B4-BE49-F238E27FC236}">
                <a16:creationId xmlns:a16="http://schemas.microsoft.com/office/drawing/2014/main" id="{6C7DE2B1-B33A-3C4F-1FA5-E0BD33A827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" y="1484784"/>
            <a:ext cx="9144000" cy="51435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2EDEF4D-1B63-0A01-8BE2-FABC632C10F7}"/>
              </a:ext>
            </a:extLst>
          </p:cNvPr>
          <p:cNvSpPr/>
          <p:nvPr/>
        </p:nvSpPr>
        <p:spPr>
          <a:xfrm>
            <a:off x="3347864" y="3284984"/>
            <a:ext cx="2232248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belasting</a:t>
            </a:r>
          </a:p>
        </p:txBody>
      </p:sp>
      <p:pic>
        <p:nvPicPr>
          <p:cNvPr id="3" name="Afbeelding 2" descr="Afbeelding met tekst, tekenfilm, schermopname, illustratie&#10;&#10;Automatisch gegenereerde beschrijving">
            <a:extLst>
              <a:ext uri="{FF2B5EF4-FFF2-40B4-BE49-F238E27FC236}">
                <a16:creationId xmlns:a16="http://schemas.microsoft.com/office/drawing/2014/main" id="{19FBF363-2A6E-16E5-0022-73D027D89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052" y="1556792"/>
            <a:ext cx="4869160" cy="486916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75062EF-129C-2A9B-8842-F6735A7C53BE}"/>
              </a:ext>
            </a:extLst>
          </p:cNvPr>
          <p:cNvSpPr/>
          <p:nvPr/>
        </p:nvSpPr>
        <p:spPr>
          <a:xfrm rot="20968024">
            <a:off x="4450722" y="2491804"/>
            <a:ext cx="799265" cy="25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CC93E1-AB2C-49D1-4D1F-09A6C90A28A6}"/>
              </a:ext>
            </a:extLst>
          </p:cNvPr>
          <p:cNvSpPr txBox="1"/>
          <p:nvPr/>
        </p:nvSpPr>
        <p:spPr>
          <a:xfrm rot="21010160">
            <a:off x="4484980" y="24339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Belasting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erven</a:t>
            </a:r>
            <a:endParaRPr lang="nl-NL" sz="72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Afbeelding 2" descr="Afbeelding met dobbelstenen&#10;&#10;Beschrijving automatisch gegenereerd met gemiddelde betrouwbaarheid">
            <a:extLst>
              <a:ext uri="{FF2B5EF4-FFF2-40B4-BE49-F238E27FC236}">
                <a16:creationId xmlns:a16="http://schemas.microsoft.com/office/drawing/2014/main" id="{D7C6E62D-8266-6CA2-563C-FCD8C7C1A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5" y="1204055"/>
            <a:ext cx="7992888" cy="5371221"/>
          </a:xfrm>
          <a:prstGeom prst="rect">
            <a:avLst/>
          </a:prstGeom>
        </p:spPr>
      </p:pic>
      <p:pic>
        <p:nvPicPr>
          <p:cNvPr id="5" name="Afbeelding 4" descr="Afbeelding met graf, begraafplaats, gebouw, begrafenis&#10;&#10;Automatisch gegenereerde beschrijving">
            <a:extLst>
              <a:ext uri="{FF2B5EF4-FFF2-40B4-BE49-F238E27FC236}">
                <a16:creationId xmlns:a16="http://schemas.microsoft.com/office/drawing/2014/main" id="{0687A6E0-E21A-65A6-1A4F-2AC2103420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36" y="2132856"/>
            <a:ext cx="1958527" cy="225118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EF07D90-2D76-8ABF-ACE1-5437218F20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0433">
            <a:off x="3735747" y="5362694"/>
            <a:ext cx="1758824" cy="90826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22B20B-CCEA-01C1-AA7A-937A39D4F9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8987">
            <a:off x="1366524" y="5393058"/>
            <a:ext cx="1856952" cy="95600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ED867C3-29BA-8B23-BD71-AA5BD81DAF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9072">
            <a:off x="5892828" y="5255701"/>
            <a:ext cx="1935282" cy="99633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8403687-B81D-812F-7F34-741595B676A1}"/>
              </a:ext>
            </a:extLst>
          </p:cNvPr>
          <p:cNvSpPr txBox="1"/>
          <p:nvPr/>
        </p:nvSpPr>
        <p:spPr>
          <a:xfrm>
            <a:off x="4322064" y="6518923"/>
            <a:ext cx="482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hlinkClick r:id="rId9"/>
              </a:rPr>
              <a:t>https://www.youtube.com/watch?v=eWn55sSOD14</a:t>
            </a:r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691</Words>
  <Application>Microsoft Office PowerPoint</Application>
  <PresentationFormat>Diavoorstelling (4:3)</PresentationFormat>
  <Paragraphs>178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486</cp:revision>
  <dcterms:created xsi:type="dcterms:W3CDTF">2021-06-08T06:13:59Z</dcterms:created>
  <dcterms:modified xsi:type="dcterms:W3CDTF">2024-01-16T10:25:04Z</dcterms:modified>
</cp:coreProperties>
</file>