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60" r:id="rId4"/>
    <p:sldId id="1475" r:id="rId5"/>
    <p:sldId id="1476" r:id="rId6"/>
    <p:sldId id="1477" r:id="rId7"/>
    <p:sldId id="1478" r:id="rId8"/>
    <p:sldId id="1490" r:id="rId9"/>
    <p:sldId id="1489" r:id="rId10"/>
    <p:sldId id="1480" r:id="rId11"/>
    <p:sldId id="1479" r:id="rId12"/>
    <p:sldId id="934" r:id="rId13"/>
    <p:sldId id="263" r:id="rId14"/>
    <p:sldId id="1487" r:id="rId15"/>
    <p:sldId id="1486" r:id="rId16"/>
    <p:sldId id="1485" r:id="rId17"/>
    <p:sldId id="1488"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90"/>
            <p14:sldId id="1489"/>
            <p14:sldId id="1480"/>
            <p14:sldId id="1479"/>
            <p14:sldId id="934"/>
            <p14:sldId id="263"/>
            <p14:sldId id="1487"/>
            <p14:sldId id="1486"/>
            <p14:sldId id="1485"/>
            <p14:sldId id="148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3422" autoAdjust="0"/>
  </p:normalViewPr>
  <p:slideViewPr>
    <p:cSldViewPr>
      <p:cViewPr varScale="1">
        <p:scale>
          <a:sx n="68" d="100"/>
          <a:sy n="68" d="100"/>
        </p:scale>
        <p:origin x="148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9-1-2024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9-1-2024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kern="1200" dirty="0">
                <a:solidFill>
                  <a:schemeClr val="tx1"/>
                </a:solidFill>
                <a:effectLst/>
                <a:latin typeface="+mn-lt"/>
                <a:ea typeface="+mn-ea"/>
                <a:cs typeface="+mn-cs"/>
              </a:rPr>
              <a:t>het natuurgebied: het stuk land waar veel dieren leven en planten groeien</a:t>
            </a:r>
          </a:p>
          <a:p>
            <a:pPr fontAlgn="t"/>
            <a:r>
              <a:rPr lang="nl-NL" sz="1200" kern="1200" dirty="0">
                <a:solidFill>
                  <a:schemeClr val="tx1"/>
                </a:solidFill>
                <a:effectLst/>
                <a:latin typeface="+mn-lt"/>
                <a:ea typeface="+mn-ea"/>
                <a:cs typeface="+mn-cs"/>
              </a:rPr>
              <a:t>blank staan: onder water staan</a:t>
            </a:r>
          </a:p>
          <a:p>
            <a:pPr fontAlgn="t"/>
            <a:r>
              <a:rPr lang="nl-NL" sz="1200" kern="1200" dirty="0">
                <a:solidFill>
                  <a:schemeClr val="tx1"/>
                </a:solidFill>
                <a:effectLst/>
                <a:latin typeface="+mn-lt"/>
                <a:ea typeface="+mn-ea"/>
                <a:cs typeface="+mn-cs"/>
              </a:rPr>
              <a:t>afgelopen: vorige, wat voorbij is</a:t>
            </a:r>
          </a:p>
          <a:p>
            <a:pPr fontAlgn="t"/>
            <a:r>
              <a:rPr lang="nl-NL" sz="1200" kern="1200" dirty="0">
                <a:solidFill>
                  <a:schemeClr val="tx1"/>
                </a:solidFill>
                <a:effectLst/>
                <a:latin typeface="+mn-lt"/>
                <a:ea typeface="+mn-ea"/>
                <a:cs typeface="+mn-cs"/>
              </a:rPr>
              <a:t>terechtkomen: op een plaats komen</a:t>
            </a:r>
          </a:p>
          <a:p>
            <a:pPr fontAlgn="t"/>
            <a:r>
              <a:rPr lang="nl-NL" sz="1200" kern="1200" dirty="0">
                <a:solidFill>
                  <a:schemeClr val="tx1"/>
                </a:solidFill>
                <a:effectLst/>
                <a:latin typeface="+mn-lt"/>
                <a:ea typeface="+mn-ea"/>
                <a:cs typeface="+mn-cs"/>
              </a:rPr>
              <a:t>smelten: zacht en vloeibaar worden als het warm wordt</a:t>
            </a:r>
          </a:p>
          <a:p>
            <a:pPr fontAlgn="t"/>
            <a:r>
              <a:rPr lang="nl-NL" sz="1200" kern="1200" dirty="0">
                <a:solidFill>
                  <a:schemeClr val="tx1"/>
                </a:solidFill>
                <a:effectLst/>
                <a:latin typeface="+mn-lt"/>
                <a:ea typeface="+mn-ea"/>
                <a:cs typeface="+mn-cs"/>
              </a:rPr>
              <a:t>de dijk: de hoge strook land langs een rivier of een zee om het land droog te houden</a:t>
            </a:r>
          </a:p>
          <a:p>
            <a:pPr fontAlgn="t"/>
            <a:r>
              <a:rPr lang="nl-NL" sz="1200" kern="1200" dirty="0">
                <a:solidFill>
                  <a:schemeClr val="tx1"/>
                </a:solidFill>
                <a:effectLst/>
                <a:latin typeface="+mn-lt"/>
                <a:ea typeface="+mn-ea"/>
                <a:cs typeface="+mn-cs"/>
              </a:rPr>
              <a:t>komend: wat nu komt</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6.pn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260" y="27856"/>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Mijn opa en oma hebben een vakantiehuisje midden in een groot </a:t>
            </a:r>
            <a:r>
              <a:rPr lang="nl-NL" sz="2000" b="1" u="sng" dirty="0">
                <a:effectLst/>
                <a:ea typeface="Times New Roman" panose="02020603050405020304" pitchFamily="18" charset="0"/>
                <a:cs typeface="Arial" panose="020B0604020202020204" pitchFamily="34" charset="0"/>
              </a:rPr>
              <a:t>natuurgebied</a:t>
            </a:r>
            <a:r>
              <a:rPr lang="nl-NL" sz="2000" dirty="0">
                <a:effectLst/>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Zo noem je </a:t>
            </a:r>
            <a:r>
              <a:rPr lang="nl-NL" sz="2000" b="1" i="1" dirty="0">
                <a:ea typeface="Times New Roman" panose="02020603050405020304" pitchFamily="18" charset="0"/>
                <a:cs typeface="Arial" panose="020B0604020202020204" pitchFamily="34" charset="0"/>
              </a:rPr>
              <a:t>het stuk land waar veel dieren leven en planten groeien</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 </a:t>
            </a:r>
            <a:r>
              <a:rPr lang="nl-NL" sz="2000" b="1" u="sng" dirty="0">
                <a:effectLst/>
                <a:ea typeface="Times New Roman" panose="02020603050405020304" pitchFamily="18" charset="0"/>
                <a:cs typeface="Arial" panose="020B0604020202020204" pitchFamily="34" charset="0"/>
              </a:rPr>
              <a:t>Afgelopen</a:t>
            </a:r>
            <a:r>
              <a:rPr lang="nl-NL" sz="2000" dirty="0">
                <a:effectLst/>
                <a:ea typeface="Times New Roman" panose="02020603050405020304" pitchFamily="18" charset="0"/>
                <a:cs typeface="Arial" panose="020B0604020202020204" pitchFamily="34" charset="0"/>
              </a:rPr>
              <a:t> week, </a:t>
            </a:r>
            <a:r>
              <a:rPr lang="nl-NL" sz="2000" b="1" i="1" dirty="0">
                <a:effectLst/>
                <a:ea typeface="Times New Roman" panose="02020603050405020304" pitchFamily="18" charset="0"/>
                <a:cs typeface="Arial" panose="020B0604020202020204" pitchFamily="34" charset="0"/>
              </a:rPr>
              <a:t>vorige</a:t>
            </a:r>
            <a:r>
              <a:rPr lang="nl-NL" sz="2000" dirty="0">
                <a:effectLst/>
                <a:ea typeface="Times New Roman" panose="02020603050405020304" pitchFamily="18" charset="0"/>
                <a:cs typeface="Arial" panose="020B0604020202020204" pitchFamily="34" charset="0"/>
              </a:rPr>
              <a:t> week,  ging ik op weg om daar met mijn ouders een weekje vakantie te houden. Toen</a:t>
            </a:r>
            <a:r>
              <a:rPr lang="nl-NL" sz="2000" dirty="0">
                <a:ea typeface="Times New Roman" panose="02020603050405020304" pitchFamily="18" charset="0"/>
                <a:cs typeface="Arial" panose="020B0604020202020204" pitchFamily="34" charset="0"/>
              </a:rPr>
              <a:t> we de voordeur openmaakten, zagen we direct dat de hele benedenverdieping </a:t>
            </a:r>
            <a:r>
              <a:rPr lang="nl-NL" sz="2000" b="1" u="sng" dirty="0">
                <a:ea typeface="Times New Roman" panose="02020603050405020304" pitchFamily="18" charset="0"/>
                <a:cs typeface="Arial" panose="020B0604020202020204" pitchFamily="34" charset="0"/>
              </a:rPr>
              <a:t>blank stond</a:t>
            </a:r>
            <a:r>
              <a:rPr lang="nl-NL" sz="2000" dirty="0">
                <a:ea typeface="Times New Roman" panose="02020603050405020304" pitchFamily="18" charset="0"/>
                <a:cs typeface="Arial" panose="020B0604020202020204" pitchFamily="34" charset="0"/>
              </a:rPr>
              <a:t>, dat alles </a:t>
            </a:r>
            <a:r>
              <a:rPr lang="nl-NL" sz="2000" b="1" i="1" dirty="0">
                <a:ea typeface="Times New Roman" panose="02020603050405020304" pitchFamily="18" charset="0"/>
                <a:cs typeface="Arial" panose="020B0604020202020204" pitchFamily="34" charset="0"/>
              </a:rPr>
              <a:t>onder water stond</a:t>
            </a:r>
            <a:r>
              <a:rPr lang="nl-NL" sz="2000" dirty="0">
                <a:ea typeface="Times New Roman" panose="02020603050405020304" pitchFamily="18" charset="0"/>
                <a:cs typeface="Arial" panose="020B0604020202020204" pitchFamily="34" charset="0"/>
              </a:rPr>
              <a:t>. Alle meubels stonden in het water. Boeken en keukengerei dreven rond. We ontdekten ook dat de diepvries het niet meer deed. Dat kwam doordat er water in de motor was </a:t>
            </a:r>
            <a:r>
              <a:rPr lang="nl-NL" sz="2000" b="1" u="sng" dirty="0">
                <a:ea typeface="Times New Roman" panose="02020603050405020304" pitchFamily="18" charset="0"/>
                <a:cs typeface="Arial" panose="020B0604020202020204" pitchFamily="34" charset="0"/>
              </a:rPr>
              <a:t>terechtgekomen</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op een plaats komen</a:t>
            </a:r>
            <a:r>
              <a:rPr lang="nl-NL" sz="2000" dirty="0">
                <a:ea typeface="Times New Roman" panose="02020603050405020304" pitchFamily="18" charset="0"/>
                <a:cs typeface="Arial" panose="020B0604020202020204" pitchFamily="34" charset="0"/>
              </a:rPr>
              <a:t>. De lekkere ijsjes van oma waren al aan het </a:t>
            </a:r>
            <a:r>
              <a:rPr lang="nl-NL" sz="2000" b="1" u="sng" dirty="0">
                <a:ea typeface="Times New Roman" panose="02020603050405020304" pitchFamily="18" charset="0"/>
                <a:cs typeface="Arial" panose="020B0604020202020204" pitchFamily="34" charset="0"/>
              </a:rPr>
              <a:t>smelten</a:t>
            </a:r>
            <a:r>
              <a:rPr lang="nl-NL" sz="2000" dirty="0">
                <a:ea typeface="Times New Roman" panose="02020603050405020304" pitchFamily="18" charset="0"/>
                <a:cs typeface="Arial" panose="020B0604020202020204" pitchFamily="34" charset="0"/>
              </a:rPr>
              <a:t>, zo noem je </a:t>
            </a:r>
            <a:r>
              <a:rPr lang="nl-NL" sz="2000" b="1" i="1" dirty="0">
                <a:ea typeface="Times New Roman" panose="02020603050405020304" pitchFamily="18" charset="0"/>
                <a:cs typeface="Arial" panose="020B0604020202020204" pitchFamily="34" charset="0"/>
              </a:rPr>
              <a:t>zacht en vloeibaar worden als het warm wordt</a:t>
            </a:r>
            <a:r>
              <a:rPr lang="nl-NL" sz="2000" dirty="0">
                <a:ea typeface="Times New Roman" panose="02020603050405020304" pitchFamily="18" charset="0"/>
                <a:cs typeface="Arial" panose="020B0604020202020204" pitchFamily="34" charset="0"/>
              </a:rPr>
              <a:t>. We gingen natuurlijk op onderzoek uit en zagen snel wat de oorzaak van de wateroverlast was: er was een waterleiding kapot gegaan. Het lukte ons om de hoofdkraan </a:t>
            </a:r>
            <a:r>
              <a:rPr lang="nl-NL" sz="2000" dirty="0">
                <a:solidFill>
                  <a:srgbClr val="00B050"/>
                </a:solidFill>
                <a:ea typeface="Times New Roman" panose="02020603050405020304" pitchFamily="18" charset="0"/>
                <a:cs typeface="Arial" panose="020B0604020202020204" pitchFamily="34" charset="0"/>
              </a:rPr>
              <a:t>(extra klik) </a:t>
            </a:r>
            <a:r>
              <a:rPr lang="nl-NL" sz="2000" dirty="0">
                <a:ea typeface="Times New Roman" panose="02020603050405020304" pitchFamily="18" charset="0"/>
                <a:cs typeface="Arial" panose="020B0604020202020204" pitchFamily="34" charset="0"/>
              </a:rPr>
              <a:t>dicht te draaien zodat het niet erger werd. Ook probeerden we het water zo goed mogelijk naar buiten te vegen. Snel maakten we met handdoeken een soort dijk voor de ingang van de keuken </a:t>
            </a:r>
            <a:r>
              <a:rPr lang="nl-NL" sz="2000" dirty="0">
                <a:solidFill>
                  <a:srgbClr val="00B050"/>
                </a:solidFill>
                <a:ea typeface="Times New Roman" panose="02020603050405020304" pitchFamily="18" charset="0"/>
                <a:cs typeface="Arial" panose="020B0604020202020204" pitchFamily="34" charset="0"/>
              </a:rPr>
              <a:t>(extra klik)</a:t>
            </a:r>
            <a:r>
              <a:rPr lang="nl-NL" sz="2000" dirty="0">
                <a:ea typeface="Times New Roman" panose="02020603050405020304" pitchFamily="18" charset="0"/>
                <a:cs typeface="Arial" panose="020B0604020202020204" pitchFamily="34" charset="0"/>
              </a:rPr>
              <a:t>,</a:t>
            </a:r>
            <a:r>
              <a:rPr lang="nl-NL" sz="2000" dirty="0">
                <a:solidFill>
                  <a:srgbClr val="00B050"/>
                </a:solidFill>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zodat het water buiten de keuken zou blijven en de koelkast en de diepvries weer droog konden worden. </a:t>
            </a:r>
            <a:r>
              <a:rPr lang="nl-NL" sz="2000" b="1" u="sng" dirty="0">
                <a:ea typeface="Times New Roman" panose="02020603050405020304" pitchFamily="18" charset="0"/>
                <a:cs typeface="Arial" panose="020B0604020202020204" pitchFamily="34" charset="0"/>
              </a:rPr>
              <a:t>De dijk </a:t>
            </a:r>
            <a:r>
              <a:rPr lang="nl-NL" sz="2000" dirty="0">
                <a:ea typeface="Times New Roman" panose="02020603050405020304" pitchFamily="18" charset="0"/>
                <a:cs typeface="Arial" panose="020B0604020202020204" pitchFamily="34" charset="0"/>
              </a:rPr>
              <a:t>is (eigenlijk) </a:t>
            </a:r>
            <a:r>
              <a:rPr lang="nl-NL" sz="2000" b="1" i="1" dirty="0">
                <a:ea typeface="Times New Roman" panose="02020603050405020304" pitchFamily="18" charset="0"/>
                <a:cs typeface="Arial" panose="020B0604020202020204" pitchFamily="34" charset="0"/>
              </a:rPr>
              <a:t>de hoge strook land langs een rivier of een zee om het land droog te houden</a:t>
            </a:r>
            <a:r>
              <a:rPr lang="nl-NL" sz="2000" dirty="0">
                <a:ea typeface="Times New Roman" panose="02020603050405020304" pitchFamily="18" charset="0"/>
                <a:cs typeface="Arial" panose="020B0604020202020204" pitchFamily="34" charset="0"/>
              </a:rPr>
              <a:t>. Omdat alles nat geworden was, konden we niet in het vakantiehuisje blijven en gingen we weer terug naar ons eigen huis. Ik vond dat heel jammer. </a:t>
            </a:r>
            <a:r>
              <a:rPr lang="nl-NL" sz="2000" b="1" u="sng" dirty="0">
                <a:ea typeface="Times New Roman" panose="02020603050405020304" pitchFamily="18" charset="0"/>
                <a:cs typeface="Arial" panose="020B0604020202020204" pitchFamily="34" charset="0"/>
              </a:rPr>
              <a:t>Komende</a:t>
            </a:r>
            <a:r>
              <a:rPr lang="nl-NL" sz="2000" dirty="0">
                <a:ea typeface="Times New Roman" panose="02020603050405020304" pitchFamily="18" charset="0"/>
                <a:cs typeface="Arial" panose="020B0604020202020204" pitchFamily="34" charset="0"/>
              </a:rPr>
              <a:t> week, de week </a:t>
            </a:r>
            <a:r>
              <a:rPr lang="nl-NL" sz="2000" b="1" i="1" dirty="0">
                <a:ea typeface="Times New Roman" panose="02020603050405020304" pitchFamily="18" charset="0"/>
                <a:cs typeface="Arial" panose="020B0604020202020204" pitchFamily="34" charset="0"/>
              </a:rPr>
              <a:t>die nu komt</a:t>
            </a:r>
            <a:r>
              <a:rPr lang="nl-NL" sz="2000" dirty="0">
                <a:ea typeface="Times New Roman" panose="02020603050405020304" pitchFamily="18" charset="0"/>
                <a:cs typeface="Arial" panose="020B0604020202020204" pitchFamily="34" charset="0"/>
              </a:rPr>
              <a:t>, is er pas een loodgieter die tijd heeft om de waterleiding te repareren. Wie van jullie heeft ook wel eens wateroverlast gehad thuis?</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dijk</a:t>
            </a:r>
          </a:p>
        </p:txBody>
      </p:sp>
      <p:pic>
        <p:nvPicPr>
          <p:cNvPr id="3" name="Afbeelding 2" descr="Afbeelding met buitenshuis, grasland, hemel, Weide&#10;&#10;Automatisch gegenereerde beschrijving">
            <a:extLst>
              <a:ext uri="{FF2B5EF4-FFF2-40B4-BE49-F238E27FC236}">
                <a16:creationId xmlns:a16="http://schemas.microsoft.com/office/drawing/2014/main" id="{7DFB6F35-3D2D-638C-F034-733159B286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30686"/>
            <a:ext cx="7560840" cy="505064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komend</a:t>
            </a:r>
          </a:p>
        </p:txBody>
      </p:sp>
      <p:pic>
        <p:nvPicPr>
          <p:cNvPr id="3" name="Afbeelding 2" descr="Afbeelding met tekst, Rechthoek, agenda, plein&#10;&#10;Automatisch gegenereerde beschrijving">
            <a:extLst>
              <a:ext uri="{FF2B5EF4-FFF2-40B4-BE49-F238E27FC236}">
                <a16:creationId xmlns:a16="http://schemas.microsoft.com/office/drawing/2014/main" id="{7DC6472B-4894-4B72-03F3-1A37B930DF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38518"/>
            <a:ext cx="7632848" cy="5098742"/>
          </a:xfrm>
          <a:prstGeom prst="rect">
            <a:avLst/>
          </a:prstGeom>
        </p:spPr>
      </p:pic>
      <p:sp>
        <p:nvSpPr>
          <p:cNvPr id="4" name="Ovaal 3">
            <a:extLst>
              <a:ext uri="{FF2B5EF4-FFF2-40B4-BE49-F238E27FC236}">
                <a16:creationId xmlns:a16="http://schemas.microsoft.com/office/drawing/2014/main" id="{13CE5A73-1293-EFC8-25A8-E7E923081A1B}"/>
              </a:ext>
            </a:extLst>
          </p:cNvPr>
          <p:cNvSpPr/>
          <p:nvPr/>
        </p:nvSpPr>
        <p:spPr>
          <a:xfrm>
            <a:off x="1331640" y="3704657"/>
            <a:ext cx="482453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9EB50210-AE54-F78A-E6D9-C31D6A6C1698}"/>
              </a:ext>
            </a:extLst>
          </p:cNvPr>
          <p:cNvSpPr/>
          <p:nvPr/>
        </p:nvSpPr>
        <p:spPr>
          <a:xfrm>
            <a:off x="1187624" y="3429000"/>
            <a:ext cx="1836204" cy="292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2A71536C-8285-1314-743A-04B122B918C7}"/>
              </a:ext>
            </a:extLst>
          </p:cNvPr>
          <p:cNvSpPr txBox="1"/>
          <p:nvPr/>
        </p:nvSpPr>
        <p:spPr>
          <a:xfrm>
            <a:off x="683568" y="3335325"/>
            <a:ext cx="864096" cy="369332"/>
          </a:xfrm>
          <a:prstGeom prst="rect">
            <a:avLst/>
          </a:prstGeom>
          <a:noFill/>
        </p:spPr>
        <p:txBody>
          <a:bodyPr wrap="square" rtlCol="0">
            <a:spAutoFit/>
          </a:bodyPr>
          <a:lstStyle/>
          <a:p>
            <a:r>
              <a:rPr lang="nl-NL" b="1" dirty="0">
                <a:latin typeface="Century Gothic" panose="020B0502020202020204" pitchFamily="34" charset="0"/>
              </a:rPr>
              <a:t>nu</a:t>
            </a:r>
          </a:p>
        </p:txBody>
      </p:sp>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afgelopen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komend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5466" y="1530583"/>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vorige, wat voorbij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Afgelopen</a:t>
            </a:r>
            <a:r>
              <a:rPr lang="nl-NL" sz="2400" i="1" dirty="0">
                <a:solidFill>
                  <a:srgbClr val="387038"/>
                </a:solidFill>
                <a:latin typeface="Century Gothic" panose="020B0502020202020204" pitchFamily="34" charset="0"/>
                <a:ea typeface="Calibri"/>
                <a:cs typeface="Times New Roman"/>
              </a:rPr>
              <a:t> week ging ik met mijn ouders een weekje op vakantie.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03888" y="1490519"/>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nu komt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800" dirty="0">
              <a:latin typeface="Century Gothic" panose="020B0502020202020204" pitchFamily="34" charset="0"/>
              <a:ea typeface="Calibri"/>
              <a:cs typeface="Times New Roman"/>
            </a:endParaRPr>
          </a:p>
          <a:p>
            <a:pPr algn="ctr">
              <a:lnSpc>
                <a:spcPct val="90000"/>
              </a:lnSpc>
            </a:pPr>
            <a:r>
              <a:rPr lang="nl-NL" sz="2400" i="1" u="sng" dirty="0">
                <a:solidFill>
                  <a:srgbClr val="387038"/>
                </a:solidFill>
                <a:effectLst/>
                <a:latin typeface="Century Gothic" panose="020B0502020202020204" pitchFamily="34" charset="0"/>
                <a:ea typeface="Calibri"/>
                <a:cs typeface="Times New Roman"/>
              </a:rPr>
              <a:t>Komende</a:t>
            </a:r>
            <a:r>
              <a:rPr lang="nl-NL" sz="2400" i="1" dirty="0">
                <a:solidFill>
                  <a:srgbClr val="387038"/>
                </a:solidFill>
                <a:effectLst/>
                <a:latin typeface="Century Gothic" panose="020B0502020202020204" pitchFamily="34" charset="0"/>
                <a:ea typeface="Calibri"/>
                <a:cs typeface="Times New Roman"/>
              </a:rPr>
              <a:t> week komt een loodgieter om de waterleiding te repareren</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319EF4C-0851-0335-B23C-542EEB144E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492" y="2252458"/>
            <a:ext cx="3168352" cy="2563563"/>
          </a:xfrm>
          <a:prstGeom prst="rect">
            <a:avLst/>
          </a:prstGeom>
        </p:spPr>
      </p:pic>
      <p:pic>
        <p:nvPicPr>
          <p:cNvPr id="5" name="Afbeelding 4">
            <a:extLst>
              <a:ext uri="{FF2B5EF4-FFF2-40B4-BE49-F238E27FC236}">
                <a16:creationId xmlns:a16="http://schemas.microsoft.com/office/drawing/2014/main" id="{08F89795-B794-3B70-6C61-052AC29EB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2252458"/>
            <a:ext cx="3096344" cy="256356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smelten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bevriezen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zacht en vloeibaar worden als het warm wordt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lekkere ijsjes zijn aan het </a:t>
            </a:r>
            <a:r>
              <a:rPr lang="nl-NL" sz="2400" i="1" u="sng" dirty="0">
                <a:solidFill>
                  <a:srgbClr val="387038"/>
                </a:solidFill>
                <a:latin typeface="Century Gothic" panose="020B0502020202020204" pitchFamily="34" charset="0"/>
                <a:ea typeface="Calibri"/>
                <a:cs typeface="Times New Roman"/>
              </a:rPr>
              <a:t>smelten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ijs 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ijsjes </a:t>
            </a:r>
            <a:r>
              <a:rPr lang="nl-NL" sz="2400" i="1" u="sng" dirty="0">
                <a:solidFill>
                  <a:srgbClr val="387038"/>
                </a:solidFill>
                <a:effectLst/>
                <a:latin typeface="Century Gothic" panose="020B0502020202020204" pitchFamily="34" charset="0"/>
                <a:ea typeface="Calibri"/>
                <a:cs typeface="Times New Roman"/>
              </a:rPr>
              <a:t>bevriezen</a:t>
            </a:r>
            <a:r>
              <a:rPr lang="nl-NL" sz="2400" i="1" dirty="0">
                <a:solidFill>
                  <a:srgbClr val="387038"/>
                </a:solidFill>
                <a:effectLst/>
                <a:latin typeface="Century Gothic" panose="020B0502020202020204" pitchFamily="34" charset="0"/>
                <a:ea typeface="Calibri"/>
                <a:cs typeface="Times New Roman"/>
              </a:rPr>
              <a:t> in de diepvries.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keukenapparaat, persoon, apparaat, Huishoudelijk apparaat&#10;&#10;Automatisch gegenereerde beschrijving">
            <a:extLst>
              <a:ext uri="{FF2B5EF4-FFF2-40B4-BE49-F238E27FC236}">
                <a16:creationId xmlns:a16="http://schemas.microsoft.com/office/drawing/2014/main" id="{BA31D8D2-47FB-81D2-ABB2-1C33703304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2390786"/>
            <a:ext cx="3602344" cy="2406366"/>
          </a:xfrm>
          <a:prstGeom prst="rect">
            <a:avLst/>
          </a:prstGeom>
        </p:spPr>
      </p:pic>
      <p:pic>
        <p:nvPicPr>
          <p:cNvPr id="8" name="Afbeelding 7" descr="Afbeelding met kaars, overdekt, rood, voedsel&#10;&#10;Automatisch gegenereerde beschrijving">
            <a:extLst>
              <a:ext uri="{FF2B5EF4-FFF2-40B4-BE49-F238E27FC236}">
                <a16:creationId xmlns:a16="http://schemas.microsoft.com/office/drawing/2014/main" id="{BFA925BA-326E-ACE1-EBA0-0BCADD0C5C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3688" y="2817393"/>
            <a:ext cx="1584176" cy="2378643"/>
          </a:xfrm>
          <a:prstGeom prst="rect">
            <a:avLst/>
          </a:prstGeom>
        </p:spPr>
      </p:pic>
    </p:spTree>
    <p:extLst>
      <p:ext uri="{BB962C8B-B14F-4D97-AF65-F5344CB8AC3E}">
        <p14:creationId xmlns:p14="http://schemas.microsoft.com/office/powerpoint/2010/main" val="31019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9698" y="403434"/>
            <a:ext cx="45636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a:t>
            </a:r>
            <a:r>
              <a:rPr lang="nl-NL" sz="5400" b="1" dirty="0">
                <a:solidFill>
                  <a:srgbClr val="387038"/>
                </a:solidFill>
                <a:effectLst/>
                <a:latin typeface="Century Gothic" panose="020B0502020202020204" pitchFamily="34" charset="0"/>
                <a:ea typeface="Calibri"/>
                <a:cs typeface="Times New Roman"/>
              </a:rPr>
              <a:t>lank staan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6236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droog zijn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1531" y="153035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onder water staan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keuken en de woonkamer </a:t>
            </a:r>
            <a:r>
              <a:rPr lang="nl-NL" sz="2400" i="1" u="sng" dirty="0">
                <a:solidFill>
                  <a:srgbClr val="387038"/>
                </a:solidFill>
                <a:latin typeface="Century Gothic" panose="020B0502020202020204" pitchFamily="34" charset="0"/>
                <a:ea typeface="Calibri"/>
                <a:cs typeface="Times New Roman"/>
              </a:rPr>
              <a:t>staan blank</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92049" y="1514066"/>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water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Gelukkig </a:t>
            </a:r>
            <a:r>
              <a:rPr lang="nl-NL" sz="2400" i="1" u="sng" dirty="0">
                <a:solidFill>
                  <a:srgbClr val="387038"/>
                </a:solidFill>
                <a:effectLst/>
                <a:latin typeface="Century Gothic" panose="020B0502020202020204" pitchFamily="34" charset="0"/>
                <a:ea typeface="Calibri"/>
                <a:cs typeface="Times New Roman"/>
              </a:rPr>
              <a:t>is</a:t>
            </a:r>
            <a:r>
              <a:rPr lang="nl-NL" sz="2400" i="1" dirty="0">
                <a:solidFill>
                  <a:srgbClr val="387038"/>
                </a:solidFill>
                <a:effectLst/>
                <a:latin typeface="Century Gothic" panose="020B0502020202020204" pitchFamily="34" charset="0"/>
                <a:ea typeface="Calibri"/>
                <a:cs typeface="Times New Roman"/>
              </a:rPr>
              <a:t> de bovenverdieping nog </a:t>
            </a:r>
            <a:r>
              <a:rPr lang="nl-NL" sz="2400" i="1" u="sng" dirty="0">
                <a:solidFill>
                  <a:srgbClr val="387038"/>
                </a:solidFill>
                <a:effectLst/>
                <a:latin typeface="Century Gothic" panose="020B0502020202020204" pitchFamily="34" charset="0"/>
                <a:ea typeface="Calibri"/>
                <a:cs typeface="Times New Roman"/>
              </a:rPr>
              <a:t>droog</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overdekt, muur, meubels, kamer&#10;&#10;Automatisch gegenereerde beschrijving">
            <a:extLst>
              <a:ext uri="{FF2B5EF4-FFF2-40B4-BE49-F238E27FC236}">
                <a16:creationId xmlns:a16="http://schemas.microsoft.com/office/drawing/2014/main" id="{A47E3D17-EBC7-45DF-406D-683A4053D7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324" y="2298456"/>
            <a:ext cx="3839370" cy="2562196"/>
          </a:xfrm>
          <a:prstGeom prst="rect">
            <a:avLst/>
          </a:prstGeom>
        </p:spPr>
      </p:pic>
      <p:pic>
        <p:nvPicPr>
          <p:cNvPr id="4" name="Afbeelding 3" descr="Afbeelding met overdekt, muur, interieurontwerp, kussen&#10;&#10;Automatisch gegenereerde beschrijving">
            <a:extLst>
              <a:ext uri="{FF2B5EF4-FFF2-40B4-BE49-F238E27FC236}">
                <a16:creationId xmlns:a16="http://schemas.microsoft.com/office/drawing/2014/main" id="{6CBAAD37-CF51-0C09-6AE1-92F6319433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3472" y="2308127"/>
            <a:ext cx="3821145" cy="2552525"/>
          </a:xfrm>
          <a:prstGeom prst="rect">
            <a:avLst/>
          </a:prstGeom>
        </p:spPr>
      </p:pic>
    </p:spTree>
    <p:extLst>
      <p:ext uri="{BB962C8B-B14F-4D97-AF65-F5344CB8AC3E}">
        <p14:creationId xmlns:p14="http://schemas.microsoft.com/office/powerpoint/2010/main" val="208899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2397885"/>
            <a:ext cx="7848872" cy="8150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861385" y="2231154"/>
            <a:ext cx="770485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h</a:t>
            </a:r>
            <a:r>
              <a:rPr lang="nl-NL" sz="6600" b="1" dirty="0">
                <a:effectLst/>
                <a:latin typeface="Century Gothic" panose="020B0502020202020204" pitchFamily="34" charset="0"/>
                <a:ea typeface="Calibri"/>
                <a:cs typeface="Times New Roman"/>
              </a:rPr>
              <a:t>et natuurgebied</a:t>
            </a:r>
            <a:endParaRPr lang="nl-NL" sz="66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85027" y="3775341"/>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731836" y="899101"/>
            <a:ext cx="1746260" cy="1498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wild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599453" y="4096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769820" y="35256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wandelen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26966" y="4256787"/>
            <a:ext cx="34371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69579" y="4229890"/>
            <a:ext cx="34945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uitkijktoren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5832648"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2"/>
            <a:ext cx="5911790" cy="4267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stuk land waar veel dieren leven en planten groeien</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gras, hemel, boom&#10;&#10;Automatisch gegenereerde beschrijving">
            <a:extLst>
              <a:ext uri="{FF2B5EF4-FFF2-40B4-BE49-F238E27FC236}">
                <a16:creationId xmlns:a16="http://schemas.microsoft.com/office/drawing/2014/main" id="{B9CFA9C2-CC01-0196-FEB4-DDFBF6E69A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912" y="303332"/>
            <a:ext cx="3083169" cy="2053391"/>
          </a:xfrm>
          <a:prstGeom prst="rect">
            <a:avLst/>
          </a:prstGeom>
        </p:spPr>
      </p:pic>
      <p:pic>
        <p:nvPicPr>
          <p:cNvPr id="6" name="Afbeelding 5" descr="Afbeelding met buitenshuis, kleding, persoon, schoeisel&#10;&#10;Automatisch gegenereerde beschrijving">
            <a:extLst>
              <a:ext uri="{FF2B5EF4-FFF2-40B4-BE49-F238E27FC236}">
                <a16:creationId xmlns:a16="http://schemas.microsoft.com/office/drawing/2014/main" id="{CEAC32CD-674A-FAB2-9233-27B7CF5332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509" y="1107362"/>
            <a:ext cx="2000385" cy="1192229"/>
          </a:xfrm>
          <a:prstGeom prst="rect">
            <a:avLst/>
          </a:prstGeom>
        </p:spPr>
      </p:pic>
      <p:pic>
        <p:nvPicPr>
          <p:cNvPr id="20" name="Afbeelding 19" descr="Afbeelding met zoogdier, rendier, gewei, eland&#10;&#10;Automatisch gegenereerde beschrijving">
            <a:extLst>
              <a:ext uri="{FF2B5EF4-FFF2-40B4-BE49-F238E27FC236}">
                <a16:creationId xmlns:a16="http://schemas.microsoft.com/office/drawing/2014/main" id="{74176683-AA6C-CD1B-AED2-C85DBE62B3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999" y="4865656"/>
            <a:ext cx="2383669" cy="1592291"/>
          </a:xfrm>
          <a:prstGeom prst="rect">
            <a:avLst/>
          </a:prstGeom>
        </p:spPr>
      </p:pic>
      <p:pic>
        <p:nvPicPr>
          <p:cNvPr id="4" name="Afbeelding 3" descr="Afbeelding met hemel, buitenshuis, boom, gebouw&#10;&#10;Automatisch gegenereerde beschrijving">
            <a:extLst>
              <a:ext uri="{FF2B5EF4-FFF2-40B4-BE49-F238E27FC236}">
                <a16:creationId xmlns:a16="http://schemas.microsoft.com/office/drawing/2014/main" id="{E1F9F183-806F-59DE-27FB-777128A75B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5783" y="4927630"/>
            <a:ext cx="2532081" cy="1686367"/>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46447"/>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97885"/>
            <a:ext cx="4464496" cy="8150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861385" y="2231154"/>
            <a:ext cx="770485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de dijk</a:t>
            </a:r>
            <a:endParaRPr lang="nl-NL" sz="66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733559" y="366044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3706090" y="1357045"/>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39237" y="4244097"/>
            <a:ext cx="295232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93466" y="4206994"/>
            <a:ext cx="358285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 hoogwater</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208939" y="903136"/>
            <a:ext cx="353977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711066" y="880461"/>
            <a:ext cx="429624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verstevigen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15442" y="4478407"/>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76799" y="444576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bewaken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683568" y="3212975"/>
            <a:ext cx="7776864"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683568" y="3188322"/>
            <a:ext cx="7882673" cy="4267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hoge strook land langs een rivier of een zee om het land droog te houden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buitenshuis, grasland, hemel, Weide&#10;&#10;Automatisch gegenereerde beschrijving">
            <a:extLst>
              <a:ext uri="{FF2B5EF4-FFF2-40B4-BE49-F238E27FC236}">
                <a16:creationId xmlns:a16="http://schemas.microsoft.com/office/drawing/2014/main" id="{F907E2F5-BEA9-B1EA-4BA0-EA542B1E08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796" y="1821978"/>
            <a:ext cx="1935604" cy="1292984"/>
          </a:xfrm>
          <a:prstGeom prst="rect">
            <a:avLst/>
          </a:prstGeom>
        </p:spPr>
      </p:pic>
      <p:pic>
        <p:nvPicPr>
          <p:cNvPr id="6" name="Afbeelding 5" descr="Afbeelding met gras, buitenshuis, hemel, landschap&#10;&#10;Automatisch gegenereerde beschrijving">
            <a:extLst>
              <a:ext uri="{FF2B5EF4-FFF2-40B4-BE49-F238E27FC236}">
                <a16:creationId xmlns:a16="http://schemas.microsoft.com/office/drawing/2014/main" id="{8E1A7742-3154-76C4-A553-CBBE621787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447" y="5188382"/>
            <a:ext cx="2226224" cy="1482666"/>
          </a:xfrm>
          <a:prstGeom prst="rect">
            <a:avLst/>
          </a:prstGeom>
        </p:spPr>
      </p:pic>
      <p:pic>
        <p:nvPicPr>
          <p:cNvPr id="22" name="Afbeelding 21" descr="Afbeelding met buitenshuis, gras, plant, hemel&#10;&#10;Automatisch gegenereerde beschrijving">
            <a:extLst>
              <a:ext uri="{FF2B5EF4-FFF2-40B4-BE49-F238E27FC236}">
                <a16:creationId xmlns:a16="http://schemas.microsoft.com/office/drawing/2014/main" id="{F4CC30BD-B926-86B4-E855-E9D918C228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3414" y="434751"/>
            <a:ext cx="2660689" cy="1777340"/>
          </a:xfrm>
          <a:prstGeom prst="rect">
            <a:avLst/>
          </a:prstGeom>
        </p:spPr>
      </p:pic>
      <p:pic>
        <p:nvPicPr>
          <p:cNvPr id="4" name="Afbeelding 3" descr="Afbeelding met persoon, kleding, Elleboog, staan&#10;&#10;Automatisch gegenereerde beschrijving">
            <a:extLst>
              <a:ext uri="{FF2B5EF4-FFF2-40B4-BE49-F238E27FC236}">
                <a16:creationId xmlns:a16="http://schemas.microsoft.com/office/drawing/2014/main" id="{15AB8027-7303-FB58-AF87-81DE8AFEDF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2378" y="5188382"/>
            <a:ext cx="990421" cy="1482666"/>
          </a:xfrm>
          <a:prstGeom prst="rect">
            <a:avLst/>
          </a:prstGeom>
        </p:spPr>
      </p:pic>
      <p:pic>
        <p:nvPicPr>
          <p:cNvPr id="21" name="Afbeelding 20" descr="Afbeelding met buitenshuis, hemel, water, vaarweg&#10;&#10;Automatisch gegenereerde beschrijving">
            <a:extLst>
              <a:ext uri="{FF2B5EF4-FFF2-40B4-BE49-F238E27FC236}">
                <a16:creationId xmlns:a16="http://schemas.microsoft.com/office/drawing/2014/main" id="{ACAAA42E-5DF9-1F15-3B4B-538ED943B1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75258" y="4984725"/>
            <a:ext cx="2716311" cy="1531999"/>
          </a:xfrm>
          <a:prstGeom prst="rect">
            <a:avLst/>
          </a:prstGeom>
        </p:spPr>
      </p:pic>
    </p:spTree>
    <p:extLst>
      <p:ext uri="{BB962C8B-B14F-4D97-AF65-F5344CB8AC3E}">
        <p14:creationId xmlns:p14="http://schemas.microsoft.com/office/powerpoint/2010/main" val="124078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terechtkomen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op een plaats komen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water is in de motor van de diepvries </a:t>
            </a:r>
            <a:r>
              <a:rPr lang="nl-NL" sz="2800" i="1" u="sng" dirty="0">
                <a:solidFill>
                  <a:srgbClr val="387038"/>
                </a:solidFill>
                <a:latin typeface="Century Gothic" panose="020B0502020202020204" pitchFamily="34" charset="0"/>
                <a:cs typeface="Times New Roman"/>
              </a:rPr>
              <a:t>terechtgekomen</a:t>
            </a:r>
            <a:r>
              <a:rPr lang="nl-NL" sz="2800" i="1" dirty="0">
                <a:solidFill>
                  <a:srgbClr val="387038"/>
                </a:solidFill>
                <a:latin typeface="Century Gothic" panose="020B0502020202020204" pitchFamily="34" charset="0"/>
                <a:cs typeface="Times New Roman"/>
              </a:rPr>
              <a:t>.</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91909A32-A56B-60CD-271B-DF79901BB2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1916832"/>
            <a:ext cx="5479085" cy="3525816"/>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  – </a:t>
            </a:r>
            <a:r>
              <a:rPr lang="nl-NL">
                <a:solidFill>
                  <a:srgbClr val="C00000"/>
                </a:solidFill>
                <a:latin typeface="Century Gothic" panose="020B0502020202020204" pitchFamily="34" charset="0"/>
              </a:rPr>
              <a:t>9 januari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natuurgebied</a:t>
            </a:r>
          </a:p>
        </p:txBody>
      </p:sp>
      <p:pic>
        <p:nvPicPr>
          <p:cNvPr id="3" name="Afbeelding 2" descr="Afbeelding met buitenshuis, gras, hemel, boom&#10;&#10;Automatisch gegenereerde beschrijving">
            <a:extLst>
              <a:ext uri="{FF2B5EF4-FFF2-40B4-BE49-F238E27FC236}">
                <a16:creationId xmlns:a16="http://schemas.microsoft.com/office/drawing/2014/main" id="{E1343E5A-7E83-B926-1183-97C4555ABB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745507" cy="515851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afgelopen</a:t>
            </a:r>
          </a:p>
        </p:txBody>
      </p:sp>
      <p:pic>
        <p:nvPicPr>
          <p:cNvPr id="3" name="Afbeelding 2" descr="Afbeelding met tekst, Rechthoek, agenda, plein&#10;&#10;Automatisch gegenereerde beschrijving">
            <a:extLst>
              <a:ext uri="{FF2B5EF4-FFF2-40B4-BE49-F238E27FC236}">
                <a16:creationId xmlns:a16="http://schemas.microsoft.com/office/drawing/2014/main" id="{4A2248A8-7947-6418-D9ED-4913BD8692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316" y="1226143"/>
            <a:ext cx="7704856" cy="5146843"/>
          </a:xfrm>
          <a:prstGeom prst="rect">
            <a:avLst/>
          </a:prstGeom>
        </p:spPr>
      </p:pic>
      <p:sp>
        <p:nvSpPr>
          <p:cNvPr id="4" name="Ovaal 3">
            <a:extLst>
              <a:ext uri="{FF2B5EF4-FFF2-40B4-BE49-F238E27FC236}">
                <a16:creationId xmlns:a16="http://schemas.microsoft.com/office/drawing/2014/main" id="{C894B313-6A95-183A-DA56-3E6B4740D492}"/>
              </a:ext>
            </a:extLst>
          </p:cNvPr>
          <p:cNvSpPr/>
          <p:nvPr/>
        </p:nvSpPr>
        <p:spPr>
          <a:xfrm>
            <a:off x="1763688" y="3136191"/>
            <a:ext cx="3960440" cy="3424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sp>
        <p:nvSpPr>
          <p:cNvPr id="5" name="Pijl: rechts 4">
            <a:extLst>
              <a:ext uri="{FF2B5EF4-FFF2-40B4-BE49-F238E27FC236}">
                <a16:creationId xmlns:a16="http://schemas.microsoft.com/office/drawing/2014/main" id="{F7F25A7A-388D-9D8F-9D49-BA0707B0BB69}"/>
              </a:ext>
            </a:extLst>
          </p:cNvPr>
          <p:cNvSpPr/>
          <p:nvPr/>
        </p:nvSpPr>
        <p:spPr>
          <a:xfrm>
            <a:off x="1187624" y="3570375"/>
            <a:ext cx="2016224" cy="205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390B46DE-F7ED-5899-A446-8E57D807FCAA}"/>
              </a:ext>
            </a:extLst>
          </p:cNvPr>
          <p:cNvSpPr txBox="1"/>
          <p:nvPr/>
        </p:nvSpPr>
        <p:spPr>
          <a:xfrm>
            <a:off x="596262" y="3344417"/>
            <a:ext cx="648072" cy="523220"/>
          </a:xfrm>
          <a:prstGeom prst="rect">
            <a:avLst/>
          </a:prstGeom>
          <a:noFill/>
        </p:spPr>
        <p:txBody>
          <a:bodyPr wrap="square" rtlCol="0">
            <a:spAutoFit/>
          </a:bodyPr>
          <a:lstStyle/>
          <a:p>
            <a:r>
              <a:rPr lang="nl-NL" sz="2800" b="1" dirty="0">
                <a:latin typeface="Century Gothic" panose="020B0502020202020204" pitchFamily="34" charset="0"/>
              </a:rPr>
              <a:t>nu</a:t>
            </a:r>
          </a:p>
        </p:txBody>
      </p:sp>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blank staan</a:t>
            </a:r>
          </a:p>
        </p:txBody>
      </p:sp>
      <p:pic>
        <p:nvPicPr>
          <p:cNvPr id="3" name="Afbeelding 2" descr="Afbeelding met overdekt, muur, meubels, kamer&#10;&#10;Automatisch gegenereerde beschrijving">
            <a:extLst>
              <a:ext uri="{FF2B5EF4-FFF2-40B4-BE49-F238E27FC236}">
                <a16:creationId xmlns:a16="http://schemas.microsoft.com/office/drawing/2014/main" id="{00D6645D-EAB3-8777-A8D5-302D15CC8C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556792"/>
            <a:ext cx="7958621" cy="495026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3DF1A1B8-24FE-1D53-E255-4D7F8111D1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131404" y="4551373"/>
            <a:ext cx="1653826" cy="1859441"/>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terechtkomen</a:t>
            </a:r>
          </a:p>
        </p:txBody>
      </p:sp>
      <p:pic>
        <p:nvPicPr>
          <p:cNvPr id="5" name="Afbeelding 4" descr="Afbeelding met zwart, metaal, zwart-wit&#10;&#10;Automatisch gegenereerde beschrijving">
            <a:extLst>
              <a:ext uri="{FF2B5EF4-FFF2-40B4-BE49-F238E27FC236}">
                <a16:creationId xmlns:a16="http://schemas.microsoft.com/office/drawing/2014/main" id="{482F16B3-E320-2C09-582C-190A84B201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5736" y="1200495"/>
            <a:ext cx="3744416" cy="5605412"/>
          </a:xfrm>
          <a:prstGeom prst="rect">
            <a:avLst/>
          </a:prstGeom>
        </p:spPr>
      </p:pic>
      <p:sp>
        <p:nvSpPr>
          <p:cNvPr id="11" name="Pijl: gekromd rechts 10">
            <a:extLst>
              <a:ext uri="{FF2B5EF4-FFF2-40B4-BE49-F238E27FC236}">
                <a16:creationId xmlns:a16="http://schemas.microsoft.com/office/drawing/2014/main" id="{DBB1D342-8D1C-50CE-396A-0510B6274B45}"/>
              </a:ext>
            </a:extLst>
          </p:cNvPr>
          <p:cNvSpPr/>
          <p:nvPr/>
        </p:nvSpPr>
        <p:spPr>
          <a:xfrm>
            <a:off x="899592" y="4719238"/>
            <a:ext cx="1440160" cy="1876534"/>
          </a:xfrm>
          <a:prstGeom prst="curv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pic>
        <p:nvPicPr>
          <p:cNvPr id="10" name="Afbeelding 9" descr="Afbeelding met berg, blauw, landschap&#10;&#10;Automatisch gegenereerde beschrijving">
            <a:extLst>
              <a:ext uri="{FF2B5EF4-FFF2-40B4-BE49-F238E27FC236}">
                <a16:creationId xmlns:a16="http://schemas.microsoft.com/office/drawing/2014/main" id="{53A33170-F04A-425D-26C9-8A75217EC761}"/>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2820" y="1180899"/>
            <a:ext cx="10153128" cy="483482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smelten</a:t>
            </a:r>
          </a:p>
        </p:txBody>
      </p:sp>
      <p:pic>
        <p:nvPicPr>
          <p:cNvPr id="5" name="Afbeelding 4" descr="Afbeelding met kaars, overdekt, rood, voedsel&#10;&#10;Automatisch gegenereerde beschrijving">
            <a:extLst>
              <a:ext uri="{FF2B5EF4-FFF2-40B4-BE49-F238E27FC236}">
                <a16:creationId xmlns:a16="http://schemas.microsoft.com/office/drawing/2014/main" id="{437B7A9B-43D8-5639-01B1-F50CF1CFF0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80" y="1226143"/>
            <a:ext cx="3240360" cy="486540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pijp, metaal, gereedschap&#10;&#10;Automatisch gegenereerde beschrijving">
            <a:extLst>
              <a:ext uri="{FF2B5EF4-FFF2-40B4-BE49-F238E27FC236}">
                <a16:creationId xmlns:a16="http://schemas.microsoft.com/office/drawing/2014/main" id="{94FFCAEF-A190-C5C0-2F98-47095DC13F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821" y="1016732"/>
            <a:ext cx="7222357" cy="4824536"/>
          </a:xfrm>
          <a:prstGeom prst="rect">
            <a:avLst/>
          </a:prstGeom>
        </p:spPr>
      </p:pic>
      <p:sp>
        <p:nvSpPr>
          <p:cNvPr id="4" name="Tekstvak 3">
            <a:extLst>
              <a:ext uri="{FF2B5EF4-FFF2-40B4-BE49-F238E27FC236}">
                <a16:creationId xmlns:a16="http://schemas.microsoft.com/office/drawing/2014/main" id="{262591D5-E8E2-D947-4EBA-162A95E21F7B}"/>
              </a:ext>
            </a:extLst>
          </p:cNvPr>
          <p:cNvSpPr txBox="1"/>
          <p:nvPr/>
        </p:nvSpPr>
        <p:spPr>
          <a:xfrm>
            <a:off x="3347864" y="5949280"/>
            <a:ext cx="4536504" cy="523220"/>
          </a:xfrm>
          <a:prstGeom prst="rect">
            <a:avLst/>
          </a:prstGeom>
          <a:noFill/>
        </p:spPr>
        <p:txBody>
          <a:bodyPr wrap="square" rtlCol="0">
            <a:spAutoFit/>
          </a:bodyPr>
          <a:lstStyle/>
          <a:p>
            <a:r>
              <a:rPr lang="nl-NL" sz="2800" dirty="0">
                <a:latin typeface="Century Gothic" panose="020B0502020202020204" pitchFamily="34" charset="0"/>
              </a:rPr>
              <a:t>de hoofdkraan</a:t>
            </a:r>
          </a:p>
        </p:txBody>
      </p:sp>
    </p:spTree>
    <p:extLst>
      <p:ext uri="{BB962C8B-B14F-4D97-AF65-F5344CB8AC3E}">
        <p14:creationId xmlns:p14="http://schemas.microsoft.com/office/powerpoint/2010/main" val="427518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uur, overdekt, Kabinet, kamerplant&#10;&#10;Automatisch gegenereerde beschrijving">
            <a:extLst>
              <a:ext uri="{FF2B5EF4-FFF2-40B4-BE49-F238E27FC236}">
                <a16:creationId xmlns:a16="http://schemas.microsoft.com/office/drawing/2014/main" id="{7AAEE2F5-C36A-8418-3281-E79D5881DA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7468" y="1484784"/>
            <a:ext cx="7409063" cy="4949255"/>
          </a:xfrm>
          <a:prstGeom prst="rect">
            <a:avLst/>
          </a:prstGeom>
        </p:spPr>
      </p:pic>
      <p:pic>
        <p:nvPicPr>
          <p:cNvPr id="5" name="Afbeelding 4" descr="Afbeelding met handdoek, gebruind, deken&#10;&#10;Automatisch gegenereerde beschrijving">
            <a:extLst>
              <a:ext uri="{FF2B5EF4-FFF2-40B4-BE49-F238E27FC236}">
                <a16:creationId xmlns:a16="http://schemas.microsoft.com/office/drawing/2014/main" id="{9FF8190C-3D15-735A-FD75-B61FACFF60B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828459" y="5182784"/>
            <a:ext cx="1529097" cy="1119299"/>
          </a:xfrm>
          <a:prstGeom prst="rect">
            <a:avLst/>
          </a:prstGeom>
        </p:spPr>
      </p:pic>
      <p:pic>
        <p:nvPicPr>
          <p:cNvPr id="6" name="Afbeelding 5">
            <a:extLst>
              <a:ext uri="{FF2B5EF4-FFF2-40B4-BE49-F238E27FC236}">
                <a16:creationId xmlns:a16="http://schemas.microsoft.com/office/drawing/2014/main" id="{6B859F7B-0BC7-3D5A-7A37-3626192D0E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0349" y="5108896"/>
            <a:ext cx="1530229" cy="1121761"/>
          </a:xfrm>
          <a:prstGeom prst="rect">
            <a:avLst/>
          </a:prstGeom>
        </p:spPr>
      </p:pic>
      <p:pic>
        <p:nvPicPr>
          <p:cNvPr id="7" name="Afbeelding 6">
            <a:extLst>
              <a:ext uri="{FF2B5EF4-FFF2-40B4-BE49-F238E27FC236}">
                <a16:creationId xmlns:a16="http://schemas.microsoft.com/office/drawing/2014/main" id="{22F0C948-473F-CC80-57E9-5D43086C80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7208" y="5108896"/>
            <a:ext cx="1530229" cy="1121761"/>
          </a:xfrm>
          <a:prstGeom prst="rect">
            <a:avLst/>
          </a:prstGeom>
        </p:spPr>
      </p:pic>
      <p:pic>
        <p:nvPicPr>
          <p:cNvPr id="8" name="Afbeelding 7">
            <a:extLst>
              <a:ext uri="{FF2B5EF4-FFF2-40B4-BE49-F238E27FC236}">
                <a16:creationId xmlns:a16="http://schemas.microsoft.com/office/drawing/2014/main" id="{D5C87A27-CFCF-3F17-3497-23409F23DF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3838" y="5078631"/>
            <a:ext cx="1530229" cy="1121761"/>
          </a:xfrm>
          <a:prstGeom prst="rect">
            <a:avLst/>
          </a:prstGeom>
        </p:spPr>
      </p:pic>
      <p:pic>
        <p:nvPicPr>
          <p:cNvPr id="9" name="Afbeelding 8">
            <a:extLst>
              <a:ext uri="{FF2B5EF4-FFF2-40B4-BE49-F238E27FC236}">
                <a16:creationId xmlns:a16="http://schemas.microsoft.com/office/drawing/2014/main" id="{581A3237-42C8-F8B9-6E32-0CD5142012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0842" y="5053231"/>
            <a:ext cx="1530229" cy="1121761"/>
          </a:xfrm>
          <a:prstGeom prst="rect">
            <a:avLst/>
          </a:prstGeom>
        </p:spPr>
      </p:pic>
    </p:spTree>
    <p:extLst>
      <p:ext uri="{BB962C8B-B14F-4D97-AF65-F5344CB8AC3E}">
        <p14:creationId xmlns:p14="http://schemas.microsoft.com/office/powerpoint/2010/main" val="5163114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2411</TotalTime>
  <Words>650</Words>
  <Application>Microsoft Office PowerPoint</Application>
  <PresentationFormat>Diavoorstelling (4:3)</PresentationFormat>
  <Paragraphs>158</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Marjan Harmsel</cp:lastModifiedBy>
  <cp:revision>491</cp:revision>
  <dcterms:created xsi:type="dcterms:W3CDTF">2021-06-08T06:13:59Z</dcterms:created>
  <dcterms:modified xsi:type="dcterms:W3CDTF">2024-01-09T10:01:58Z</dcterms:modified>
</cp:coreProperties>
</file>