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437" r:id="rId2"/>
    <p:sldId id="548" r:id="rId3"/>
    <p:sldId id="1488" r:id="rId4"/>
    <p:sldId id="1475" r:id="rId5"/>
    <p:sldId id="1476" r:id="rId6"/>
    <p:sldId id="1477" r:id="rId7"/>
    <p:sldId id="1460" r:id="rId8"/>
    <p:sldId id="1481" r:id="rId9"/>
    <p:sldId id="1480" r:id="rId10"/>
    <p:sldId id="1483" r:id="rId11"/>
    <p:sldId id="1489" r:id="rId12"/>
    <p:sldId id="1482" r:id="rId13"/>
    <p:sldId id="934" r:id="rId14"/>
    <p:sldId id="1487" r:id="rId15"/>
    <p:sldId id="1453" r:id="rId16"/>
    <p:sldId id="1470" r:id="rId17"/>
    <p:sldId id="1507" r:id="rId18"/>
    <p:sldId id="1509" r:id="rId19"/>
    <p:sldId id="1508" r:id="rId20"/>
    <p:sldId id="1459" r:id="rId21"/>
    <p:sldId id="1503" r:id="rId22"/>
    <p:sldId id="1504" r:id="rId23"/>
    <p:sldId id="1505" r:id="rId24"/>
    <p:sldId id="1506"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8"/>
            <p14:sldId id="1475"/>
            <p14:sldId id="1476"/>
            <p14:sldId id="1477"/>
            <p14:sldId id="1460"/>
            <p14:sldId id="1481"/>
            <p14:sldId id="1480"/>
            <p14:sldId id="1483"/>
            <p14:sldId id="1489"/>
            <p14:sldId id="1482"/>
            <p14:sldId id="934"/>
            <p14:sldId id="1487"/>
            <p14:sldId id="1453"/>
            <p14:sldId id="1470"/>
            <p14:sldId id="1507"/>
            <p14:sldId id="1509"/>
            <p14:sldId id="1508"/>
            <p14:sldId id="1459"/>
            <p14:sldId id="1503"/>
            <p14:sldId id="1504"/>
            <p14:sldId id="1505"/>
            <p14:sldId id="15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9079" autoAdjust="0"/>
  </p:normalViewPr>
  <p:slideViewPr>
    <p:cSldViewPr>
      <p:cViewPr varScale="1">
        <p:scale>
          <a:sx n="73" d="100"/>
          <a:sy n="73" d="100"/>
        </p:scale>
        <p:origin x="142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30-1-2024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30-1-2024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opvangen: </a:t>
            </a:r>
            <a:r>
              <a:rPr lang="nl-NL" sz="1200" kern="1200" dirty="0">
                <a:solidFill>
                  <a:schemeClr val="tx1"/>
                </a:solidFill>
                <a:effectLst/>
                <a:latin typeface="+mn-lt"/>
                <a:ea typeface="+mn-ea"/>
                <a:cs typeface="+mn-cs"/>
              </a:rPr>
              <a:t>helpen, voor mensen of dieren zorgen als dat nodig is</a:t>
            </a:r>
          </a:p>
          <a:p>
            <a:pPr fontAlgn="t"/>
            <a:r>
              <a:rPr lang="nl-NL" sz="1200" b="1" kern="1200" dirty="0">
                <a:solidFill>
                  <a:schemeClr val="tx1"/>
                </a:solidFill>
                <a:effectLst/>
                <a:latin typeface="+mn-lt"/>
                <a:ea typeface="+mn-ea"/>
                <a:cs typeface="+mn-cs"/>
              </a:rPr>
              <a:t>aantreffen:</a:t>
            </a:r>
            <a:r>
              <a:rPr lang="nl-NL" sz="1200" kern="1200" dirty="0">
                <a:solidFill>
                  <a:schemeClr val="tx1"/>
                </a:solidFill>
                <a:effectLst/>
                <a:latin typeface="+mn-lt"/>
                <a:ea typeface="+mn-ea"/>
                <a:cs typeface="+mn-cs"/>
              </a:rPr>
              <a:t> vinden</a:t>
            </a:r>
          </a:p>
          <a:p>
            <a:pPr fontAlgn="t"/>
            <a:r>
              <a:rPr lang="nl-NL" sz="1200" b="1" kern="1200" dirty="0">
                <a:solidFill>
                  <a:schemeClr val="tx1"/>
                </a:solidFill>
                <a:effectLst/>
                <a:latin typeface="+mn-lt"/>
                <a:ea typeface="+mn-ea"/>
                <a:cs typeface="+mn-cs"/>
              </a:rPr>
              <a:t>onderkoeld: </a:t>
            </a:r>
            <a:r>
              <a:rPr lang="nl-NL" sz="1200" kern="1200" dirty="0">
                <a:solidFill>
                  <a:schemeClr val="tx1"/>
                </a:solidFill>
                <a:effectLst/>
                <a:latin typeface="+mn-lt"/>
                <a:ea typeface="+mn-ea"/>
                <a:cs typeface="+mn-cs"/>
              </a:rPr>
              <a:t>te sterk afgekoeld door de kou, te koud geworden</a:t>
            </a:r>
          </a:p>
          <a:p>
            <a:pPr fontAlgn="t"/>
            <a:r>
              <a:rPr lang="nl-NL" sz="1200" b="1" kern="1200" dirty="0">
                <a:solidFill>
                  <a:schemeClr val="tx1"/>
                </a:solidFill>
                <a:effectLst/>
                <a:latin typeface="+mn-lt"/>
                <a:ea typeface="+mn-ea"/>
                <a:cs typeface="+mn-cs"/>
              </a:rPr>
              <a:t>van nature: </a:t>
            </a:r>
            <a:r>
              <a:rPr lang="nl-NL" sz="1200" kern="1200" dirty="0">
                <a:solidFill>
                  <a:schemeClr val="tx1"/>
                </a:solidFill>
                <a:effectLst/>
                <a:latin typeface="+mn-lt"/>
                <a:ea typeface="+mn-ea"/>
                <a:cs typeface="+mn-cs"/>
              </a:rPr>
              <a:t>van zichzelf</a:t>
            </a:r>
          </a:p>
          <a:p>
            <a:pPr fontAlgn="t"/>
            <a:r>
              <a:rPr lang="nl-NL" sz="1200" b="1" kern="1200" dirty="0">
                <a:solidFill>
                  <a:schemeClr val="tx1"/>
                </a:solidFill>
                <a:effectLst/>
                <a:latin typeface="+mn-lt"/>
                <a:ea typeface="+mn-ea"/>
                <a:cs typeface="+mn-cs"/>
              </a:rPr>
              <a:t>exotisch: </a:t>
            </a:r>
            <a:r>
              <a:rPr lang="nl-NL" sz="1200" kern="1200" dirty="0">
                <a:solidFill>
                  <a:schemeClr val="tx1"/>
                </a:solidFill>
                <a:effectLst/>
                <a:latin typeface="+mn-lt"/>
                <a:ea typeface="+mn-ea"/>
                <a:cs typeface="+mn-cs"/>
              </a:rPr>
              <a:t>uit een warm land</a:t>
            </a:r>
          </a:p>
          <a:p>
            <a:pPr fontAlgn="t"/>
            <a:r>
              <a:rPr lang="nl-NL" sz="1200" b="1" kern="1200" dirty="0">
                <a:solidFill>
                  <a:schemeClr val="tx1"/>
                </a:solidFill>
                <a:effectLst/>
                <a:latin typeface="+mn-lt"/>
                <a:ea typeface="+mn-ea"/>
                <a:cs typeface="+mn-cs"/>
              </a:rPr>
              <a:t>de woordvoerder: </a:t>
            </a:r>
            <a:r>
              <a:rPr lang="nl-NL" sz="1200" kern="1200" dirty="0">
                <a:solidFill>
                  <a:schemeClr val="tx1"/>
                </a:solidFill>
                <a:effectLst/>
                <a:latin typeface="+mn-lt"/>
                <a:ea typeface="+mn-ea"/>
                <a:cs typeface="+mn-cs"/>
              </a:rPr>
              <a:t>iemand die namens anderen spreekt</a:t>
            </a:r>
          </a:p>
          <a:p>
            <a:pPr fontAlgn="t"/>
            <a:r>
              <a:rPr lang="nl-NL" sz="1200" b="1" kern="1200" dirty="0">
                <a:solidFill>
                  <a:schemeClr val="tx1"/>
                </a:solidFill>
                <a:effectLst/>
                <a:latin typeface="+mn-lt"/>
                <a:ea typeface="+mn-ea"/>
                <a:cs typeface="+mn-cs"/>
              </a:rPr>
              <a:t>aanvankelijk: </a:t>
            </a:r>
            <a:r>
              <a:rPr lang="nl-NL" sz="1200" kern="1200" dirty="0">
                <a:solidFill>
                  <a:schemeClr val="tx1"/>
                </a:solidFill>
                <a:effectLst/>
                <a:latin typeface="+mn-lt"/>
                <a:ea typeface="+mn-ea"/>
                <a:cs typeface="+mn-cs"/>
              </a:rPr>
              <a:t>in het begin, eerst</a:t>
            </a:r>
          </a:p>
          <a:p>
            <a:pPr fontAlgn="t"/>
            <a:r>
              <a:rPr lang="nl-NL" sz="1200" b="1" kern="1200" dirty="0">
                <a:solidFill>
                  <a:schemeClr val="tx1"/>
                </a:solidFill>
                <a:effectLst/>
                <a:latin typeface="+mn-lt"/>
                <a:ea typeface="+mn-ea"/>
                <a:cs typeface="+mn-cs"/>
              </a:rPr>
              <a:t>de terugslag: </a:t>
            </a:r>
            <a:r>
              <a:rPr lang="nl-NL" sz="1200" kern="1200" dirty="0">
                <a:solidFill>
                  <a:schemeClr val="tx1"/>
                </a:solidFill>
                <a:effectLst/>
                <a:latin typeface="+mn-lt"/>
                <a:ea typeface="+mn-ea"/>
                <a:cs typeface="+mn-cs"/>
              </a:rPr>
              <a:t>de achteruitgang</a:t>
            </a:r>
          </a:p>
          <a:p>
            <a:pPr fontAlgn="t"/>
            <a:r>
              <a:rPr lang="nl-NL" sz="1200" b="1" kern="1200" dirty="0">
                <a:solidFill>
                  <a:schemeClr val="tx1"/>
                </a:solidFill>
                <a:effectLst/>
                <a:latin typeface="+mn-lt"/>
                <a:ea typeface="+mn-ea"/>
                <a:cs typeface="+mn-cs"/>
              </a:rPr>
              <a:t>het bassin: </a:t>
            </a:r>
            <a:r>
              <a:rPr lang="nl-NL" sz="1200" kern="1200" dirty="0">
                <a:solidFill>
                  <a:schemeClr val="tx1"/>
                </a:solidFill>
                <a:effectLst/>
                <a:latin typeface="+mn-lt"/>
                <a:ea typeface="+mn-ea"/>
                <a:cs typeface="+mn-cs"/>
              </a:rPr>
              <a:t>de grote bak met water</a:t>
            </a:r>
          </a:p>
          <a:p>
            <a:pPr fontAlgn="t"/>
            <a:r>
              <a:rPr lang="nl-NL" sz="1200" b="1" kern="1200" dirty="0">
                <a:solidFill>
                  <a:schemeClr val="tx1"/>
                </a:solidFill>
                <a:effectLst/>
                <a:latin typeface="+mn-lt"/>
                <a:ea typeface="+mn-ea"/>
                <a:cs typeface="+mn-cs"/>
              </a:rPr>
              <a:t>uitzetten:</a:t>
            </a:r>
            <a:r>
              <a:rPr lang="nl-NL" sz="1200" kern="1200" dirty="0">
                <a:solidFill>
                  <a:schemeClr val="tx1"/>
                </a:solidFill>
                <a:effectLst/>
                <a:latin typeface="+mn-lt"/>
                <a:ea typeface="+mn-ea"/>
                <a:cs typeface="+mn-cs"/>
              </a:rPr>
              <a:t> het dier op een plaats loslaten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569597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1615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30-1-2024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0.png"/><Relationship Id="rId7"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8.jpe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800" u="sng" dirty="0">
                <a:solidFill>
                  <a:prstClr val="black"/>
                </a:solidFill>
              </a:rPr>
              <a:t>Semantisatieverhaal A:</a:t>
            </a:r>
          </a:p>
          <a:p>
            <a:pPr marL="0" indent="0">
              <a:spcBef>
                <a:spcPts val="200"/>
              </a:spcBef>
              <a:spcAft>
                <a:spcPts val="200"/>
              </a:spcAft>
              <a:buNone/>
            </a:pPr>
            <a:r>
              <a:rPr lang="nl-NL" sz="1800" dirty="0">
                <a:ea typeface="Times New Roman" panose="02020603050405020304" pitchFamily="18" charset="0"/>
                <a:cs typeface="Arial" panose="020B0604020202020204" pitchFamily="34" charset="0"/>
              </a:rPr>
              <a:t>Weet je nog dat ik een paar weken geleden vertelde over een axolotl? Een </a:t>
            </a:r>
            <a:r>
              <a:rPr lang="nl-NL" sz="1800" b="1" u="sng" dirty="0">
                <a:ea typeface="Times New Roman" panose="02020603050405020304" pitchFamily="18" charset="0"/>
                <a:cs typeface="Arial" panose="020B0604020202020204" pitchFamily="34" charset="0"/>
              </a:rPr>
              <a:t>exotisch</a:t>
            </a:r>
            <a:r>
              <a:rPr lang="nl-NL" sz="1800" dirty="0">
                <a:ea typeface="Times New Roman" panose="02020603050405020304" pitchFamily="18" charset="0"/>
                <a:cs typeface="Arial" panose="020B0604020202020204" pitchFamily="34" charset="0"/>
              </a:rPr>
              <a:t> diertje dat </a:t>
            </a:r>
            <a:r>
              <a:rPr lang="nl-NL" sz="1800" b="1" i="1" dirty="0">
                <a:ea typeface="Times New Roman" panose="02020603050405020304" pitchFamily="18" charset="0"/>
                <a:cs typeface="Arial" panose="020B0604020202020204" pitchFamily="34" charset="0"/>
              </a:rPr>
              <a:t>uit een warm land </a:t>
            </a:r>
            <a:r>
              <a:rPr lang="nl-NL" sz="1800" dirty="0">
                <a:ea typeface="Times New Roman" panose="02020603050405020304" pitchFamily="18" charset="0"/>
                <a:cs typeface="Arial" panose="020B0604020202020204" pitchFamily="34" charset="0"/>
              </a:rPr>
              <a:t>komt en er heel vreemd uitziet. Alsof hij altijd een kikkervisje blijft.</a:t>
            </a:r>
          </a:p>
          <a:p>
            <a:pPr marL="0" indent="0">
              <a:spcBef>
                <a:spcPts val="200"/>
              </a:spcBef>
              <a:spcAft>
                <a:spcPts val="200"/>
              </a:spcAft>
              <a:buNone/>
            </a:pPr>
            <a:r>
              <a:rPr lang="nl-NL" sz="1800" dirty="0">
                <a:effectLst/>
                <a:ea typeface="Times New Roman" panose="02020603050405020304" pitchFamily="18" charset="0"/>
                <a:cs typeface="Arial" panose="020B0604020202020204" pitchFamily="34" charset="0"/>
              </a:rPr>
              <a:t>Nou heeft – heel toevallig – mijn buurjongen afgelopen weekend een axolotl </a:t>
            </a:r>
            <a:r>
              <a:rPr lang="nl-NL" sz="1800" b="1" u="sng" dirty="0">
                <a:effectLst/>
                <a:ea typeface="Times New Roman" panose="02020603050405020304" pitchFamily="18" charset="0"/>
                <a:cs typeface="Arial" panose="020B0604020202020204" pitchFamily="34" charset="0"/>
              </a:rPr>
              <a:t>aangetroffen</a:t>
            </a:r>
            <a:r>
              <a:rPr lang="nl-NL" sz="1800" dirty="0">
                <a:effectLst/>
                <a:ea typeface="Times New Roman" panose="02020603050405020304" pitchFamily="18" charset="0"/>
                <a:cs typeface="Arial" panose="020B0604020202020204" pitchFamily="34" charset="0"/>
              </a:rPr>
              <a:t>, </a:t>
            </a:r>
            <a:r>
              <a:rPr lang="nl-NL" sz="1800" b="1" i="1" dirty="0">
                <a:effectLst/>
                <a:ea typeface="Times New Roman" panose="02020603050405020304" pitchFamily="18" charset="0"/>
                <a:cs typeface="Arial" panose="020B0604020202020204" pitchFamily="34" charset="0"/>
              </a:rPr>
              <a:t>gevonden</a:t>
            </a:r>
            <a:r>
              <a:rPr lang="nl-NL" sz="1800" dirty="0">
                <a:effectLst/>
                <a:ea typeface="Times New Roman" panose="02020603050405020304" pitchFamily="18" charset="0"/>
                <a:cs typeface="Arial" panose="020B0604020202020204" pitchFamily="34" charset="0"/>
              </a:rPr>
              <a:t>, in een vijver! Het diertje was helemaal verzwakt. Hij was </a:t>
            </a:r>
            <a:r>
              <a:rPr lang="nl-NL" sz="1800" b="1" u="sng" dirty="0">
                <a:effectLst/>
                <a:ea typeface="Times New Roman" panose="02020603050405020304" pitchFamily="18" charset="0"/>
                <a:cs typeface="Arial" panose="020B0604020202020204" pitchFamily="34" charset="0"/>
              </a:rPr>
              <a:t>onderkoeld</a:t>
            </a:r>
            <a:r>
              <a:rPr lang="nl-NL" sz="1800" dirty="0">
                <a:effectLst/>
                <a:ea typeface="Times New Roman" panose="02020603050405020304" pitchFamily="18" charset="0"/>
                <a:cs typeface="Arial" panose="020B0604020202020204" pitchFamily="34" charset="0"/>
              </a:rPr>
              <a:t> (</a:t>
            </a:r>
            <a:r>
              <a:rPr lang="nl-NL" sz="1800" b="1" i="1" dirty="0">
                <a:effectLst/>
                <a:ea typeface="Times New Roman" panose="02020603050405020304" pitchFamily="18" charset="0"/>
                <a:cs typeface="Arial" panose="020B0604020202020204" pitchFamily="34" charset="0"/>
              </a:rPr>
              <a:t>te sterk afgekoeld door de kou, te koud geworden</a:t>
            </a:r>
            <a:r>
              <a:rPr lang="nl-NL" sz="1800" dirty="0">
                <a:effectLst/>
                <a:ea typeface="Times New Roman" panose="02020603050405020304" pitchFamily="18" charset="0"/>
                <a:cs typeface="Arial" panose="020B0604020202020204" pitchFamily="34" charset="0"/>
              </a:rPr>
              <a:t>). Het water buiten is nu natuurlijk veel te koud voor hem. </a:t>
            </a:r>
            <a:r>
              <a:rPr lang="nl-NL" sz="1800" b="1" u="sng" dirty="0">
                <a:effectLst/>
                <a:ea typeface="Times New Roman" panose="02020603050405020304" pitchFamily="18" charset="0"/>
                <a:cs typeface="Arial" panose="020B0604020202020204" pitchFamily="34" charset="0"/>
              </a:rPr>
              <a:t>Van nature</a:t>
            </a:r>
            <a:r>
              <a:rPr lang="nl-NL" sz="1800" dirty="0">
                <a:effectLst/>
                <a:ea typeface="Times New Roman" panose="02020603050405020304" pitchFamily="18" charset="0"/>
                <a:cs typeface="Arial" panose="020B0604020202020204" pitchFamily="34" charset="0"/>
              </a:rPr>
              <a:t> of </a:t>
            </a:r>
            <a:r>
              <a:rPr lang="nl-NL" sz="1800" b="1" i="1" dirty="0">
                <a:effectLst/>
                <a:ea typeface="Times New Roman" panose="02020603050405020304" pitchFamily="18" charset="0"/>
                <a:cs typeface="Arial" panose="020B0604020202020204" pitchFamily="34" charset="0"/>
              </a:rPr>
              <a:t>van zichzelf</a:t>
            </a:r>
            <a:r>
              <a:rPr lang="nl-NL" sz="1800" dirty="0">
                <a:effectLst/>
                <a:ea typeface="Times New Roman" panose="02020603050405020304" pitchFamily="18" charset="0"/>
                <a:cs typeface="Arial" panose="020B0604020202020204" pitchFamily="34" charset="0"/>
              </a:rPr>
              <a:t> komen axolotls alleen voor in Mexico en daar is het meestal warmer dan bij ons in de winter. Mijn buurjongen heeft de axolotl uit de vijver gehaald en </a:t>
            </a:r>
            <a:r>
              <a:rPr lang="nl-NL" sz="1800" b="1" u="sng" dirty="0">
                <a:effectLst/>
                <a:ea typeface="Times New Roman" panose="02020603050405020304" pitchFamily="18" charset="0"/>
                <a:cs typeface="Arial" panose="020B0604020202020204" pitchFamily="34" charset="0"/>
              </a:rPr>
              <a:t>opgevangen</a:t>
            </a:r>
            <a:r>
              <a:rPr lang="nl-NL" sz="1800" dirty="0">
                <a:effectLst/>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O</a:t>
            </a:r>
            <a:r>
              <a:rPr lang="nl-NL" sz="1800" dirty="0">
                <a:effectLst/>
                <a:ea typeface="Times New Roman" panose="02020603050405020304" pitchFamily="18" charset="0"/>
                <a:cs typeface="Arial" panose="020B0604020202020204" pitchFamily="34" charset="0"/>
              </a:rPr>
              <a:t>pvangen betekent </a:t>
            </a:r>
            <a:r>
              <a:rPr lang="nl-NL" sz="1800" b="1" i="1" dirty="0">
                <a:effectLst/>
                <a:ea typeface="Times New Roman" panose="02020603050405020304" pitchFamily="18" charset="0"/>
                <a:cs typeface="Arial" panose="020B0604020202020204" pitchFamily="34" charset="0"/>
              </a:rPr>
              <a:t>helpen, voor mensen of dieren zorgen als dat nodig is</a:t>
            </a:r>
            <a:r>
              <a:rPr lang="nl-NL" sz="1800" dirty="0">
                <a:effectLst/>
                <a:ea typeface="Times New Roman" panose="02020603050405020304" pitchFamily="18" charset="0"/>
                <a:cs typeface="Arial" panose="020B0604020202020204" pitchFamily="34" charset="0"/>
              </a:rPr>
              <a:t>. Hij had nog een oud aquarium en heeft hem daar in gedaan. Het diertje heeft wel even </a:t>
            </a:r>
            <a:r>
              <a:rPr lang="nl-NL" sz="1800" b="1" u="sng" dirty="0">
                <a:effectLst/>
                <a:ea typeface="Times New Roman" panose="02020603050405020304" pitchFamily="18" charset="0"/>
                <a:cs typeface="Arial" panose="020B0604020202020204" pitchFamily="34" charset="0"/>
              </a:rPr>
              <a:t>een terugslag</a:t>
            </a:r>
            <a:r>
              <a:rPr lang="nl-NL" sz="1800" dirty="0">
                <a:effectLst/>
                <a:ea typeface="Times New Roman" panose="02020603050405020304" pitchFamily="18" charset="0"/>
                <a:cs typeface="Arial" panose="020B0604020202020204" pitchFamily="34" charset="0"/>
              </a:rPr>
              <a:t> of </a:t>
            </a:r>
            <a:r>
              <a:rPr lang="nl-NL" sz="1800" b="1" i="1" dirty="0">
                <a:effectLst/>
                <a:ea typeface="Times New Roman" panose="02020603050405020304" pitchFamily="18" charset="0"/>
                <a:cs typeface="Arial" panose="020B0604020202020204" pitchFamily="34" charset="0"/>
              </a:rPr>
              <a:t>achteruitgang</a:t>
            </a:r>
            <a:r>
              <a:rPr lang="nl-NL" sz="1800" dirty="0">
                <a:effectLst/>
                <a:ea typeface="Times New Roman" panose="02020603050405020304" pitchFamily="18" charset="0"/>
                <a:cs typeface="Arial" panose="020B0604020202020204" pitchFamily="34" charset="0"/>
              </a:rPr>
              <a:t> gekregen van het koude water. Maar al gauw zag mijn buurjongen verbetering bij de axolotl. </a:t>
            </a:r>
          </a:p>
          <a:p>
            <a:pPr marL="0" indent="0">
              <a:spcBef>
                <a:spcPts val="200"/>
              </a:spcBef>
              <a:spcAft>
                <a:spcPts val="200"/>
              </a:spcAft>
              <a:buNone/>
            </a:pPr>
            <a:r>
              <a:rPr lang="nl-NL" sz="1800" b="1" u="sng" dirty="0">
                <a:ea typeface="Times New Roman" panose="02020603050405020304" pitchFamily="18" charset="0"/>
                <a:cs typeface="Arial" panose="020B0604020202020204" pitchFamily="34" charset="0"/>
              </a:rPr>
              <a:t>Aanvankelijk</a:t>
            </a:r>
            <a:r>
              <a:rPr lang="nl-NL" sz="1800" dirty="0">
                <a:ea typeface="Times New Roman" panose="02020603050405020304" pitchFamily="18" charset="0"/>
                <a:cs typeface="Arial" panose="020B0604020202020204" pitchFamily="34" charset="0"/>
              </a:rPr>
              <a:t>, </a:t>
            </a:r>
            <a:r>
              <a:rPr lang="nl-NL" sz="1800" b="1" i="1" dirty="0">
                <a:ea typeface="Times New Roman" panose="02020603050405020304" pitchFamily="18" charset="0"/>
                <a:cs typeface="Arial" panose="020B0604020202020204" pitchFamily="34" charset="0"/>
              </a:rPr>
              <a:t>in het begin, eerst</a:t>
            </a:r>
            <a:r>
              <a:rPr lang="nl-NL" sz="1800" dirty="0">
                <a:ea typeface="Times New Roman" panose="02020603050405020304" pitchFamily="18" charset="0"/>
                <a:cs typeface="Arial" panose="020B0604020202020204" pitchFamily="34" charset="0"/>
              </a:rPr>
              <a:t>, dacht hij trouwens dat hij het diertje wel zou mogen houden. Maar helaas waren zijn ouders het daar niet mee eens. Zijn ouders vonden dat hij meer vrijheid zou moeten krijgen en dat hij eigenlijk </a:t>
            </a:r>
            <a:r>
              <a:rPr lang="nl-NL" sz="1800" b="1" u="sng" dirty="0">
                <a:ea typeface="Times New Roman" panose="02020603050405020304" pitchFamily="18" charset="0"/>
                <a:cs typeface="Arial" panose="020B0604020202020204" pitchFamily="34" charset="0"/>
              </a:rPr>
              <a:t>uitgezet</a:t>
            </a:r>
            <a:r>
              <a:rPr lang="nl-NL" sz="1800" dirty="0">
                <a:ea typeface="Times New Roman" panose="02020603050405020304" pitchFamily="18" charset="0"/>
                <a:cs typeface="Arial" panose="020B0604020202020204" pitchFamily="34" charset="0"/>
              </a:rPr>
              <a:t> zou moeten worden in de vrije natuur in een geschikt land. </a:t>
            </a:r>
            <a:r>
              <a:rPr lang="nl-NL" sz="1800" dirty="0">
                <a:effectLst/>
                <a:ea typeface="Times New Roman" panose="02020603050405020304" pitchFamily="18" charset="0"/>
                <a:cs typeface="Arial" panose="020B0604020202020204" pitchFamily="34" charset="0"/>
              </a:rPr>
              <a:t>Uitzetten is </a:t>
            </a:r>
            <a:r>
              <a:rPr lang="nl-NL" sz="1800" b="1" i="1" dirty="0">
                <a:effectLst/>
                <a:ea typeface="Times New Roman" panose="02020603050405020304" pitchFamily="18" charset="0"/>
                <a:cs typeface="Arial" panose="020B0604020202020204" pitchFamily="34" charset="0"/>
              </a:rPr>
              <a:t>het dier op een plaats loslaten</a:t>
            </a:r>
            <a:r>
              <a:rPr lang="nl-NL" sz="1800" dirty="0">
                <a:effectLst/>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Ze hadden hierover een gesprek met </a:t>
            </a:r>
            <a:r>
              <a:rPr lang="nl-NL" sz="1800" b="1" u="sng" dirty="0">
                <a:ea typeface="Times New Roman" panose="02020603050405020304" pitchFamily="18" charset="0"/>
                <a:cs typeface="Arial" panose="020B0604020202020204" pitchFamily="34" charset="0"/>
              </a:rPr>
              <a:t>de woordvoerder</a:t>
            </a:r>
            <a:r>
              <a:rPr lang="nl-NL" sz="1800" dirty="0">
                <a:ea typeface="Times New Roman" panose="02020603050405020304" pitchFamily="18" charset="0"/>
                <a:cs typeface="Arial" panose="020B0604020202020204" pitchFamily="34" charset="0"/>
              </a:rPr>
              <a:t> van de dierenbescherming. D</a:t>
            </a:r>
            <a:r>
              <a:rPr lang="nl-NL" sz="1800" dirty="0">
                <a:effectLst/>
                <a:ea typeface="Times New Roman" panose="02020603050405020304" pitchFamily="18" charset="0"/>
                <a:cs typeface="Arial" panose="020B0604020202020204" pitchFamily="34" charset="0"/>
              </a:rPr>
              <a:t>e woordvoerder is </a:t>
            </a:r>
            <a:r>
              <a:rPr lang="nl-NL" sz="1800" b="1" i="1" dirty="0">
                <a:effectLst/>
                <a:ea typeface="Times New Roman" panose="02020603050405020304" pitchFamily="18" charset="0"/>
                <a:cs typeface="Arial" panose="020B0604020202020204" pitchFamily="34" charset="0"/>
              </a:rPr>
              <a:t>iemand die namens anderen spreekt</a:t>
            </a:r>
            <a:r>
              <a:rPr lang="nl-NL" sz="1800" dirty="0">
                <a:effectLst/>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Maar die zei dat dat onmogelijk was. Maar ze had wel een ander goed idee. De axolotl kon naar een grote opvang voor reptielen en amfibieën. Daar hebben ze een heel grote </a:t>
            </a:r>
            <a:r>
              <a:rPr lang="nl-NL" sz="1800" b="1" u="sng" dirty="0">
                <a:ea typeface="Times New Roman" panose="02020603050405020304" pitchFamily="18" charset="0"/>
                <a:cs typeface="Arial" panose="020B0604020202020204" pitchFamily="34" charset="0"/>
              </a:rPr>
              <a:t>bassins</a:t>
            </a:r>
            <a:r>
              <a:rPr lang="nl-NL" sz="1800" dirty="0">
                <a:ea typeface="Times New Roman" panose="02020603050405020304" pitchFamily="18" charset="0"/>
                <a:cs typeface="Arial" panose="020B0604020202020204" pitchFamily="34" charset="0"/>
              </a:rPr>
              <a:t> waar de diertjes genoeg ruimte hebben om in te leven. En waar ze ook met andere axolotls leven. Een bassin is </a:t>
            </a:r>
            <a:r>
              <a:rPr lang="nl-NL" sz="1800" b="1" i="1" dirty="0">
                <a:ea typeface="Times New Roman" panose="02020603050405020304" pitchFamily="18" charset="0"/>
                <a:cs typeface="Arial" panose="020B0604020202020204" pitchFamily="34" charset="0"/>
              </a:rPr>
              <a:t>een grote bak met water</a:t>
            </a:r>
            <a:r>
              <a:rPr lang="nl-NL" sz="1800" dirty="0">
                <a:ea typeface="Times New Roman" panose="02020603050405020304" pitchFamily="18" charset="0"/>
                <a:cs typeface="Arial" panose="020B0604020202020204" pitchFamily="34" charset="0"/>
              </a:rPr>
              <a:t>. Dat vond mijn buurjongen ook wel een goed idee. Dus uiteindelijk hebben ze de axolotl daar naartoe gebracht.</a:t>
            </a:r>
          </a:p>
          <a:p>
            <a:pPr marL="0" lvl="0" indent="0">
              <a:spcBef>
                <a:spcPts val="200"/>
              </a:spcBef>
              <a:spcAft>
                <a:spcPts val="200"/>
              </a:spcAft>
              <a:buNone/>
            </a:pPr>
            <a:r>
              <a:rPr lang="nl-NL" sz="1800" dirty="0">
                <a:effectLst/>
                <a:ea typeface="Times New Roman" panose="02020603050405020304" pitchFamily="18" charset="0"/>
                <a:cs typeface="Arial" panose="020B0604020202020204" pitchFamily="34" charset="0"/>
              </a:rPr>
              <a:t>Hebben jullie ooit een dier in nood gevonden?</a:t>
            </a:r>
            <a:endParaRPr lang="nl-NL" sz="18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8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uitzetten</a:t>
            </a:r>
          </a:p>
        </p:txBody>
      </p:sp>
      <p:pic>
        <p:nvPicPr>
          <p:cNvPr id="3" name="Afbeelding 2" descr="Afbeelding met onderwater, zwemmen, hemel, water&#10;&#10;Automatisch gegenereerde beschrijving">
            <a:extLst>
              <a:ext uri="{FF2B5EF4-FFF2-40B4-BE49-F238E27FC236}">
                <a16:creationId xmlns:a16="http://schemas.microsoft.com/office/drawing/2014/main" id="{91E97C00-42CA-642D-5832-2F5CD40CAD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484784"/>
            <a:ext cx="7522623" cy="5017589"/>
          </a:xfrm>
          <a:prstGeom prst="rect">
            <a:avLst/>
          </a:prstGeom>
        </p:spPr>
      </p:pic>
      <p:pic>
        <p:nvPicPr>
          <p:cNvPr id="5" name="Afbeelding 4" descr="Afbeelding met Motten en vlinders, insect, vlinder, ongewerveld dier&#10;&#10;Automatisch gegenereerde beschrijving">
            <a:extLst>
              <a:ext uri="{FF2B5EF4-FFF2-40B4-BE49-F238E27FC236}">
                <a16:creationId xmlns:a16="http://schemas.microsoft.com/office/drawing/2014/main" id="{4173663D-DE2E-0EEA-3A47-0C3DC6171F3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904" b="97015" l="3535" r="98316">
                        <a14:foregroundMark x1="92256" y1="59062" x2="94949" y2="65458"/>
                        <a14:foregroundMark x1="90909" y1="94456" x2="79798" y2="94670"/>
                        <a14:foregroundMark x1="53030" y1="9808" x2="48316" y2="9168"/>
                        <a14:foregroundMark x1="31481" y1="9595" x2="25589" y2="7036"/>
                        <a14:foregroundMark x1="7239" y1="39232" x2="3535" y2="42857"/>
                        <a14:foregroundMark x1="96970" y1="97228" x2="96970" y2="97228"/>
                        <a14:foregroundMark x1="98316" y1="62473" x2="96970" y2="69083"/>
                        <a14:foregroundMark x1="45623" y1="5970" x2="45623" y2="5970"/>
                        <a14:foregroundMark x1="26936" y1="5117" x2="26936" y2="5117"/>
                      </a14:backgroundRemoval>
                    </a14:imgEffect>
                  </a14:imgLayer>
                </a14:imgProps>
              </a:ext>
              <a:ext uri="{28A0092B-C50C-407E-A947-70E740481C1C}">
                <a14:useLocalDpi xmlns:a14="http://schemas.microsoft.com/office/drawing/2010/main"/>
              </a:ext>
            </a:extLst>
          </a:blip>
          <a:srcRect/>
          <a:stretch/>
        </p:blipFill>
        <p:spPr>
          <a:xfrm rot="16200000">
            <a:off x="5482927" y="1797996"/>
            <a:ext cx="2964467" cy="233804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woordvoerder</a:t>
            </a:r>
          </a:p>
        </p:txBody>
      </p:sp>
      <p:pic>
        <p:nvPicPr>
          <p:cNvPr id="4" name="Afbeelding 3" descr="Afbeelding met kleding, persoon, Menselijk gezicht, overdekt&#10;&#10;Automatisch gegenereerde beschrijving">
            <a:extLst>
              <a:ext uri="{FF2B5EF4-FFF2-40B4-BE49-F238E27FC236}">
                <a16:creationId xmlns:a16="http://schemas.microsoft.com/office/drawing/2014/main" id="{119CED73-1BDF-97A8-9E2F-EE7140BBDF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556792"/>
            <a:ext cx="7272808" cy="4850962"/>
          </a:xfrm>
          <a:prstGeom prst="rect">
            <a:avLst/>
          </a:prstGeom>
        </p:spPr>
      </p:pic>
    </p:spTree>
    <p:extLst>
      <p:ext uri="{BB962C8B-B14F-4D97-AF65-F5344CB8AC3E}">
        <p14:creationId xmlns:p14="http://schemas.microsoft.com/office/powerpoint/2010/main" val="3625889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bassin</a:t>
            </a:r>
          </a:p>
        </p:txBody>
      </p:sp>
      <p:pic>
        <p:nvPicPr>
          <p:cNvPr id="5" name="Afbeelding 4" descr="Afbeelding met buitenshuis, gebouw, grond, boot&#10;&#10;Automatisch gegenereerde beschrijving">
            <a:extLst>
              <a:ext uri="{FF2B5EF4-FFF2-40B4-BE49-F238E27FC236}">
                <a16:creationId xmlns:a16="http://schemas.microsoft.com/office/drawing/2014/main" id="{BF267F7A-A4E4-A56B-8814-D22728B098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588" y="1484784"/>
            <a:ext cx="7416824" cy="4947021"/>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print">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van nature</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kunstmatig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 zichzelf</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Axolotls komen </a:t>
            </a:r>
            <a:r>
              <a:rPr lang="nl-NL" sz="2400" i="1" u="sng" dirty="0">
                <a:solidFill>
                  <a:srgbClr val="387038"/>
                </a:solidFill>
                <a:latin typeface="Century Gothic" panose="020B0502020202020204" pitchFamily="34" charset="0"/>
                <a:ea typeface="Calibri"/>
                <a:cs typeface="Times New Roman"/>
              </a:rPr>
              <a:t>van nature</a:t>
            </a:r>
            <a:r>
              <a:rPr lang="nl-NL" sz="2400" i="1" dirty="0">
                <a:solidFill>
                  <a:srgbClr val="387038"/>
                </a:solidFill>
                <a:latin typeface="Century Gothic" panose="020B0502020202020204" pitchFamily="34" charset="0"/>
                <a:ea typeface="Calibri"/>
                <a:cs typeface="Times New Roman"/>
              </a:rPr>
              <a:t> voor in Mexico.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niet door de natuur ontstaat of ontstaan is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Het is </a:t>
            </a:r>
            <a:r>
              <a:rPr lang="nl-NL" sz="2400" i="1" u="sng" dirty="0">
                <a:solidFill>
                  <a:srgbClr val="387038"/>
                </a:solidFill>
                <a:latin typeface="Century Gothic" panose="020B0502020202020204" pitchFamily="34" charset="0"/>
                <a:ea typeface="Calibri"/>
                <a:cs typeface="Times New Roman"/>
              </a:rPr>
              <a:t>kunstmatig</a:t>
            </a:r>
            <a:r>
              <a:rPr lang="nl-NL" sz="2400" i="1" dirty="0">
                <a:solidFill>
                  <a:srgbClr val="387038"/>
                </a:solidFill>
                <a:latin typeface="Century Gothic" panose="020B0502020202020204" pitchFamily="34" charset="0"/>
                <a:ea typeface="Calibri"/>
                <a:cs typeface="Times New Roman"/>
              </a:rPr>
              <a:t> om een axolotl in een aquarium te houden.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tekst, kaart&#10;&#10;Automatisch gegenereerde beschrijving">
            <a:extLst>
              <a:ext uri="{FF2B5EF4-FFF2-40B4-BE49-F238E27FC236}">
                <a16:creationId xmlns:a16="http://schemas.microsoft.com/office/drawing/2014/main" id="{F665EAA5-C564-C45C-0A73-DFA2D0A1B0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087" y="2792521"/>
            <a:ext cx="3843843" cy="2160240"/>
          </a:xfrm>
          <a:prstGeom prst="rect">
            <a:avLst/>
          </a:prstGeom>
        </p:spPr>
      </p:pic>
      <p:pic>
        <p:nvPicPr>
          <p:cNvPr id="4" name="Afbeelding 3" descr="Afbeelding met aquarium, Zoetwateraquarium, overdekt, vis&#10;&#10;Automatisch gegenereerde beschrijving">
            <a:extLst>
              <a:ext uri="{FF2B5EF4-FFF2-40B4-BE49-F238E27FC236}">
                <a16:creationId xmlns:a16="http://schemas.microsoft.com/office/drawing/2014/main" id="{09030408-5630-91B4-A59E-FE120CDB72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4088" y="3039301"/>
            <a:ext cx="2880320" cy="1924055"/>
          </a:xfrm>
          <a:prstGeom prst="rect">
            <a:avLst/>
          </a:prstGeom>
        </p:spPr>
      </p:pic>
    </p:spTree>
    <p:extLst>
      <p:ext uri="{BB962C8B-B14F-4D97-AF65-F5344CB8AC3E}">
        <p14:creationId xmlns:p14="http://schemas.microsoft.com/office/powerpoint/2010/main" val="1406258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37961" y="37823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aan zijn lot overlaten</a:t>
            </a:r>
            <a:endParaRPr lang="nl-NL" sz="36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opvangen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7" y="1592163"/>
            <a:ext cx="4104453" cy="4677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i="0" dirty="0">
                <a:solidFill>
                  <a:srgbClr val="000000"/>
                </a:solidFill>
                <a:effectLst/>
                <a:latin typeface="Century Gothic" panose="020B0502020202020204" pitchFamily="34" charset="0"/>
              </a:rPr>
              <a:t>in de steek laten, verwaarlozen</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400" i="1" u="sng" dirty="0">
              <a:solidFill>
                <a:srgbClr val="387038"/>
              </a:solidFill>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Deze axolotl was door zijn baasje </a:t>
            </a:r>
            <a:r>
              <a:rPr lang="nl-NL" sz="2400" i="1" u="sng" dirty="0">
                <a:solidFill>
                  <a:srgbClr val="387038"/>
                </a:solidFill>
                <a:latin typeface="Century Gothic" panose="020B0502020202020204" pitchFamily="34" charset="0"/>
                <a:ea typeface="Calibri"/>
                <a:cs typeface="Times New Roman"/>
              </a:rPr>
              <a:t>in de steek gelaten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9" y="1592163"/>
            <a:ext cx="4104454" cy="451603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a:t>
            </a:r>
            <a:r>
              <a:rPr lang="nl-NL" sz="2800" dirty="0">
                <a:solidFill>
                  <a:srgbClr val="4F4F4F"/>
                </a:solidFill>
                <a:effectLst/>
                <a:latin typeface="Century Gothic" panose="020B0502020202020204" pitchFamily="34" charset="0"/>
                <a:ea typeface="Times New Roman" panose="02020603050405020304" pitchFamily="18" charset="0"/>
                <a:cs typeface="Times New Roman" panose="02020603050405020304" pitchFamily="18" charset="0"/>
              </a:rPr>
              <a:t>helpen, voor mensen of dieren zorgen als dat nodig is</a:t>
            </a:r>
            <a:endParaRPr lang="nl-NL" sz="2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Mijn buurjongen heeft de axolotl </a:t>
            </a:r>
            <a:r>
              <a:rPr lang="nl-NL" sz="2400" i="1" u="sng" dirty="0">
                <a:solidFill>
                  <a:srgbClr val="387038"/>
                </a:solidFill>
                <a:latin typeface="Century Gothic" panose="020B0502020202020204" pitchFamily="34" charset="0"/>
                <a:ea typeface="Calibri"/>
                <a:cs typeface="Times New Roman"/>
              </a:rPr>
              <a:t>opgevangen</a:t>
            </a:r>
            <a:r>
              <a:rPr lang="nl-NL" sz="2400" i="1" dirty="0">
                <a:solidFill>
                  <a:srgbClr val="387038"/>
                </a:solidFill>
                <a:latin typeface="Century Gothic" panose="020B0502020202020204" pitchFamily="34" charset="0"/>
                <a:ea typeface="Calibri"/>
                <a:cs typeface="Times New Roman"/>
              </a:rPr>
              <a:t>. </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salamander, plastic&#10;&#10;Automatisch gegenereerde beschrijving">
            <a:extLst>
              <a:ext uri="{FF2B5EF4-FFF2-40B4-BE49-F238E27FC236}">
                <a16:creationId xmlns:a16="http://schemas.microsoft.com/office/drawing/2014/main" id="{BE15596B-E6FC-A863-EA32-1D2558C6AC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6096" y="3052815"/>
            <a:ext cx="2736304" cy="1915413"/>
          </a:xfrm>
          <a:prstGeom prst="rect">
            <a:avLst/>
          </a:prstGeom>
        </p:spPr>
      </p:pic>
      <p:pic>
        <p:nvPicPr>
          <p:cNvPr id="5" name="Afbeelding 4" descr="Afbeelding met persoon, vasthouden, Menselijk gezicht, hand&#10;&#10;Automatisch gegenereerde beschrijving">
            <a:extLst>
              <a:ext uri="{FF2B5EF4-FFF2-40B4-BE49-F238E27FC236}">
                <a16:creationId xmlns:a16="http://schemas.microsoft.com/office/drawing/2014/main" id="{880FE870-8429-2C14-B045-9F1A53BDAA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2633738"/>
            <a:ext cx="3144183" cy="2358137"/>
          </a:xfrm>
          <a:prstGeom prst="rect">
            <a:avLst/>
          </a:prstGeom>
        </p:spPr>
      </p:pic>
    </p:spTree>
    <p:extLst>
      <p:ext uri="{BB962C8B-B14F-4D97-AF65-F5344CB8AC3E}">
        <p14:creationId xmlns:p14="http://schemas.microsoft.com/office/powerpoint/2010/main" val="12520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a:solidFill>
                  <a:srgbClr val="387038"/>
                </a:solidFill>
                <a:effectLst/>
                <a:latin typeface="Century Gothic" panose="020B0502020202020204" pitchFamily="34" charset="0"/>
                <a:ea typeface="Calibri"/>
                <a:cs typeface="Times New Roman"/>
              </a:rPr>
              <a:t>aanvankelijk</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78084"/>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uiteindelijk</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het begin, eerst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36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Aanvankelijk</a:t>
            </a:r>
            <a:r>
              <a:rPr lang="nl-NL" sz="2400" i="1" dirty="0">
                <a:solidFill>
                  <a:srgbClr val="387038"/>
                </a:solidFill>
                <a:latin typeface="Century Gothic" panose="020B0502020202020204" pitchFamily="34" charset="0"/>
                <a:ea typeface="Calibri"/>
                <a:cs typeface="Times New Roman"/>
              </a:rPr>
              <a:t> dacht hij dat hij de axolotl wel mocht houden.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aan het einde</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endParaRPr lang="nl-NL" i="1" dirty="0">
              <a:solidFill>
                <a:srgbClr val="387038"/>
              </a:solidFill>
              <a:latin typeface="Century Gothic" panose="020B0502020202020204" pitchFamily="34" charset="0"/>
              <a:ea typeface="Calibri"/>
              <a:cs typeface="Times New Roman"/>
            </a:endParaRPr>
          </a:p>
          <a:p>
            <a:pPr algn="ctr"/>
            <a:endParaRPr lang="nl-NL" sz="2800" i="1" u="sng" dirty="0">
              <a:solidFill>
                <a:srgbClr val="387038"/>
              </a:solidFill>
              <a:latin typeface="Century Gothic" panose="020B0502020202020204" pitchFamily="34" charset="0"/>
              <a:ea typeface="Calibri"/>
              <a:cs typeface="Times New Roman"/>
            </a:endParaRPr>
          </a:p>
          <a:p>
            <a:pPr algn="ctr"/>
            <a:r>
              <a:rPr lang="nl-NL" sz="2400" i="1" u="sng" dirty="0">
                <a:solidFill>
                  <a:srgbClr val="387038"/>
                </a:solidFill>
                <a:latin typeface="Century Gothic" panose="020B0502020202020204" pitchFamily="34" charset="0"/>
                <a:ea typeface="Calibri"/>
                <a:cs typeface="Times New Roman"/>
              </a:rPr>
              <a:t>Uiteindelijk</a:t>
            </a:r>
            <a:r>
              <a:rPr lang="nl-NL" sz="2400" i="1" dirty="0">
                <a:solidFill>
                  <a:srgbClr val="387038"/>
                </a:solidFill>
                <a:latin typeface="Century Gothic" panose="020B0502020202020204" pitchFamily="34" charset="0"/>
                <a:ea typeface="Calibri"/>
                <a:cs typeface="Times New Roman"/>
              </a:rPr>
              <a:t> hebben ze de axolotl naar een opvang gebracht. </a:t>
            </a:r>
            <a:endParaRPr lang="nl-NL" sz="24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AD0F4A38-C8FE-E0B1-9E49-841B8BE800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44" y="2348880"/>
            <a:ext cx="3744416" cy="2533586"/>
          </a:xfrm>
          <a:prstGeom prst="rect">
            <a:avLst/>
          </a:prstGeom>
        </p:spPr>
      </p:pic>
      <p:pic>
        <p:nvPicPr>
          <p:cNvPr id="4" name="Afbeelding 3" descr="Afbeelding met buitenshuis, gebouw, grond, boot&#10;&#10;Automatisch gegenereerde beschrijving">
            <a:extLst>
              <a:ext uri="{FF2B5EF4-FFF2-40B4-BE49-F238E27FC236}">
                <a16:creationId xmlns:a16="http://schemas.microsoft.com/office/drawing/2014/main" id="{92A3908D-9E1A-D9B9-3665-2E61A07F33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0102" y="2443678"/>
            <a:ext cx="3656354" cy="2438788"/>
          </a:xfrm>
          <a:prstGeom prst="rect">
            <a:avLst/>
          </a:prstGeom>
        </p:spPr>
      </p:pic>
    </p:spTree>
    <p:extLst>
      <p:ext uri="{BB962C8B-B14F-4D97-AF65-F5344CB8AC3E}">
        <p14:creationId xmlns:p14="http://schemas.microsoft.com/office/powerpoint/2010/main" val="271809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print">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gevangen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uitzetten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opgesloten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32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axolotl zit </a:t>
            </a:r>
            <a:r>
              <a:rPr lang="nl-NL" sz="2400" i="1" u="sng" dirty="0">
                <a:solidFill>
                  <a:srgbClr val="387038"/>
                </a:solidFill>
                <a:latin typeface="Century Gothic" panose="020B0502020202020204" pitchFamily="34" charset="0"/>
                <a:ea typeface="Calibri"/>
                <a:cs typeface="Times New Roman"/>
              </a:rPr>
              <a:t>gevangen</a:t>
            </a:r>
            <a:r>
              <a:rPr lang="nl-NL" sz="2400" i="1" dirty="0">
                <a:solidFill>
                  <a:srgbClr val="387038"/>
                </a:solidFill>
                <a:latin typeface="Century Gothic" panose="020B0502020202020204" pitchFamily="34" charset="0"/>
                <a:ea typeface="Calibri"/>
                <a:cs typeface="Times New Roman"/>
              </a:rPr>
              <a:t> in een aquarium.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dier op een plaats loslaten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Zijn ouders vonden dat hij </a:t>
            </a:r>
            <a:r>
              <a:rPr lang="nl-NL" sz="2400" i="1" u="sng" dirty="0">
                <a:solidFill>
                  <a:srgbClr val="387038"/>
                </a:solidFill>
                <a:effectLst/>
                <a:latin typeface="Century Gothic" panose="020B0502020202020204" pitchFamily="34" charset="0"/>
                <a:ea typeface="Calibri"/>
                <a:cs typeface="Times New Roman"/>
              </a:rPr>
              <a:t>uitgezet</a:t>
            </a:r>
            <a:r>
              <a:rPr lang="nl-NL" sz="2400" i="1" dirty="0">
                <a:solidFill>
                  <a:srgbClr val="387038"/>
                </a:solidFill>
                <a:effectLst/>
                <a:latin typeface="Century Gothic" panose="020B0502020202020204" pitchFamily="34" charset="0"/>
                <a:ea typeface="Calibri"/>
                <a:cs typeface="Times New Roman"/>
              </a:rPr>
              <a:t> zou moeten worden in de vrije natuur in een geschikt land.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D249ECCA-3CBC-FE33-5301-F753AA3D1E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95444" y="2636912"/>
            <a:ext cx="3092980" cy="2088232"/>
          </a:xfrm>
          <a:prstGeom prst="rect">
            <a:avLst/>
          </a:prstGeom>
        </p:spPr>
      </p:pic>
      <p:pic>
        <p:nvPicPr>
          <p:cNvPr id="4" name="Afbeelding 3" descr="Afbeelding met aquarium, Zoetwateraquarium, overdekt, vis&#10;&#10;Automatisch gegenereerde beschrijving">
            <a:extLst>
              <a:ext uri="{FF2B5EF4-FFF2-40B4-BE49-F238E27FC236}">
                <a16:creationId xmlns:a16="http://schemas.microsoft.com/office/drawing/2014/main" id="{E4D8AF9F-EC42-2FC6-0F47-F537E71BDFB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55576" y="2608683"/>
            <a:ext cx="3168352" cy="2116461"/>
          </a:xfrm>
          <a:prstGeom prst="rect">
            <a:avLst/>
          </a:prstGeom>
        </p:spPr>
      </p:pic>
    </p:spTree>
    <p:extLst>
      <p:ext uri="{BB962C8B-B14F-4D97-AF65-F5344CB8AC3E}">
        <p14:creationId xmlns:p14="http://schemas.microsoft.com/office/powerpoint/2010/main" val="196590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44015" y="312738"/>
            <a:ext cx="44279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onderkoeld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oververhit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te sterk afgekoeld door de kou, te koud geworden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diertje was</a:t>
            </a:r>
            <a:r>
              <a:rPr lang="nl-NL" sz="2400" i="1" u="sng" dirty="0">
                <a:solidFill>
                  <a:srgbClr val="387038"/>
                </a:solidFill>
                <a:latin typeface="Century Gothic" panose="020B0502020202020204" pitchFamily="34" charset="0"/>
                <a:ea typeface="Calibri"/>
                <a:cs typeface="Times New Roman"/>
              </a:rPr>
              <a:t> onderkoeld</a:t>
            </a:r>
            <a:r>
              <a:rPr lang="nl-NL" sz="24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te warm geworden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vrouw </a:t>
            </a:r>
            <a:r>
              <a:rPr lang="nl-NL" sz="2400" i="1" dirty="0">
                <a:solidFill>
                  <a:srgbClr val="387038"/>
                </a:solidFill>
                <a:latin typeface="Century Gothic" panose="020B0502020202020204" pitchFamily="34" charset="0"/>
                <a:ea typeface="Calibri"/>
                <a:cs typeface="Times New Roman"/>
              </a:rPr>
              <a:t>koelt af</a:t>
            </a:r>
            <a:r>
              <a:rPr lang="nl-NL" sz="2400" i="1" dirty="0">
                <a:solidFill>
                  <a:srgbClr val="387038"/>
                </a:solidFill>
                <a:effectLst/>
                <a:latin typeface="Century Gothic" panose="020B0502020202020204" pitchFamily="34" charset="0"/>
                <a:ea typeface="Calibri"/>
                <a:cs typeface="Times New Roman"/>
              </a:rPr>
              <a:t> bij de ventilator omdat ze </a:t>
            </a:r>
            <a:r>
              <a:rPr lang="nl-NL" sz="2400" i="1" u="sng" dirty="0">
                <a:solidFill>
                  <a:srgbClr val="387038"/>
                </a:solidFill>
                <a:effectLst/>
                <a:latin typeface="Century Gothic" panose="020B0502020202020204" pitchFamily="34" charset="0"/>
                <a:ea typeface="Calibri"/>
                <a:cs typeface="Times New Roman"/>
              </a:rPr>
              <a:t>oververhit</a:t>
            </a:r>
            <a:r>
              <a:rPr lang="nl-NL" sz="2400" i="1" dirty="0">
                <a:solidFill>
                  <a:srgbClr val="387038"/>
                </a:solidFill>
                <a:effectLst/>
                <a:latin typeface="Century Gothic" panose="020B0502020202020204" pitchFamily="34" charset="0"/>
                <a:ea typeface="Calibri"/>
                <a:cs typeface="Times New Roman"/>
              </a:rPr>
              <a:t> is.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descr="Afbeelding met persoon, apparaat, ventilator, Menselijk gezicht&#10;&#10;Automatisch gegenereerde beschrijving">
            <a:extLst>
              <a:ext uri="{FF2B5EF4-FFF2-40B4-BE49-F238E27FC236}">
                <a16:creationId xmlns:a16="http://schemas.microsoft.com/office/drawing/2014/main" id="{423ED766-B2BE-C5F3-9786-E61A6F619F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4128" y="2091363"/>
            <a:ext cx="1872208" cy="2802707"/>
          </a:xfrm>
          <a:prstGeom prst="rect">
            <a:avLst/>
          </a:prstGeom>
        </p:spPr>
      </p:pic>
      <p:pic>
        <p:nvPicPr>
          <p:cNvPr id="2" name="Afbeelding 1" descr="Afbeelding met Graphics, clipart, logo, grafische vormgeving&#10;&#10;Automatisch gegenereerde beschrijving">
            <a:extLst>
              <a:ext uri="{FF2B5EF4-FFF2-40B4-BE49-F238E27FC236}">
                <a16:creationId xmlns:a16="http://schemas.microsoft.com/office/drawing/2014/main" id="{1C97AD98-AECC-7939-AB0C-895D6FA547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59632" y="3249675"/>
            <a:ext cx="2018509" cy="1763501"/>
          </a:xfrm>
          <a:prstGeom prst="rect">
            <a:avLst/>
          </a:prstGeom>
        </p:spPr>
      </p:pic>
    </p:spTree>
    <p:extLst>
      <p:ext uri="{BB962C8B-B14F-4D97-AF65-F5344CB8AC3E}">
        <p14:creationId xmlns:p14="http://schemas.microsoft.com/office/powerpoint/2010/main" val="1703530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print">
            <a:extLst>
              <a:ext uri="{28A0092B-C50C-407E-A947-70E740481C1C}">
                <a14:useLocalDpi xmlns:a14="http://schemas.microsoft.com/office/drawing/2010/main" val="0"/>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13776" y="478979"/>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de vooruitgang</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2668" y="40425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d</a:t>
            </a:r>
            <a:r>
              <a:rPr lang="nl-NL" sz="4800" b="1" dirty="0">
                <a:solidFill>
                  <a:srgbClr val="387038"/>
                </a:solidFill>
                <a:effectLst/>
                <a:latin typeface="Century Gothic" panose="020B0502020202020204" pitchFamily="34" charset="0"/>
                <a:ea typeface="Calibri"/>
                <a:cs typeface="Times New Roman"/>
              </a:rPr>
              <a:t>e terugslag</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32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600" dirty="0">
              <a:effectLst/>
              <a:latin typeface="Century Gothic" panose="020B0502020202020204" pitchFamily="34" charset="0"/>
              <a:ea typeface="Calibri"/>
              <a:cs typeface="Times New Roman"/>
            </a:endParaRPr>
          </a:p>
          <a:p>
            <a:pPr algn="ctr">
              <a:lnSpc>
                <a:spcPct val="107000"/>
              </a:lnSpc>
              <a:spcAft>
                <a:spcPts val="0"/>
              </a:spcAft>
            </a:pPr>
            <a:r>
              <a:rPr lang="nl-NL" sz="1600" dirty="0">
                <a:effectLst/>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Als er </a:t>
            </a:r>
            <a:r>
              <a:rPr lang="nl-NL" sz="2400" i="1" u="sng" dirty="0">
                <a:solidFill>
                  <a:srgbClr val="387038"/>
                </a:solidFill>
                <a:latin typeface="Century Gothic" panose="020B0502020202020204" pitchFamily="34" charset="0"/>
                <a:ea typeface="Calibri"/>
                <a:cs typeface="Times New Roman"/>
              </a:rPr>
              <a:t>vooruitgang</a:t>
            </a:r>
            <a:r>
              <a:rPr lang="nl-NL" sz="2400" i="1" dirty="0">
                <a:solidFill>
                  <a:srgbClr val="387038"/>
                </a:solidFill>
                <a:latin typeface="Century Gothic" panose="020B0502020202020204" pitchFamily="34" charset="0"/>
                <a:ea typeface="Calibri"/>
                <a:cs typeface="Times New Roman"/>
              </a:rPr>
              <a:t> is, ga je vooruit.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achteruitgang</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 </a:t>
            </a:r>
          </a:p>
          <a:p>
            <a:pPr algn="ctr">
              <a:lnSpc>
                <a:spcPct val="90000"/>
              </a:lnSpc>
            </a:pPr>
            <a:endParaRPr lang="nl-NL" sz="2400" i="1" dirty="0">
              <a:solidFill>
                <a:srgbClr val="387038"/>
              </a:solidFill>
              <a:latin typeface="Century Gothic" panose="020B0502020202020204" pitchFamily="34" charset="0"/>
              <a:ea typeface="Calibri"/>
              <a:cs typeface="Times New Roman"/>
            </a:endParaRPr>
          </a:p>
          <a:p>
            <a:pPr algn="ctr">
              <a:lnSpc>
                <a:spcPct val="90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Heb je </a:t>
            </a:r>
            <a:r>
              <a:rPr lang="nl-NL" sz="2400" i="1" u="sng" dirty="0">
                <a:solidFill>
                  <a:srgbClr val="387038"/>
                </a:solidFill>
                <a:effectLst/>
                <a:latin typeface="Century Gothic" panose="020B0502020202020204" pitchFamily="34" charset="0"/>
                <a:ea typeface="Calibri"/>
                <a:cs typeface="Times New Roman"/>
              </a:rPr>
              <a:t>een terugslag</a:t>
            </a:r>
            <a:r>
              <a:rPr lang="nl-NL" sz="2400" i="1" dirty="0">
                <a:solidFill>
                  <a:srgbClr val="387038"/>
                </a:solidFill>
                <a:effectLst/>
                <a:latin typeface="Century Gothic" panose="020B0502020202020204" pitchFamily="34" charset="0"/>
                <a:ea typeface="Calibri"/>
                <a:cs typeface="Times New Roman"/>
              </a:rPr>
              <a:t>, dan ga je achteruit.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persoon, nagel, vinger, duim&#10;&#10;Automatisch gegenereerde beschrijving">
            <a:extLst>
              <a:ext uri="{FF2B5EF4-FFF2-40B4-BE49-F238E27FC236}">
                <a16:creationId xmlns:a16="http://schemas.microsoft.com/office/drawing/2014/main" id="{24447F3D-1A5A-2EC7-0D8A-9E16C3510D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1731071"/>
            <a:ext cx="3535722" cy="2361862"/>
          </a:xfrm>
          <a:prstGeom prst="rect">
            <a:avLst/>
          </a:prstGeom>
        </p:spPr>
      </p:pic>
      <p:sp>
        <p:nvSpPr>
          <p:cNvPr id="6" name="Pijl: omlaag 5">
            <a:extLst>
              <a:ext uri="{FF2B5EF4-FFF2-40B4-BE49-F238E27FC236}">
                <a16:creationId xmlns:a16="http://schemas.microsoft.com/office/drawing/2014/main" id="{73E15BEB-C0AE-00BD-F1C3-BBDE918E4FAC}"/>
              </a:ext>
            </a:extLst>
          </p:cNvPr>
          <p:cNvSpPr/>
          <p:nvPr/>
        </p:nvSpPr>
        <p:spPr>
          <a:xfrm rot="9608437">
            <a:off x="1105736" y="3640197"/>
            <a:ext cx="288032" cy="4161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6E7D584E-E012-7A08-71B9-E6829113670A}"/>
              </a:ext>
            </a:extLst>
          </p:cNvPr>
          <p:cNvSpPr/>
          <p:nvPr/>
        </p:nvSpPr>
        <p:spPr>
          <a:xfrm rot="9809949">
            <a:off x="2207552" y="3228224"/>
            <a:ext cx="288032" cy="4161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omlaag 8">
            <a:extLst>
              <a:ext uri="{FF2B5EF4-FFF2-40B4-BE49-F238E27FC236}">
                <a16:creationId xmlns:a16="http://schemas.microsoft.com/office/drawing/2014/main" id="{027F4070-9C18-225B-4D01-6357769E94B5}"/>
              </a:ext>
            </a:extLst>
          </p:cNvPr>
          <p:cNvSpPr/>
          <p:nvPr/>
        </p:nvSpPr>
        <p:spPr>
          <a:xfrm rot="9163623">
            <a:off x="3240008" y="2954861"/>
            <a:ext cx="288032" cy="4161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descr="Afbeelding met persoon, nagel, vinger, duim&#10;&#10;Automatisch gegenereerde beschrijving">
            <a:extLst>
              <a:ext uri="{FF2B5EF4-FFF2-40B4-BE49-F238E27FC236}">
                <a16:creationId xmlns:a16="http://schemas.microsoft.com/office/drawing/2014/main" id="{AB64C855-32DD-8149-B2CA-8F5669B7F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5853" y="2255386"/>
            <a:ext cx="3535722" cy="2361862"/>
          </a:xfrm>
          <a:prstGeom prst="rect">
            <a:avLst/>
          </a:prstGeom>
        </p:spPr>
      </p:pic>
      <p:sp>
        <p:nvSpPr>
          <p:cNvPr id="17" name="Pijl: omlaag 16">
            <a:extLst>
              <a:ext uri="{FF2B5EF4-FFF2-40B4-BE49-F238E27FC236}">
                <a16:creationId xmlns:a16="http://schemas.microsoft.com/office/drawing/2014/main" id="{62097035-9856-1E7B-D61C-75FC69BA6408}"/>
              </a:ext>
            </a:extLst>
          </p:cNvPr>
          <p:cNvSpPr/>
          <p:nvPr/>
        </p:nvSpPr>
        <p:spPr>
          <a:xfrm rot="1340945">
            <a:off x="6018943" y="3115881"/>
            <a:ext cx="288032" cy="4161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 omlaag 17">
            <a:extLst>
              <a:ext uri="{FF2B5EF4-FFF2-40B4-BE49-F238E27FC236}">
                <a16:creationId xmlns:a16="http://schemas.microsoft.com/office/drawing/2014/main" id="{22040A72-1C5B-363D-0B06-B5F7A55B3087}"/>
              </a:ext>
            </a:extLst>
          </p:cNvPr>
          <p:cNvSpPr/>
          <p:nvPr/>
        </p:nvSpPr>
        <p:spPr>
          <a:xfrm rot="1542457">
            <a:off x="6981091" y="2953876"/>
            <a:ext cx="288032" cy="4161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0" name="Rechte verbindingslijn 19">
            <a:extLst>
              <a:ext uri="{FF2B5EF4-FFF2-40B4-BE49-F238E27FC236}">
                <a16:creationId xmlns:a16="http://schemas.microsoft.com/office/drawing/2014/main" id="{6721D328-52F0-710F-93CB-06C903B01D97}"/>
              </a:ext>
            </a:extLst>
          </p:cNvPr>
          <p:cNvCxnSpPr/>
          <p:nvPr/>
        </p:nvCxnSpPr>
        <p:spPr>
          <a:xfrm flipV="1">
            <a:off x="827584" y="3076750"/>
            <a:ext cx="720080" cy="7122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3198D1A1-EBBA-8CB8-D540-E81B1AB99685}"/>
              </a:ext>
            </a:extLst>
          </p:cNvPr>
          <p:cNvCxnSpPr>
            <a:cxnSpLocks/>
          </p:cNvCxnSpPr>
          <p:nvPr/>
        </p:nvCxnSpPr>
        <p:spPr>
          <a:xfrm flipV="1">
            <a:off x="1855950" y="2863405"/>
            <a:ext cx="555254" cy="5655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29DF1DDF-6A39-ED26-CA70-BB38E638148F}"/>
              </a:ext>
            </a:extLst>
          </p:cNvPr>
          <p:cNvCxnSpPr>
            <a:cxnSpLocks/>
          </p:cNvCxnSpPr>
          <p:nvPr/>
        </p:nvCxnSpPr>
        <p:spPr>
          <a:xfrm flipV="1">
            <a:off x="2762422" y="2400697"/>
            <a:ext cx="736355" cy="7992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48EA9A2E-288B-405F-AB36-E87F11F88C5E}"/>
              </a:ext>
            </a:extLst>
          </p:cNvPr>
          <p:cNvCxnSpPr>
            <a:cxnSpLocks/>
          </p:cNvCxnSpPr>
          <p:nvPr/>
        </p:nvCxnSpPr>
        <p:spPr>
          <a:xfrm>
            <a:off x="5960728" y="3589258"/>
            <a:ext cx="267456" cy="3057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44C7AB34-B388-6168-5EB6-C6760EBF0D29}"/>
              </a:ext>
            </a:extLst>
          </p:cNvPr>
          <p:cNvCxnSpPr>
            <a:cxnSpLocks/>
          </p:cNvCxnSpPr>
          <p:nvPr/>
        </p:nvCxnSpPr>
        <p:spPr>
          <a:xfrm>
            <a:off x="6849777" y="3404767"/>
            <a:ext cx="267456" cy="30572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06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5 – </a:t>
            </a:r>
            <a:r>
              <a:rPr lang="nl-NL">
                <a:solidFill>
                  <a:srgbClr val="C00000"/>
                </a:solidFill>
                <a:latin typeface="Century Gothic" panose="020B0502020202020204" pitchFamily="34" charset="0"/>
              </a:rPr>
              <a:t>30 januari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204" y="339291"/>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3922" y="4481143"/>
            <a:ext cx="2788039" cy="11495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49921" y="3882189"/>
            <a:ext cx="2898608"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aantreffen</a:t>
            </a:r>
          </a:p>
        </p:txBody>
      </p:sp>
      <p:sp>
        <p:nvSpPr>
          <p:cNvPr id="8" name="Text Box 14"/>
          <p:cNvSpPr txBox="1"/>
          <p:nvPr/>
        </p:nvSpPr>
        <p:spPr>
          <a:xfrm>
            <a:off x="106341" y="4515980"/>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op zoek gaan naar</a:t>
            </a:r>
            <a:endParaRPr lang="nl-NL" sz="900" b="1" dirty="0">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539552" y="753318"/>
            <a:ext cx="7848872"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Mijn buurjongen was niet naar iets speciaals op zoek, maar hij </a:t>
            </a:r>
            <a:r>
              <a:rPr lang="nl-NL" sz="2000" i="1" u="sng" dirty="0">
                <a:solidFill>
                  <a:srgbClr val="387038"/>
                </a:solidFill>
                <a:latin typeface="Century Gothic" panose="020B0502020202020204" pitchFamily="34" charset="0"/>
                <a:ea typeface="Calibri"/>
                <a:cs typeface="Times New Roman"/>
              </a:rPr>
              <a:t>trof</a:t>
            </a:r>
            <a:r>
              <a:rPr lang="nl-NL" sz="2000" i="1" dirty="0">
                <a:solidFill>
                  <a:srgbClr val="387038"/>
                </a:solidFill>
                <a:latin typeface="Century Gothic" panose="020B0502020202020204" pitchFamily="34" charset="0"/>
                <a:ea typeface="Calibri"/>
                <a:cs typeface="Times New Roman"/>
              </a:rPr>
              <a:t> ineens een axolotl </a:t>
            </a:r>
            <a:r>
              <a:rPr lang="nl-NL" sz="2000" i="1" u="sng" dirty="0">
                <a:solidFill>
                  <a:srgbClr val="387038"/>
                </a:solidFill>
                <a:latin typeface="Century Gothic" panose="020B0502020202020204" pitchFamily="34" charset="0"/>
                <a:ea typeface="Calibri"/>
                <a:cs typeface="Times New Roman"/>
              </a:rPr>
              <a:t>aan</a:t>
            </a:r>
            <a:r>
              <a:rPr lang="nl-NL" sz="2000" i="1" dirty="0">
                <a:solidFill>
                  <a:srgbClr val="387038"/>
                </a:solidFill>
                <a:latin typeface="Century Gothic" panose="020B0502020202020204" pitchFamily="34" charset="0"/>
                <a:ea typeface="Calibri"/>
                <a:cs typeface="Times New Roman"/>
              </a:rPr>
              <a:t> in de vijver.</a:t>
            </a:r>
            <a:endParaRPr lang="nl-NL" sz="1100" dirty="0">
              <a:effectLst/>
              <a:latin typeface="Century Gothic" panose="020B0502020202020204" pitchFamily="34" charset="0"/>
              <a:ea typeface="Calibri"/>
              <a:cs typeface="Times New Roman"/>
            </a:endParaRPr>
          </a:p>
        </p:txBody>
      </p:sp>
      <p:sp>
        <p:nvSpPr>
          <p:cNvPr id="20" name="Text Box 14">
            <a:extLst>
              <a:ext uri="{FF2B5EF4-FFF2-40B4-BE49-F238E27FC236}">
                <a16:creationId xmlns:a16="http://schemas.microsoft.com/office/drawing/2014/main" id="{D4C7B51B-A4EA-4C71-81E9-FF79495CC4AD}"/>
              </a:ext>
            </a:extLst>
          </p:cNvPr>
          <p:cNvSpPr txBox="1"/>
          <p:nvPr/>
        </p:nvSpPr>
        <p:spPr>
          <a:xfrm>
            <a:off x="6122547" y="4655948"/>
            <a:ext cx="2764129" cy="47616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07CA3642-3842-4E8B-9ACB-CC59D3C9DE1D}"/>
              </a:ext>
            </a:extLst>
          </p:cNvPr>
          <p:cNvSpPr txBox="1">
            <a:spLocks noChangeArrowheads="1"/>
          </p:cNvSpPr>
          <p:nvPr/>
        </p:nvSpPr>
        <p:spPr bwMode="auto">
          <a:xfrm>
            <a:off x="6193441" y="4723833"/>
            <a:ext cx="2693235" cy="41251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vinden</a:t>
            </a:r>
          </a:p>
        </p:txBody>
      </p:sp>
      <p:pic>
        <p:nvPicPr>
          <p:cNvPr id="2" name="Afbeelding 1" descr="Afbeelding met buitenshuis, water, meer, persoon&#10;&#10;Automatisch gegenereerde beschrijving">
            <a:extLst>
              <a:ext uri="{FF2B5EF4-FFF2-40B4-BE49-F238E27FC236}">
                <a16:creationId xmlns:a16="http://schemas.microsoft.com/office/drawing/2014/main" id="{F25D2555-D460-3B4B-1DBE-58448F4248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11955" y="1398467"/>
            <a:ext cx="2574540" cy="2424479"/>
          </a:xfrm>
          <a:prstGeom prst="rect">
            <a:avLst/>
          </a:prstGeom>
        </p:spPr>
      </p:pic>
      <p:pic>
        <p:nvPicPr>
          <p:cNvPr id="6" name="Afbeelding 5" descr="Afbeelding met boom, buitenshuis, kleding, water&#10;&#10;Automatisch gegenereerde beschrijving">
            <a:extLst>
              <a:ext uri="{FF2B5EF4-FFF2-40B4-BE49-F238E27FC236}">
                <a16:creationId xmlns:a16="http://schemas.microsoft.com/office/drawing/2014/main" id="{2321AAE5-B589-2D17-11F8-3224B5C90A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85793" y="2621830"/>
            <a:ext cx="2664296" cy="1779750"/>
          </a:xfrm>
          <a:prstGeom prst="rect">
            <a:avLst/>
          </a:prstGeom>
        </p:spPr>
      </p:pic>
    </p:spTree>
    <p:extLst>
      <p:ext uri="{BB962C8B-B14F-4D97-AF65-F5344CB8AC3E}">
        <p14:creationId xmlns:p14="http://schemas.microsoft.com/office/powerpoint/2010/main" val="193966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4519"/>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23728" y="2348881"/>
            <a:ext cx="3672408"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227699" y="2276872"/>
            <a:ext cx="339267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exotisch</a:t>
            </a:r>
            <a:endParaRPr lang="nl-NL" sz="1050" dirty="0">
              <a:effectLst/>
              <a:latin typeface="Century Gothic" panose="020B0502020202020204" pitchFamily="34" charset="0"/>
              <a:ea typeface="Calibri"/>
              <a:cs typeface="Times New Roman"/>
            </a:endParaRPr>
          </a:p>
        </p:txBody>
      </p:sp>
      <p:cxnSp>
        <p:nvCxnSpPr>
          <p:cNvPr id="9" name="Rechte verbindingslijn 8"/>
          <p:cNvCxnSpPr/>
          <p:nvPr/>
        </p:nvCxnSpPr>
        <p:spPr>
          <a:xfrm flipH="1">
            <a:off x="4139953" y="1124744"/>
            <a:ext cx="573860" cy="1224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2206225" y="3284986"/>
            <a:ext cx="948776" cy="14067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2856480" y="4144456"/>
            <a:ext cx="5726839" cy="10946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2856480" y="4220717"/>
            <a:ext cx="594286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80000"/>
              </a:lnSpc>
            </a:pPr>
            <a:r>
              <a:rPr lang="nl-NL" sz="3600" dirty="0">
                <a:latin typeface="Century Gothic" panose="020B0502020202020204" pitchFamily="34" charset="0"/>
                <a:ea typeface="Calibri"/>
                <a:cs typeface="Times New Roman"/>
              </a:rPr>
              <a:t>exotische dieren: </a:t>
            </a:r>
          </a:p>
          <a:p>
            <a:pPr>
              <a:lnSpc>
                <a:spcPct val="80000"/>
              </a:lnSpc>
            </a:pPr>
            <a:r>
              <a:rPr lang="nl-NL" sz="3600" dirty="0">
                <a:latin typeface="Century Gothic" panose="020B0502020202020204" pitchFamily="34" charset="0"/>
                <a:ea typeface="Calibri"/>
                <a:cs typeface="Times New Roman"/>
              </a:rPr>
              <a:t>de papegaai, de axolotl </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827584" y="589841"/>
            <a:ext cx="799288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575048" y="578975"/>
            <a:ext cx="856895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exotisch fruit: de kiwi, de avocado</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24" name="Text Box 14"/>
          <p:cNvSpPr txBox="1"/>
          <p:nvPr/>
        </p:nvSpPr>
        <p:spPr>
          <a:xfrm>
            <a:off x="2123728" y="3212976"/>
            <a:ext cx="3672408" cy="47705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5" name="Tekstvak 24"/>
          <p:cNvSpPr txBox="1"/>
          <p:nvPr/>
        </p:nvSpPr>
        <p:spPr>
          <a:xfrm>
            <a:off x="2132112" y="3200687"/>
            <a:ext cx="3921486" cy="523220"/>
          </a:xfrm>
          <a:prstGeom prst="rect">
            <a:avLst/>
          </a:prstGeom>
          <a:noFill/>
        </p:spPr>
        <p:txBody>
          <a:bodyPr wrap="square" rtlCol="0">
            <a:spAutoFit/>
          </a:bodyPr>
          <a:lstStyle/>
          <a:p>
            <a:r>
              <a:rPr lang="nl-NL" sz="2800" dirty="0">
                <a:latin typeface="Century Gothic" panose="020B0502020202020204" pitchFamily="34" charset="0"/>
              </a:rPr>
              <a:t>= uit een warm land</a:t>
            </a:r>
          </a:p>
        </p:txBody>
      </p:sp>
      <p:pic>
        <p:nvPicPr>
          <p:cNvPr id="2050" name="Picture 2" descr="C:\Users\dasg\Downloads\shutterstock_69964596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1817" y="1313103"/>
            <a:ext cx="1130336" cy="7754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dasg\Downloads\shutterstock_349484078.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08304" y="1282459"/>
            <a:ext cx="1130336" cy="11303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asg\Downloads\shutterstock_53617786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0474" y="2348881"/>
            <a:ext cx="1712162" cy="1153997"/>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buitenshuis, vogel, boom, papegaai&#10;&#10;Automatisch gegenereerde beschrijving">
            <a:extLst>
              <a:ext uri="{FF2B5EF4-FFF2-40B4-BE49-F238E27FC236}">
                <a16:creationId xmlns:a16="http://schemas.microsoft.com/office/drawing/2014/main" id="{704742CF-9ED0-5D14-F19B-8BBD56387AE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93624" y="5282524"/>
            <a:ext cx="939722" cy="1406770"/>
          </a:xfrm>
          <a:prstGeom prst="rect">
            <a:avLst/>
          </a:prstGeom>
        </p:spPr>
      </p:pic>
      <p:pic>
        <p:nvPicPr>
          <p:cNvPr id="3" name="Afbeelding 2" descr="Afbeelding met aquarium, salamander, overdekt&#10;&#10;Automatisch gegenereerde beschrijving">
            <a:extLst>
              <a:ext uri="{FF2B5EF4-FFF2-40B4-BE49-F238E27FC236}">
                <a16:creationId xmlns:a16="http://schemas.microsoft.com/office/drawing/2014/main" id="{0734B20A-904F-4814-71FA-6D02F340E2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04217" y="5318136"/>
            <a:ext cx="1924353" cy="1283543"/>
          </a:xfrm>
          <a:prstGeom prst="rect">
            <a:avLst/>
          </a:prstGeom>
        </p:spPr>
      </p:pic>
    </p:spTree>
    <p:extLst>
      <p:ext uri="{BB962C8B-B14F-4D97-AF65-F5344CB8AC3E}">
        <p14:creationId xmlns:p14="http://schemas.microsoft.com/office/powerpoint/2010/main" val="3523260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891" y="-27383"/>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5544616"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11760" y="2420888"/>
            <a:ext cx="547260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woordvoerder</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124925" y="867516"/>
            <a:ext cx="330233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785166" y="861960"/>
            <a:ext cx="395873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actiegroep</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95536" y="4356626"/>
            <a:ext cx="323574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42298" y="4336798"/>
            <a:ext cx="46887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interview</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1826904" y="3212976"/>
            <a:ext cx="6883916" cy="6069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763688" y="3250036"/>
            <a:ext cx="8038229"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iemand die namens anderen spreekt</a:t>
            </a:r>
            <a:endParaRPr lang="nl-NL" sz="1100" dirty="0">
              <a:effectLst/>
              <a:latin typeface="Century Gothic" panose="020B0502020202020204" pitchFamily="34" charset="0"/>
              <a:ea typeface="Calibri"/>
              <a:cs typeface="Times New Roman"/>
            </a:endParaRPr>
          </a:p>
        </p:txBody>
      </p:sp>
      <p:pic>
        <p:nvPicPr>
          <p:cNvPr id="19" name="Afbeelding 18">
            <a:extLst>
              <a:ext uri="{FF2B5EF4-FFF2-40B4-BE49-F238E27FC236}">
                <a16:creationId xmlns:a16="http://schemas.microsoft.com/office/drawing/2014/main" id="{0558D5CF-AB2C-4EEC-AED6-BB394111815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6149" y="2005794"/>
            <a:ext cx="1798560" cy="1150618"/>
          </a:xfrm>
          <a:prstGeom prst="rect">
            <a:avLst/>
          </a:prstGeom>
        </p:spPr>
      </p:pic>
      <p:pic>
        <p:nvPicPr>
          <p:cNvPr id="21" name="Afbeelding 20" descr="Afbeelding met persoon, kostuum, person, vasthouden&#10;&#10;Automatisch gegenereerde beschrijving">
            <a:extLst>
              <a:ext uri="{FF2B5EF4-FFF2-40B4-BE49-F238E27FC236}">
                <a16:creationId xmlns:a16="http://schemas.microsoft.com/office/drawing/2014/main" id="{85E8B4F5-903A-4001-6C29-0ECA4CFAF79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69121" y="4421726"/>
            <a:ext cx="2253035" cy="1505028"/>
          </a:xfrm>
          <a:prstGeom prst="rect">
            <a:avLst/>
          </a:prstGeom>
        </p:spPr>
      </p:pic>
      <p:pic>
        <p:nvPicPr>
          <p:cNvPr id="25" name="Afbeelding 24" descr="Afbeelding met silhouet&#10;&#10;Automatisch gegenereerde beschrijving">
            <a:extLst>
              <a:ext uri="{FF2B5EF4-FFF2-40B4-BE49-F238E27FC236}">
                <a16:creationId xmlns:a16="http://schemas.microsoft.com/office/drawing/2014/main" id="{2D251704-5813-960E-62BC-F8F9BD4EF32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41268" y="772780"/>
            <a:ext cx="2065878" cy="1501550"/>
          </a:xfrm>
          <a:prstGeom prst="rect">
            <a:avLst/>
          </a:prstGeom>
        </p:spPr>
      </p:pic>
    </p:spTree>
    <p:extLst>
      <p:ext uri="{BB962C8B-B14F-4D97-AF65-F5344CB8AC3E}">
        <p14:creationId xmlns:p14="http://schemas.microsoft.com/office/powerpoint/2010/main" val="394086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5"/>
            <a:ext cx="9128770" cy="640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18900" y="2318035"/>
            <a:ext cx="4585348" cy="8949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521413" y="233733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effectLst/>
                <a:latin typeface="Century Gothic" panose="020B0502020202020204" pitchFamily="34" charset="0"/>
                <a:ea typeface="Calibri"/>
                <a:cs typeface="Times New Roman"/>
              </a:rPr>
              <a:t>onderkoeld</a:t>
            </a:r>
            <a:endParaRPr lang="nl-NL" sz="9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flipV="1">
            <a:off x="2146891" y="995890"/>
            <a:ext cx="587621" cy="13221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335290" y="1140514"/>
            <a:ext cx="1372615" cy="1183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035705" cy="17844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3012246" y="4997453"/>
            <a:ext cx="5682816" cy="7010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2830095" y="5021675"/>
            <a:ext cx="615569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lichaamstemperatuur</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840204" y="535145"/>
            <a:ext cx="398026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713813" y="484991"/>
            <a:ext cx="413818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aansterken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845228" y="388979"/>
            <a:ext cx="199680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827584" y="332656"/>
            <a:ext cx="227913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EHBO</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print">
            <a:extLst>
              <a:ext uri="{28A0092B-C50C-407E-A947-70E740481C1C}">
                <a14:useLocalDpi xmlns:a14="http://schemas.microsoft.com/office/drawing/2010/main" val="0"/>
              </a:ext>
            </a:extLst>
          </a:blip>
          <a:stretch>
            <a:fillRect/>
          </a:stretch>
        </p:blipFill>
        <p:spPr>
          <a:xfrm>
            <a:off x="7380312" y="6220072"/>
            <a:ext cx="1584176" cy="593304"/>
          </a:xfrm>
          <a:prstGeom prst="rect">
            <a:avLst/>
          </a:prstGeom>
        </p:spPr>
      </p:pic>
      <p:sp>
        <p:nvSpPr>
          <p:cNvPr id="17" name="Text Box 14"/>
          <p:cNvSpPr txBox="1"/>
          <p:nvPr/>
        </p:nvSpPr>
        <p:spPr>
          <a:xfrm>
            <a:off x="2218900" y="3212975"/>
            <a:ext cx="6025509"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239005" y="3186127"/>
            <a:ext cx="6166021" cy="84922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te sterk afgekoeld door de kou, te koud geworden</a:t>
            </a:r>
            <a:endParaRPr lang="nl-NL" sz="1100" dirty="0">
              <a:effectLst/>
              <a:latin typeface="Century Gothic" panose="020B0502020202020204" pitchFamily="34" charset="0"/>
              <a:ea typeface="Calibri"/>
              <a:cs typeface="Times New Roman"/>
            </a:endParaRPr>
          </a:p>
        </p:txBody>
      </p:sp>
      <p:pic>
        <p:nvPicPr>
          <p:cNvPr id="3" name="Afbeelding 2" descr="Afbeelding met Graphics, clipart, logo, grafische vormgeving&#10;&#10;Automatisch gegenereerde beschrijving">
            <a:extLst>
              <a:ext uri="{FF2B5EF4-FFF2-40B4-BE49-F238E27FC236}">
                <a16:creationId xmlns:a16="http://schemas.microsoft.com/office/drawing/2014/main" id="{B3037124-4189-5E10-0657-CD414D151D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4290" y="2812523"/>
            <a:ext cx="1399656" cy="1222830"/>
          </a:xfrm>
          <a:prstGeom prst="rect">
            <a:avLst/>
          </a:prstGeom>
        </p:spPr>
      </p:pic>
      <p:pic>
        <p:nvPicPr>
          <p:cNvPr id="6" name="Afbeelding 5" descr="Afbeelding met persoon, kleding, brandweerman, werkkleding&#10;&#10;Automatisch gegenereerde beschrijving">
            <a:extLst>
              <a:ext uri="{FF2B5EF4-FFF2-40B4-BE49-F238E27FC236}">
                <a16:creationId xmlns:a16="http://schemas.microsoft.com/office/drawing/2014/main" id="{F0639D52-5932-F4E6-FF6D-0535E9325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3" y="1059173"/>
            <a:ext cx="1679348" cy="1121805"/>
          </a:xfrm>
          <a:prstGeom prst="rect">
            <a:avLst/>
          </a:prstGeom>
        </p:spPr>
      </p:pic>
      <p:pic>
        <p:nvPicPr>
          <p:cNvPr id="20" name="Afbeelding 19">
            <a:extLst>
              <a:ext uri="{FF2B5EF4-FFF2-40B4-BE49-F238E27FC236}">
                <a16:creationId xmlns:a16="http://schemas.microsoft.com/office/drawing/2014/main" id="{D7C0207E-5DEC-32FE-9DC4-3351E14EF8B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95013" y="4677613"/>
            <a:ext cx="1897231" cy="1285245"/>
          </a:xfrm>
          <a:prstGeom prst="rect">
            <a:avLst/>
          </a:prstGeom>
        </p:spPr>
      </p:pic>
      <p:pic>
        <p:nvPicPr>
          <p:cNvPr id="22" name="Afbeelding 21" descr="Afbeelding met tekening, tekenfilm, clipart, Menselijk gezicht&#10;&#10;Automatisch gegenereerde beschrijving">
            <a:extLst>
              <a:ext uri="{FF2B5EF4-FFF2-40B4-BE49-F238E27FC236}">
                <a16:creationId xmlns:a16="http://schemas.microsoft.com/office/drawing/2014/main" id="{968C0DB6-7B4D-2A41-382B-DBF2DE7805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257" y="1196752"/>
            <a:ext cx="1860606" cy="1317309"/>
          </a:xfrm>
          <a:prstGeom prst="rect">
            <a:avLst/>
          </a:prstGeom>
        </p:spPr>
      </p:pic>
    </p:spTree>
    <p:extLst>
      <p:ext uri="{BB962C8B-B14F-4D97-AF65-F5344CB8AC3E}">
        <p14:creationId xmlns:p14="http://schemas.microsoft.com/office/powerpoint/2010/main" val="3632156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78751"/>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het bassin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de grote bak met water</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Bij de opvang hebben ze een heel groot </a:t>
            </a:r>
            <a:r>
              <a:rPr lang="nl-NL" sz="2800" i="1" u="sng" dirty="0">
                <a:solidFill>
                  <a:srgbClr val="387038"/>
                </a:solidFill>
                <a:latin typeface="Century Gothic" panose="020B0502020202020204" pitchFamily="34" charset="0"/>
                <a:cs typeface="Times New Roman"/>
              </a:rPr>
              <a:t>bassin</a:t>
            </a:r>
            <a:r>
              <a:rPr lang="nl-NL" sz="2800" i="1" dirty="0">
                <a:solidFill>
                  <a:srgbClr val="387038"/>
                </a:solidFill>
                <a:latin typeface="Century Gothic" panose="020B0502020202020204" pitchFamily="34" charset="0"/>
                <a:cs typeface="Times New Roman"/>
              </a:rPr>
              <a:t> waar de diertjes genoeg ruimte hebben om in te leven. </a:t>
            </a:r>
            <a:endParaRPr lang="nl-NL" sz="2800" i="1" dirty="0">
              <a:solidFill>
                <a:srgbClr val="00B050"/>
              </a:solidFill>
              <a:latin typeface="Century Gothic" panose="020B0502020202020204" pitchFamily="34" charset="0"/>
            </a:endParaRPr>
          </a:p>
        </p:txBody>
      </p:sp>
      <p:pic>
        <p:nvPicPr>
          <p:cNvPr id="2" name="Afbeelding 1" descr="Afbeelding met buitenshuis, gebouw, grond, boot&#10;&#10;Automatisch gegenereerde beschrijving">
            <a:extLst>
              <a:ext uri="{FF2B5EF4-FFF2-40B4-BE49-F238E27FC236}">
                <a16:creationId xmlns:a16="http://schemas.microsoft.com/office/drawing/2014/main" id="{C1BCD139-CF07-7B65-CF86-A278FC619C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1680" y="1879892"/>
            <a:ext cx="4645002" cy="3098216"/>
          </a:xfrm>
          <a:prstGeom prst="rect">
            <a:avLst/>
          </a:prstGeom>
        </p:spPr>
      </p:pic>
    </p:spTree>
    <p:extLst>
      <p:ext uri="{BB962C8B-B14F-4D97-AF65-F5344CB8AC3E}">
        <p14:creationId xmlns:p14="http://schemas.microsoft.com/office/powerpoint/2010/main" val="3855176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exotisch</a:t>
            </a:r>
          </a:p>
        </p:txBody>
      </p:sp>
      <p:pic>
        <p:nvPicPr>
          <p:cNvPr id="3" name="Afbeelding 2" descr="Afbeelding met aquarium, salamander, overdekt&#10;&#10;Automatisch gegenereerde beschrijving">
            <a:extLst>
              <a:ext uri="{FF2B5EF4-FFF2-40B4-BE49-F238E27FC236}">
                <a16:creationId xmlns:a16="http://schemas.microsoft.com/office/drawing/2014/main" id="{2BBE627F-5A3B-596A-FF79-B853E263A2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447" y="1412776"/>
            <a:ext cx="7449105" cy="4968552"/>
          </a:xfrm>
          <a:prstGeom prst="rect">
            <a:avLst/>
          </a:prstGeom>
        </p:spPr>
      </p:pic>
    </p:spTree>
    <p:extLst>
      <p:ext uri="{BB962C8B-B14F-4D97-AF65-F5344CB8AC3E}">
        <p14:creationId xmlns:p14="http://schemas.microsoft.com/office/powerpoint/2010/main" val="287525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aantreffen</a:t>
            </a:r>
          </a:p>
        </p:txBody>
      </p:sp>
      <p:pic>
        <p:nvPicPr>
          <p:cNvPr id="7" name="Afbeelding 6" descr="Afbeelding met buitenshuis, water, meer, persoon&#10;&#10;Automatisch gegenereerde beschrijving">
            <a:extLst>
              <a:ext uri="{FF2B5EF4-FFF2-40B4-BE49-F238E27FC236}">
                <a16:creationId xmlns:a16="http://schemas.microsoft.com/office/drawing/2014/main" id="{1B99DF79-BD7C-34E4-FA02-8493A6C445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9372"/>
          <a:stretch/>
        </p:blipFill>
        <p:spPr>
          <a:xfrm>
            <a:off x="1781436" y="1340768"/>
            <a:ext cx="5544616" cy="522144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onderkoeld</a:t>
            </a:r>
          </a:p>
        </p:txBody>
      </p:sp>
      <p:pic>
        <p:nvPicPr>
          <p:cNvPr id="4" name="Afbeelding 3" descr="Afbeelding met Graphics, clipart, logo, grafische vormgeving&#10;&#10;Automatisch gegenereerde beschrijving">
            <a:extLst>
              <a:ext uri="{FF2B5EF4-FFF2-40B4-BE49-F238E27FC236}">
                <a16:creationId xmlns:a16="http://schemas.microsoft.com/office/drawing/2014/main" id="{E28476B5-D5F0-EC6B-D69F-5502CDCC02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1680" y="1700808"/>
            <a:ext cx="5068071" cy="4427797"/>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van nature</a:t>
            </a:r>
          </a:p>
        </p:txBody>
      </p:sp>
      <p:pic>
        <p:nvPicPr>
          <p:cNvPr id="3" name="Afbeelding 2" descr="Afbeelding met tekst, kaart&#10;&#10;Automatisch gegenereerde beschrijving">
            <a:extLst>
              <a:ext uri="{FF2B5EF4-FFF2-40B4-BE49-F238E27FC236}">
                <a16:creationId xmlns:a16="http://schemas.microsoft.com/office/drawing/2014/main" id="{323D1F98-B2A1-FAD2-1F47-7E6177563B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556" y="1700808"/>
            <a:ext cx="7992888" cy="4492003"/>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opvangen</a:t>
            </a:r>
          </a:p>
        </p:txBody>
      </p:sp>
      <p:pic>
        <p:nvPicPr>
          <p:cNvPr id="4" name="Afbeelding 3" descr="Afbeelding met salamander, plastic&#10;&#10;Automatisch gegenereerde beschrijving">
            <a:extLst>
              <a:ext uri="{FF2B5EF4-FFF2-40B4-BE49-F238E27FC236}">
                <a16:creationId xmlns:a16="http://schemas.microsoft.com/office/drawing/2014/main" id="{F8906243-D57D-97C4-DD77-F382DD6DD7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412776"/>
            <a:ext cx="7344816" cy="514137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terugslag</a:t>
            </a:r>
          </a:p>
        </p:txBody>
      </p:sp>
      <p:pic>
        <p:nvPicPr>
          <p:cNvPr id="3" name="Afbeelding 2" descr="Afbeelding met persoon, nagel, vinger, duim&#10;&#10;Automatisch gegenereerde beschrijving">
            <a:extLst>
              <a:ext uri="{FF2B5EF4-FFF2-40B4-BE49-F238E27FC236}">
                <a16:creationId xmlns:a16="http://schemas.microsoft.com/office/drawing/2014/main" id="{8128EA0C-D68A-C521-5289-E2A91A417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484784"/>
            <a:ext cx="7200800" cy="4810134"/>
          </a:xfrm>
          <a:prstGeom prst="rect">
            <a:avLst/>
          </a:prstGeom>
        </p:spPr>
      </p:pic>
      <p:sp>
        <p:nvSpPr>
          <p:cNvPr id="4" name="Ovaal 3">
            <a:extLst>
              <a:ext uri="{FF2B5EF4-FFF2-40B4-BE49-F238E27FC236}">
                <a16:creationId xmlns:a16="http://schemas.microsoft.com/office/drawing/2014/main" id="{7D37A6EA-5FB5-152D-8CFA-CD28B1AFDA50}"/>
              </a:ext>
            </a:extLst>
          </p:cNvPr>
          <p:cNvSpPr/>
          <p:nvPr/>
        </p:nvSpPr>
        <p:spPr>
          <a:xfrm>
            <a:off x="2555776" y="3645024"/>
            <a:ext cx="1368152" cy="1656184"/>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Afbeelding 4" descr="Afbeelding met tekening, clipart, tekenfilm, schets&#10;&#10;Automatisch gegenereerde beschrijving">
            <a:extLst>
              <a:ext uri="{FF2B5EF4-FFF2-40B4-BE49-F238E27FC236}">
                <a16:creationId xmlns:a16="http://schemas.microsoft.com/office/drawing/2014/main" id="{408CFF27-5A36-644D-24DE-FF790F1829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1354460"/>
            <a:ext cx="2420888" cy="242088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aanvankelijk</a:t>
            </a:r>
          </a:p>
        </p:txBody>
      </p:sp>
      <p:pic>
        <p:nvPicPr>
          <p:cNvPr id="4" name="Afbeelding 3" descr="Afbeelding met kleding, persoon, Menselijk gezicht, muur&#10;&#10;Automatisch gegenereerde beschrijving">
            <a:extLst>
              <a:ext uri="{FF2B5EF4-FFF2-40B4-BE49-F238E27FC236}">
                <a16:creationId xmlns:a16="http://schemas.microsoft.com/office/drawing/2014/main" id="{8B30242A-0BD7-4973-5E78-7A5E8F897E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27584" y="1484783"/>
            <a:ext cx="7632848" cy="5091109"/>
          </a:xfrm>
          <a:prstGeom prst="rect">
            <a:avLst/>
          </a:prstGeom>
        </p:spPr>
      </p:pic>
      <p:sp>
        <p:nvSpPr>
          <p:cNvPr id="5" name="Gedachtewolkje: wolk 4">
            <a:extLst>
              <a:ext uri="{FF2B5EF4-FFF2-40B4-BE49-F238E27FC236}">
                <a16:creationId xmlns:a16="http://schemas.microsoft.com/office/drawing/2014/main" id="{F28744A9-C9E7-4A84-DA63-712B6C2BC979}"/>
              </a:ext>
            </a:extLst>
          </p:cNvPr>
          <p:cNvSpPr/>
          <p:nvPr/>
        </p:nvSpPr>
        <p:spPr>
          <a:xfrm>
            <a:off x="5149180" y="1340768"/>
            <a:ext cx="3312368" cy="2088232"/>
          </a:xfrm>
          <a:prstGeom prst="cloudCallout">
            <a:avLst>
              <a:gd name="adj1" fmla="val -45371"/>
              <a:gd name="adj2" fmla="val 53377"/>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400" dirty="0"/>
              <a:t>Misschien mag ik de axolotl wel houden…</a:t>
            </a:r>
          </a:p>
        </p:txBody>
      </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2368</TotalTime>
  <Words>910</Words>
  <Application>Microsoft Office PowerPoint</Application>
  <PresentationFormat>Diavoorstelling (4:3)</PresentationFormat>
  <Paragraphs>259</Paragraphs>
  <Slides>24</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508</cp:revision>
  <dcterms:created xsi:type="dcterms:W3CDTF">2021-06-08T06:13:59Z</dcterms:created>
  <dcterms:modified xsi:type="dcterms:W3CDTF">2024-01-30T09:43:32Z</dcterms:modified>
</cp:coreProperties>
</file>