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94" r:id="rId2"/>
    <p:sldId id="548" r:id="rId3"/>
    <p:sldId id="1491" r:id="rId4"/>
    <p:sldId id="1483" r:id="rId5"/>
    <p:sldId id="1493" r:id="rId6"/>
    <p:sldId id="1492" r:id="rId7"/>
    <p:sldId id="1460" r:id="rId8"/>
    <p:sldId id="1478" r:id="rId9"/>
    <p:sldId id="1479" r:id="rId10"/>
    <p:sldId id="1480" r:id="rId11"/>
    <p:sldId id="1481" r:id="rId12"/>
    <p:sldId id="1477" r:id="rId13"/>
    <p:sldId id="934" r:id="rId14"/>
    <p:sldId id="1495" r:id="rId15"/>
    <p:sldId id="1498" r:id="rId16"/>
    <p:sldId id="1487" r:id="rId17"/>
    <p:sldId id="1501" r:id="rId18"/>
    <p:sldId id="1496" r:id="rId19"/>
    <p:sldId id="263" r:id="rId20"/>
    <p:sldId id="1484" r:id="rId21"/>
    <p:sldId id="1497" r:id="rId22"/>
    <p:sldId id="1500" r:id="rId23"/>
    <p:sldId id="1499"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94"/>
            <p14:sldId id="548"/>
            <p14:sldId id="1491"/>
            <p14:sldId id="1483"/>
            <p14:sldId id="1493"/>
            <p14:sldId id="1492"/>
            <p14:sldId id="1460"/>
            <p14:sldId id="1478"/>
            <p14:sldId id="1479"/>
            <p14:sldId id="1480"/>
            <p14:sldId id="1481"/>
            <p14:sldId id="1477"/>
            <p14:sldId id="934"/>
            <p14:sldId id="1495"/>
            <p14:sldId id="1498"/>
            <p14:sldId id="1487"/>
            <p14:sldId id="1501"/>
            <p14:sldId id="1496"/>
            <p14:sldId id="263"/>
            <p14:sldId id="1484"/>
            <p14:sldId id="1497"/>
            <p14:sldId id="1500"/>
            <p14:sldId id="14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0201" autoAdjust="0"/>
  </p:normalViewPr>
  <p:slideViewPr>
    <p:cSldViewPr>
      <p:cViewPr varScale="1">
        <p:scale>
          <a:sx n="74" d="100"/>
          <a:sy n="74" d="100"/>
        </p:scale>
        <p:origin x="1320"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16-1-2024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16-1-2024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a typeface="Times New Roman" panose="02020603050405020304" pitchFamily="18" charset="0"/>
                <a:cs typeface="Arial" panose="020B0604020202020204" pitchFamily="34" charset="0"/>
              </a:rPr>
              <a:t>https://www.rtlnieuws.nl/nieuws/buitenland/artikel/5428806/erfgename-oostenrijk-geen-erfbelasting-weggeven-25-miljoen</a:t>
            </a:r>
            <a:endParaRPr lang="nl-NL" sz="1200" b="1" kern="1200" dirty="0">
              <a:solidFill>
                <a:schemeClr val="tx1"/>
              </a:solidFill>
              <a:effectLst/>
              <a:latin typeface="+mn-lt"/>
              <a:ea typeface="+mn-ea"/>
              <a:cs typeface="+mn-cs"/>
            </a:endParaRP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Woordenoverzicht:</a:t>
            </a:r>
            <a:endParaRPr lang="nl-NL" sz="1200" kern="1200" dirty="0">
              <a:solidFill>
                <a:schemeClr val="tx1"/>
              </a:solidFill>
              <a:effectLst/>
              <a:latin typeface="+mn-lt"/>
              <a:ea typeface="+mn-ea"/>
              <a:cs typeface="+mn-cs"/>
            </a:endParaRPr>
          </a:p>
          <a:p>
            <a:pPr fontAlgn="t"/>
            <a:r>
              <a:rPr lang="nl-NL" dirty="0"/>
              <a:t>zich inzetten: moeite doen</a:t>
            </a:r>
          </a:p>
          <a:p>
            <a:pPr fontAlgn="t"/>
            <a:r>
              <a:rPr lang="nl-NL" dirty="0"/>
              <a:t>de armoede: het leven met (te) weinig geld of spullen</a:t>
            </a:r>
          </a:p>
          <a:p>
            <a:pPr fontAlgn="t"/>
            <a:r>
              <a:rPr lang="nl-NL" dirty="0"/>
              <a:t>verdelen: iedereen een stukje of een deel geven</a:t>
            </a:r>
          </a:p>
          <a:p>
            <a:pPr fontAlgn="t"/>
            <a:r>
              <a:rPr lang="nl-NL" dirty="0"/>
              <a:t>het rapport: het geschreven verhaal waarin staat wat er door een onderzoek duidelijk is geworden</a:t>
            </a:r>
          </a:p>
          <a:p>
            <a:pPr fontAlgn="t"/>
            <a:r>
              <a:rPr lang="nl-NL" dirty="0"/>
              <a:t>de kloof: de afstand, het grote verschil tussen mensen</a:t>
            </a:r>
          </a:p>
          <a:p>
            <a:pPr fontAlgn="t"/>
            <a:r>
              <a:rPr lang="nl-NL" dirty="0"/>
              <a:t>de oprichter: de persoon die ervoor zorgt dat iets gaat bestaan, zoals een club of een bedrijf</a:t>
            </a:r>
          </a:p>
          <a:p>
            <a:pPr fontAlgn="t"/>
            <a:r>
              <a:rPr lang="nl-NL" dirty="0"/>
              <a:t>de eigenaar: de persoon van wie iets is</a:t>
            </a:r>
          </a:p>
          <a:p>
            <a:pPr fontAlgn="t"/>
            <a:r>
              <a:rPr lang="nl-NL" dirty="0"/>
              <a:t>bekendmaken: laten weten, vertellen</a:t>
            </a:r>
          </a:p>
          <a:p>
            <a:pPr fontAlgn="t"/>
            <a:r>
              <a:rPr lang="nl-NL" dirty="0"/>
              <a:t>erven: iets van iemand krijgen na zijn of haar dood</a:t>
            </a:r>
          </a:p>
          <a:p>
            <a:pPr fontAlgn="t"/>
            <a:r>
              <a:rPr lang="nl-NL" dirty="0"/>
              <a:t>rondkomen: genoeg geld hebben om van te leven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236916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16-1-2024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11.jpe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Vorige week las ik een bijzonder nieuwtje. Een hele rijke vrouw in Oostenrijk </a:t>
            </a:r>
            <a:r>
              <a:rPr lang="nl-NL" sz="2000" b="1" u="sng" dirty="0">
                <a:effectLst/>
                <a:ea typeface="Times New Roman" panose="02020603050405020304" pitchFamily="18" charset="0"/>
                <a:cs typeface="Arial" panose="020B0604020202020204" pitchFamily="34" charset="0"/>
              </a:rPr>
              <a:t>erfde</a:t>
            </a:r>
            <a:r>
              <a:rPr lang="nl-NL" sz="2000" dirty="0">
                <a:effectLst/>
                <a:ea typeface="Times New Roman" panose="02020603050405020304" pitchFamily="18" charset="0"/>
                <a:cs typeface="Arial" panose="020B0604020202020204" pitchFamily="34" charset="0"/>
              </a:rPr>
              <a:t> heel veel geld, </a:t>
            </a:r>
            <a:r>
              <a:rPr lang="nl-NL" sz="2000" dirty="0">
                <a:ea typeface="Times New Roman" panose="02020603050405020304" pitchFamily="18" charset="0"/>
                <a:cs typeface="Arial" panose="020B0604020202020204" pitchFamily="34" charset="0"/>
              </a:rPr>
              <a:t>maar ze </a:t>
            </a:r>
            <a:r>
              <a:rPr lang="nl-NL" sz="2000" dirty="0">
                <a:effectLst/>
                <a:ea typeface="Times New Roman" panose="02020603050405020304" pitchFamily="18" charset="0"/>
                <a:cs typeface="Arial" panose="020B0604020202020204" pitchFamily="34" charset="0"/>
              </a:rPr>
              <a:t>wil dat niet hebben. Erven is </a:t>
            </a:r>
            <a:r>
              <a:rPr lang="nl-NL" sz="2000" b="1" i="1" dirty="0">
                <a:effectLst/>
                <a:ea typeface="Times New Roman" panose="02020603050405020304" pitchFamily="18" charset="0"/>
                <a:cs typeface="Arial" panose="020B0604020202020204" pitchFamily="34" charset="0"/>
              </a:rPr>
              <a:t>iets van iemand krijgen na zijn of haar dood</a:t>
            </a:r>
            <a:r>
              <a:rPr lang="nl-NL" sz="2000" dirty="0">
                <a:effectLst/>
                <a:ea typeface="Times New Roman" panose="02020603050405020304" pitchFamily="18" charset="0"/>
                <a:cs typeface="Arial" panose="020B0604020202020204" pitchFamily="34" charset="0"/>
              </a:rPr>
              <a:t>. Ze vond dat ze al rijk genoeg was. Ze had genoeg geld om van </a:t>
            </a:r>
            <a:r>
              <a:rPr lang="nl-NL" sz="2000" b="1" u="sng" dirty="0">
                <a:effectLst/>
                <a:ea typeface="Times New Roman" panose="02020603050405020304" pitchFamily="18" charset="0"/>
                <a:cs typeface="Arial" panose="020B0604020202020204" pitchFamily="34" charset="0"/>
              </a:rPr>
              <a:t>rond te komen</a:t>
            </a:r>
            <a:r>
              <a:rPr lang="nl-NL" sz="2000" dirty="0">
                <a:effectLst/>
                <a:ea typeface="Times New Roman" panose="02020603050405020304" pitchFamily="18" charset="0"/>
                <a:cs typeface="Arial" panose="020B0604020202020204" pitchFamily="34" charset="0"/>
              </a:rPr>
              <a:t>. Ze had </a:t>
            </a:r>
            <a:r>
              <a:rPr lang="nl-NL" sz="2000" b="1" i="1" dirty="0">
                <a:effectLst/>
                <a:ea typeface="Times New Roman" panose="02020603050405020304" pitchFamily="18" charset="0"/>
                <a:cs typeface="Arial" panose="020B0604020202020204" pitchFamily="34" charset="0"/>
              </a:rPr>
              <a:t>genoeg geld om van te leven</a:t>
            </a:r>
            <a:r>
              <a:rPr lang="nl-NL" sz="2000" dirty="0">
                <a:effectLst/>
                <a:ea typeface="Times New Roman" panose="02020603050405020304" pitchFamily="18" charset="0"/>
                <a:cs typeface="Arial" panose="020B0604020202020204" pitchFamily="34" charset="0"/>
              </a:rPr>
              <a:t>. Het geld dat ze zou erven, wil ze weggeven aan mensen met minder geld. Ze wil dat het geld wordt </a:t>
            </a:r>
            <a:r>
              <a:rPr lang="nl-NL" sz="2000" b="1" u="sng" dirty="0">
                <a:effectLst/>
                <a:ea typeface="Times New Roman" panose="02020603050405020304" pitchFamily="18" charset="0"/>
                <a:cs typeface="Arial" panose="020B0604020202020204" pitchFamily="34" charset="0"/>
              </a:rPr>
              <a:t>verdeeld</a:t>
            </a:r>
            <a:r>
              <a:rPr lang="nl-NL" sz="2000" dirty="0">
                <a:effectLst/>
                <a:ea typeface="Times New Roman" panose="02020603050405020304" pitchFamily="18" charset="0"/>
                <a:cs typeface="Arial" panose="020B0604020202020204" pitchFamily="34" charset="0"/>
              </a:rPr>
              <a:t>. Ze wil </a:t>
            </a:r>
            <a:r>
              <a:rPr lang="nl-NL" sz="2000" b="1" i="1" dirty="0">
                <a:effectLst/>
                <a:ea typeface="Times New Roman" panose="02020603050405020304" pitchFamily="18" charset="0"/>
                <a:cs typeface="Arial" panose="020B0604020202020204" pitchFamily="34" charset="0"/>
              </a:rPr>
              <a:t>iedereen een stukje of een deel geven</a:t>
            </a:r>
            <a:r>
              <a:rPr lang="nl-NL" sz="2000" dirty="0">
                <a:effectLst/>
                <a:ea typeface="Times New Roman" panose="02020603050405020304" pitchFamily="18" charset="0"/>
                <a:cs typeface="Arial" panose="020B0604020202020204" pitchFamily="34" charset="0"/>
              </a:rPr>
              <a:t>. Het gaat om 25 miljoen euro. </a:t>
            </a:r>
            <a:r>
              <a:rPr lang="nl-NL" sz="2000" dirty="0">
                <a:ea typeface="Times New Roman" panose="02020603050405020304" pitchFamily="18" charset="0"/>
                <a:cs typeface="Arial" panose="020B0604020202020204" pitchFamily="34" charset="0"/>
              </a:rPr>
              <a:t>Ook in Oostenrijk</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leven er </a:t>
            </a:r>
            <a:r>
              <a:rPr lang="nl-NL" sz="2000" dirty="0">
                <a:effectLst/>
                <a:ea typeface="Times New Roman" panose="02020603050405020304" pitchFamily="18" charset="0"/>
                <a:cs typeface="Arial" panose="020B0604020202020204" pitchFamily="34" charset="0"/>
              </a:rPr>
              <a:t>veel mensen </a:t>
            </a:r>
            <a:r>
              <a:rPr lang="nl-NL" sz="2000" dirty="0">
                <a:ea typeface="Times New Roman" panose="02020603050405020304" pitchFamily="18" charset="0"/>
                <a:cs typeface="Arial" panose="020B0604020202020204" pitchFamily="34" charset="0"/>
              </a:rPr>
              <a:t>in</a:t>
            </a:r>
            <a:r>
              <a:rPr lang="nl-NL" sz="2000" dirty="0">
                <a:effectLst/>
                <a:ea typeface="Times New Roman" panose="02020603050405020304" pitchFamily="18" charset="0"/>
                <a:cs typeface="Arial" panose="020B0604020202020204" pitchFamily="34" charset="0"/>
              </a:rPr>
              <a:t> </a:t>
            </a:r>
            <a:r>
              <a:rPr lang="nl-NL" sz="2000" b="1" u="sng" dirty="0">
                <a:effectLst/>
                <a:ea typeface="Times New Roman" panose="02020603050405020304" pitchFamily="18" charset="0"/>
                <a:cs typeface="Arial" panose="020B0604020202020204" pitchFamily="34" charset="0"/>
              </a:rPr>
              <a:t>armoede</a:t>
            </a:r>
            <a:r>
              <a:rPr lang="nl-NL" sz="2000" dirty="0">
                <a:effectLst/>
                <a:ea typeface="Times New Roman" panose="02020603050405020304" pitchFamily="18" charset="0"/>
                <a:cs typeface="Arial" panose="020B0604020202020204" pitchFamily="34" charset="0"/>
              </a:rPr>
              <a:t>. Er zijn veel mensen die </a:t>
            </a:r>
            <a:r>
              <a:rPr lang="nl-NL" sz="2000" b="1" i="1" dirty="0">
                <a:effectLst/>
                <a:ea typeface="Times New Roman" panose="02020603050405020304" pitchFamily="18" charset="0"/>
                <a:cs typeface="Arial" panose="020B0604020202020204" pitchFamily="34" charset="0"/>
              </a:rPr>
              <a:t>moeten leven met (te) weinig geld of spullen</a:t>
            </a:r>
            <a:r>
              <a:rPr lang="nl-NL" sz="2000" dirty="0">
                <a:effectLst/>
                <a:ea typeface="Times New Roman" panose="02020603050405020304" pitchFamily="18" charset="0"/>
                <a:cs typeface="Arial" panose="020B0604020202020204" pitchFamily="34" charset="0"/>
              </a:rPr>
              <a:t>. Ze heeft daarom 50 Oostenrijkse mensen gevraagd om te beslissen hoe het geld verdeeld moet worden. Deze mensen willen </a:t>
            </a:r>
            <a:r>
              <a:rPr lang="nl-NL" sz="2000" b="1" u="sng" dirty="0">
                <a:ea typeface="Times New Roman" panose="02020603050405020304" pitchFamily="18" charset="0"/>
                <a:cs typeface="Arial" panose="020B0604020202020204" pitchFamily="34" charset="0"/>
              </a:rPr>
              <a:t>zich inzetten</a:t>
            </a:r>
            <a:r>
              <a:rPr lang="nl-NL" sz="2000" b="1" i="1" dirty="0">
                <a:ea typeface="Times New Roman" panose="02020603050405020304" pitchFamily="18" charset="0"/>
                <a:cs typeface="Arial" panose="020B0604020202020204" pitchFamily="34" charset="0"/>
              </a:rPr>
              <a:t>, willen moeite doen </a:t>
            </a:r>
            <a:r>
              <a:rPr lang="nl-NL" sz="2000" dirty="0">
                <a:ea typeface="Times New Roman" panose="02020603050405020304" pitchFamily="18" charset="0"/>
                <a:cs typeface="Arial" panose="020B0604020202020204" pitchFamily="34" charset="0"/>
              </a:rPr>
              <a:t>het geld eerlijk te verdelen. Ze hoopt dat hierdoor </a:t>
            </a:r>
            <a:r>
              <a:rPr lang="nl-NL" sz="2000" b="1" u="sng" dirty="0">
                <a:ea typeface="Times New Roman" panose="02020603050405020304" pitchFamily="18" charset="0"/>
                <a:cs typeface="Arial" panose="020B0604020202020204" pitchFamily="34" charset="0"/>
              </a:rPr>
              <a:t>de kloof</a:t>
            </a:r>
            <a:r>
              <a:rPr lang="nl-NL" sz="2000" dirty="0">
                <a:ea typeface="Times New Roman" panose="02020603050405020304" pitchFamily="18" charset="0"/>
                <a:cs typeface="Arial" panose="020B0604020202020204" pitchFamily="34" charset="0"/>
              </a:rPr>
              <a:t> tussen arme mensen en rijke mensen kleiner wordt. De kloof is </a:t>
            </a:r>
            <a:r>
              <a:rPr lang="nl-NL" sz="2000" b="1" i="1" dirty="0">
                <a:ea typeface="Times New Roman" panose="02020603050405020304" pitchFamily="18" charset="0"/>
                <a:cs typeface="Arial" panose="020B0604020202020204" pitchFamily="34" charset="0"/>
              </a:rPr>
              <a:t>de afstand, het grote verschil tussen mensen</a:t>
            </a:r>
            <a:r>
              <a:rPr lang="nl-NL" sz="2000" dirty="0">
                <a:ea typeface="Times New Roman" panose="02020603050405020304" pitchFamily="18" charset="0"/>
                <a:cs typeface="Arial" panose="020B0604020202020204" pitchFamily="34" charset="0"/>
              </a:rPr>
              <a:t>. De rijke vrouw werd rijk door haar oma. Haar oma had een familiebedrijf. Ze was </a:t>
            </a:r>
            <a:r>
              <a:rPr lang="nl-NL" sz="2000" b="1" u="sng" dirty="0">
                <a:ea typeface="Times New Roman" panose="02020603050405020304" pitchFamily="18" charset="0"/>
                <a:cs typeface="Arial" panose="020B0604020202020204" pitchFamily="34" charset="0"/>
              </a:rPr>
              <a:t>oprichter</a:t>
            </a:r>
            <a:r>
              <a:rPr lang="nl-NL" sz="2000" dirty="0">
                <a:ea typeface="Times New Roman" panose="02020603050405020304" pitchFamily="18" charset="0"/>
                <a:cs typeface="Arial" panose="020B0604020202020204" pitchFamily="34" charset="0"/>
              </a:rPr>
              <a:t> en </a:t>
            </a:r>
            <a:r>
              <a:rPr lang="nl-NL" sz="2000" b="1" u="sng" dirty="0">
                <a:ea typeface="Times New Roman" panose="02020603050405020304" pitchFamily="18" charset="0"/>
                <a:cs typeface="Arial" panose="020B0604020202020204" pitchFamily="34" charset="0"/>
              </a:rPr>
              <a:t>eigenaar</a:t>
            </a:r>
            <a:r>
              <a:rPr lang="nl-NL" sz="2000" dirty="0">
                <a:ea typeface="Times New Roman" panose="02020603050405020304" pitchFamily="18" charset="0"/>
                <a:cs typeface="Arial" panose="020B0604020202020204" pitchFamily="34" charset="0"/>
              </a:rPr>
              <a:t> van dat bedrijf. Zij was niet alleen </a:t>
            </a:r>
            <a:r>
              <a:rPr lang="nl-NL" sz="2000" b="1" i="1" dirty="0">
                <a:ea typeface="Times New Roman" panose="02020603050405020304" pitchFamily="18" charset="0"/>
                <a:cs typeface="Arial" panose="020B0604020202020204" pitchFamily="34" charset="0"/>
              </a:rPr>
              <a:t>de persoon die ervoor zorgde dat iets ging bestaan, zoals een club of een bedrijf, </a:t>
            </a:r>
            <a:r>
              <a:rPr lang="nl-NL" sz="2000" dirty="0">
                <a:ea typeface="Times New Roman" panose="02020603050405020304" pitchFamily="18" charset="0"/>
                <a:cs typeface="Arial" panose="020B0604020202020204" pitchFamily="34" charset="0"/>
              </a:rPr>
              <a:t>maar zij </a:t>
            </a:r>
            <a:r>
              <a:rPr lang="nl-NL" sz="2000" b="1" i="1" dirty="0">
                <a:ea typeface="Times New Roman" panose="02020603050405020304" pitchFamily="18" charset="0"/>
                <a:cs typeface="Arial" panose="020B0604020202020204" pitchFamily="34" charset="0"/>
              </a:rPr>
              <a:t>was ook de persoon van wie het bedrijf was. </a:t>
            </a:r>
            <a:r>
              <a:rPr lang="nl-NL" sz="2000" dirty="0">
                <a:ea typeface="Times New Roman" panose="02020603050405020304" pitchFamily="18" charset="0"/>
                <a:cs typeface="Arial" panose="020B0604020202020204" pitchFamily="34" charset="0"/>
              </a:rPr>
              <a:t> En met dat bedrijf werden miljarden euro’s verdiend. Toen de oma overleed, kregen haar kinderen en de kleinkinderen een erfenis. Zo werd de vrouw in Oostenrijk rijk. Nu ook de moeder van de vrouw is overleden, kreeg ze weer een erfenis. En vorige week maakte de vrouw dus </a:t>
            </a:r>
            <a:r>
              <a:rPr lang="nl-NL" sz="2000" b="1" u="sng" dirty="0">
                <a:ea typeface="Times New Roman" panose="02020603050405020304" pitchFamily="18" charset="0"/>
                <a:cs typeface="Arial" panose="020B0604020202020204" pitchFamily="34" charset="0"/>
              </a:rPr>
              <a:t>bekend</a:t>
            </a:r>
            <a:r>
              <a:rPr lang="nl-NL" sz="2000" b="1" i="1" dirty="0">
                <a:ea typeface="Times New Roman" panose="02020603050405020304" pitchFamily="18" charset="0"/>
                <a:cs typeface="Arial" panose="020B0604020202020204" pitchFamily="34" charset="0"/>
              </a:rPr>
              <a:t>, ze liet weten, ze vertelde</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dat ze dat geld liever niet wilde hebben. Als de 50 Oostenrijkers besloten hebben hoe het geld verdeeld wordt, komt er vast </a:t>
            </a:r>
            <a:r>
              <a:rPr lang="nl-NL" sz="2000" b="1" u="sng" dirty="0">
                <a:ea typeface="Times New Roman" panose="02020603050405020304" pitchFamily="18" charset="0"/>
                <a:cs typeface="Arial" panose="020B0604020202020204" pitchFamily="34" charset="0"/>
              </a:rPr>
              <a:t>een rapport</a:t>
            </a:r>
            <a:r>
              <a:rPr lang="nl-NL" sz="2000" dirty="0">
                <a:ea typeface="Times New Roman" panose="02020603050405020304" pitchFamily="18" charset="0"/>
                <a:cs typeface="Arial" panose="020B0604020202020204" pitchFamily="34" charset="0"/>
              </a:rPr>
              <a:t> waarin dat allemaal staat. Het rapport is </a:t>
            </a:r>
            <a:r>
              <a:rPr lang="nl-NL" sz="2000" b="1" i="1" dirty="0">
                <a:ea typeface="Times New Roman" panose="02020603050405020304" pitchFamily="18" charset="0"/>
                <a:cs typeface="Arial" panose="020B0604020202020204" pitchFamily="34" charset="0"/>
              </a:rPr>
              <a:t>het geschreven verhaal waarin staat wat er door een onderzoek duidelijk is geworden</a:t>
            </a:r>
            <a:r>
              <a:rPr lang="nl-NL" sz="2000" dirty="0">
                <a:ea typeface="Times New Roman" panose="02020603050405020304" pitchFamily="18" charset="0"/>
                <a:cs typeface="Arial" panose="020B0604020202020204" pitchFamily="34" charset="0"/>
              </a:rPr>
              <a:t>.</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600" dirty="0">
                <a:ea typeface="Times New Roman" panose="02020603050405020304" pitchFamily="18" charset="0"/>
                <a:cs typeface="Arial" panose="020B0604020202020204" pitchFamily="34" charset="0"/>
              </a:rPr>
              <a:t>https://www.rtlnieuws.nl/nieuws/buitenland/artikel/5428806/erfgename-oostenrijk-geen-erfbelasting-weggeven-25-miljoen</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09548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eigenaar</a:t>
            </a:r>
          </a:p>
        </p:txBody>
      </p:sp>
      <p:grpSp>
        <p:nvGrpSpPr>
          <p:cNvPr id="7" name="Groep 6">
            <a:extLst>
              <a:ext uri="{FF2B5EF4-FFF2-40B4-BE49-F238E27FC236}">
                <a16:creationId xmlns:a16="http://schemas.microsoft.com/office/drawing/2014/main" id="{875F518D-0FB4-5953-28DE-D63F151CBEB6}"/>
              </a:ext>
            </a:extLst>
          </p:cNvPr>
          <p:cNvGrpSpPr/>
          <p:nvPr/>
        </p:nvGrpSpPr>
        <p:grpSpPr>
          <a:xfrm>
            <a:off x="-180528" y="1916831"/>
            <a:ext cx="9296920" cy="4528786"/>
            <a:chOff x="-180528" y="1916831"/>
            <a:chExt cx="9296920" cy="4528786"/>
          </a:xfrm>
        </p:grpSpPr>
        <p:pic>
          <p:nvPicPr>
            <p:cNvPr id="4" name="Afbeelding 3">
              <a:extLst>
                <a:ext uri="{FF2B5EF4-FFF2-40B4-BE49-F238E27FC236}">
                  <a16:creationId xmlns:a16="http://schemas.microsoft.com/office/drawing/2014/main" id="{64B1390A-D51F-BBDF-1E61-DC9462E3DF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528" y="1916832"/>
              <a:ext cx="4279642" cy="4528785"/>
            </a:xfrm>
            <a:prstGeom prst="rect">
              <a:avLst/>
            </a:prstGeom>
          </p:spPr>
        </p:pic>
        <p:pic>
          <p:nvPicPr>
            <p:cNvPr id="5" name="Afbeelding 4">
              <a:extLst>
                <a:ext uri="{FF2B5EF4-FFF2-40B4-BE49-F238E27FC236}">
                  <a16:creationId xmlns:a16="http://schemas.microsoft.com/office/drawing/2014/main" id="{F77FD00B-EAFF-98A0-F4B5-8499B5CBB7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36750" y="1916831"/>
              <a:ext cx="4279642" cy="4528785"/>
            </a:xfrm>
            <a:prstGeom prst="rect">
              <a:avLst/>
            </a:prstGeom>
          </p:spPr>
        </p:pic>
        <p:pic>
          <p:nvPicPr>
            <p:cNvPr id="2" name="Afbeelding 1" descr="Afbeelding met schets, clipart, tekening, illustratie&#10;&#10;Automatisch gegenereerde beschrijving">
              <a:extLst>
                <a:ext uri="{FF2B5EF4-FFF2-40B4-BE49-F238E27FC236}">
                  <a16:creationId xmlns:a16="http://schemas.microsoft.com/office/drawing/2014/main" id="{8DA96603-F7EC-E791-493E-D551C366E4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47664" y="2132856"/>
              <a:ext cx="3921517" cy="3538929"/>
            </a:xfrm>
            <a:prstGeom prst="rect">
              <a:avLst/>
            </a:prstGeom>
          </p:spPr>
        </p:pic>
      </p:grpSp>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bekendmaken</a:t>
            </a:r>
          </a:p>
        </p:txBody>
      </p:sp>
      <p:pic>
        <p:nvPicPr>
          <p:cNvPr id="3" name="Afbeelding 2" descr="Afbeelding met kleding, Menselijk gezicht, persoon, ballon&#10;&#10;Automatisch gegenereerde beschrijving">
            <a:extLst>
              <a:ext uri="{FF2B5EF4-FFF2-40B4-BE49-F238E27FC236}">
                <a16:creationId xmlns:a16="http://schemas.microsoft.com/office/drawing/2014/main" id="{8F2E490C-B38D-4329-FE6A-551072C79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22" y="1434132"/>
            <a:ext cx="8037356" cy="5368955"/>
          </a:xfrm>
          <a:prstGeom prst="rect">
            <a:avLst/>
          </a:prstGeom>
        </p:spPr>
      </p:pic>
      <p:sp>
        <p:nvSpPr>
          <p:cNvPr id="4" name="Tekstvak 3">
            <a:extLst>
              <a:ext uri="{FF2B5EF4-FFF2-40B4-BE49-F238E27FC236}">
                <a16:creationId xmlns:a16="http://schemas.microsoft.com/office/drawing/2014/main" id="{56B9FC27-E547-9F26-BF94-55E6B4F0D432}"/>
              </a:ext>
            </a:extLst>
          </p:cNvPr>
          <p:cNvSpPr txBox="1"/>
          <p:nvPr/>
        </p:nvSpPr>
        <p:spPr>
          <a:xfrm rot="1497017">
            <a:off x="4638917" y="2060848"/>
            <a:ext cx="2448272" cy="1200329"/>
          </a:xfrm>
          <a:prstGeom prst="rect">
            <a:avLst/>
          </a:prstGeom>
          <a:noFill/>
        </p:spPr>
        <p:txBody>
          <a:bodyPr wrap="square" rtlCol="0">
            <a:spAutoFit/>
          </a:bodyPr>
          <a:lstStyle/>
          <a:p>
            <a:r>
              <a:rPr lang="nl-NL" dirty="0"/>
              <a:t>Ik wil het geld niet. Ik heb genoeg geld. Geef het maar aan mensen die het nodig hebben.</a:t>
            </a:r>
          </a:p>
        </p:txBody>
      </p:sp>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rapport</a:t>
            </a:r>
          </a:p>
        </p:txBody>
      </p:sp>
      <p:grpSp>
        <p:nvGrpSpPr>
          <p:cNvPr id="5" name="Groep 4">
            <a:extLst>
              <a:ext uri="{FF2B5EF4-FFF2-40B4-BE49-F238E27FC236}">
                <a16:creationId xmlns:a16="http://schemas.microsoft.com/office/drawing/2014/main" id="{0EC8A8A6-9833-6CF9-7174-667AAEA42586}"/>
              </a:ext>
            </a:extLst>
          </p:cNvPr>
          <p:cNvGrpSpPr/>
          <p:nvPr/>
        </p:nvGrpSpPr>
        <p:grpSpPr>
          <a:xfrm>
            <a:off x="827584" y="1988839"/>
            <a:ext cx="7965348" cy="4104457"/>
            <a:chOff x="827584" y="1988839"/>
            <a:chExt cx="7965348" cy="4104457"/>
          </a:xfrm>
        </p:grpSpPr>
        <p:pic>
          <p:nvPicPr>
            <p:cNvPr id="3" name="Afbeelding 2" descr="Afbeelding met Papierprodcut, doos, papier, karton&#10;&#10;Automatisch gegenereerde beschrijving">
              <a:extLst>
                <a:ext uri="{FF2B5EF4-FFF2-40B4-BE49-F238E27FC236}">
                  <a16:creationId xmlns:a16="http://schemas.microsoft.com/office/drawing/2014/main" id="{09B1D579-6564-7353-571E-25D893EF581E}"/>
                </a:ext>
              </a:extLst>
            </p:cNvPr>
            <p:cNvPicPr>
              <a:picLocks noChangeAspect="1"/>
            </p:cNvPicPr>
            <p:nvPr/>
          </p:nvPicPr>
          <p:blipFill rotWithShape="1">
            <a:blip r:embed="rId3">
              <a:extLst>
                <a:ext uri="{28A0092B-C50C-407E-A947-70E740481C1C}">
                  <a14:useLocalDpi xmlns:a14="http://schemas.microsoft.com/office/drawing/2010/main" val="0"/>
                </a:ext>
              </a:extLst>
            </a:blip>
            <a:srcRect t="12767" b="18528"/>
            <a:stretch/>
          </p:blipFill>
          <p:spPr>
            <a:xfrm>
              <a:off x="827584" y="1988839"/>
              <a:ext cx="7965348" cy="4104457"/>
            </a:xfrm>
            <a:prstGeom prst="rect">
              <a:avLst/>
            </a:prstGeom>
          </p:spPr>
        </p:pic>
        <p:sp>
          <p:nvSpPr>
            <p:cNvPr id="4" name="Tekstvak 3">
              <a:extLst>
                <a:ext uri="{FF2B5EF4-FFF2-40B4-BE49-F238E27FC236}">
                  <a16:creationId xmlns:a16="http://schemas.microsoft.com/office/drawing/2014/main" id="{CB23D4CB-EBE7-66A9-9D1C-185859078A85}"/>
                </a:ext>
              </a:extLst>
            </p:cNvPr>
            <p:cNvSpPr txBox="1"/>
            <p:nvPr/>
          </p:nvSpPr>
          <p:spPr>
            <a:xfrm>
              <a:off x="3995936" y="2924944"/>
              <a:ext cx="1872208" cy="2308324"/>
            </a:xfrm>
            <a:prstGeom prst="rect">
              <a:avLst/>
            </a:prstGeom>
            <a:noFill/>
          </p:spPr>
          <p:txBody>
            <a:bodyPr wrap="square" rtlCol="0">
              <a:spAutoFit/>
            </a:bodyPr>
            <a:lstStyle/>
            <a:p>
              <a:pPr algn="ctr"/>
              <a:r>
                <a:rPr lang="nl-NL" i="1" dirty="0"/>
                <a:t>De verdeling van 25 miljoen euro.</a:t>
              </a:r>
            </a:p>
            <a:p>
              <a:pPr algn="ctr"/>
              <a:endParaRPr lang="nl-NL" i="1" dirty="0"/>
            </a:p>
            <a:p>
              <a:pPr algn="ctr"/>
              <a:r>
                <a:rPr lang="nl-NL" i="1" dirty="0"/>
                <a:t>------------------------------------------------------------------------------------------------------------------------</a:t>
              </a:r>
            </a:p>
          </p:txBody>
        </p:sp>
      </p:grpSp>
    </p:spTree>
    <p:extLst>
      <p:ext uri="{BB962C8B-B14F-4D97-AF65-F5344CB8AC3E}">
        <p14:creationId xmlns:p14="http://schemas.microsoft.com/office/powerpoint/2010/main" val="270904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39412"/>
            <a:ext cx="4275584"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50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de armoede</a:t>
            </a:r>
            <a:endParaRPr kumimoji="0" lang="nl-NL" sz="50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91980" y="439412"/>
            <a:ext cx="4788025"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48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de rijkdom</a:t>
            </a:r>
            <a:endParaRPr kumimoji="0" lang="nl-NL"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het leven met te weinig geld of spullen</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Er leven veel mensen in </a:t>
            </a:r>
            <a:r>
              <a:rPr kumimoji="0" lang="nl-NL" sz="2400" b="0" i="1" u="sng"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armoede</a:t>
            </a: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a:t>
            </a: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96318" y="1525262"/>
            <a:ext cx="4248472" cy="45406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het leven met veel bezit en geld</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Er zijn ook mensen die in </a:t>
            </a:r>
            <a:r>
              <a:rPr kumimoji="0" lang="nl-NL" sz="2400" b="0" i="1" u="sng"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rijkdom</a:t>
            </a: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 leven.</a:t>
            </a:r>
            <a:endParaRPr kumimoji="0" lang="nl-NL" sz="24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pic>
        <p:nvPicPr>
          <p:cNvPr id="3" name="Afbeelding 2" descr="Afbeelding met tekening, schets, clipart, illustratie&#10;&#10;Automatisch gegenereerde beschrijving">
            <a:extLst>
              <a:ext uri="{FF2B5EF4-FFF2-40B4-BE49-F238E27FC236}">
                <a16:creationId xmlns:a16="http://schemas.microsoft.com/office/drawing/2014/main" id="{66260248-63CC-5BB4-0243-207040C0C1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479" y="2622999"/>
            <a:ext cx="4003360" cy="2313747"/>
          </a:xfrm>
          <a:prstGeom prst="rect">
            <a:avLst/>
          </a:prstGeom>
        </p:spPr>
      </p:pic>
      <p:pic>
        <p:nvPicPr>
          <p:cNvPr id="4" name="Afbeelding 3" descr="Afbeelding met tekening, tekenfilm, schets, illustratie&#10;&#10;Automatisch gegenereerde beschrijving">
            <a:extLst>
              <a:ext uri="{FF2B5EF4-FFF2-40B4-BE49-F238E27FC236}">
                <a16:creationId xmlns:a16="http://schemas.microsoft.com/office/drawing/2014/main" id="{75E71057-7B70-8C15-0704-39576F3702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6096" y="2565392"/>
            <a:ext cx="2560697" cy="2560697"/>
          </a:xfrm>
          <a:prstGeom prst="rect">
            <a:avLst/>
          </a:prstGeom>
        </p:spPr>
      </p:pic>
    </p:spTree>
    <p:extLst>
      <p:ext uri="{BB962C8B-B14F-4D97-AF65-F5344CB8AC3E}">
        <p14:creationId xmlns:p14="http://schemas.microsoft.com/office/powerpoint/2010/main" val="104966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76200" y="316906"/>
            <a:ext cx="463061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rondkomen</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779912" y="120159"/>
            <a:ext cx="5976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tekort-</a:t>
            </a:r>
            <a:endParaRPr lang="nl-NL" sz="5900" b="1" dirty="0">
              <a:solidFill>
                <a:srgbClr val="387038"/>
              </a:solidFill>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65485" y="154021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genoeg geld hebben om van te leven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Zij heeft genoeg geld om </a:t>
            </a:r>
            <a:r>
              <a:rPr lang="nl-NL" sz="2400" i="1" u="sng" dirty="0">
                <a:solidFill>
                  <a:srgbClr val="387038"/>
                </a:solidFill>
                <a:latin typeface="Century Gothic" panose="020B0502020202020204" pitchFamily="34" charset="0"/>
                <a:ea typeface="Calibri"/>
                <a:cs typeface="Times New Roman"/>
              </a:rPr>
              <a:t>rond te komen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3333" y="1668298"/>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te weinig geld hebben om van te leven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r>
              <a:rPr lang="nl-NL" sz="2400" i="1" dirty="0">
                <a:solidFill>
                  <a:srgbClr val="387038"/>
                </a:solidFill>
                <a:effectLst/>
                <a:latin typeface="Century Gothic" panose="020B0502020202020204" pitchFamily="34" charset="0"/>
                <a:ea typeface="Calibri"/>
                <a:cs typeface="Times New Roman"/>
              </a:rPr>
              <a:t>Ze </a:t>
            </a:r>
            <a:r>
              <a:rPr lang="nl-NL" sz="2400" i="1" u="sng" dirty="0">
                <a:solidFill>
                  <a:srgbClr val="387038"/>
                </a:solidFill>
                <a:effectLst/>
                <a:latin typeface="Century Gothic" panose="020B0502020202020204" pitchFamily="34" charset="0"/>
                <a:ea typeface="Calibri"/>
                <a:cs typeface="Times New Roman"/>
              </a:rPr>
              <a:t>komt</a:t>
            </a:r>
            <a:r>
              <a:rPr lang="nl-NL" sz="2400" i="1" dirty="0">
                <a:solidFill>
                  <a:srgbClr val="387038"/>
                </a:solidFill>
                <a:effectLst/>
                <a:latin typeface="Century Gothic" panose="020B0502020202020204" pitchFamily="34" charset="0"/>
                <a:ea typeface="Calibri"/>
                <a:cs typeface="Times New Roman"/>
              </a:rPr>
              <a:t> aan het eind van elke maand geld </a:t>
            </a:r>
            <a:r>
              <a:rPr lang="nl-NL" sz="2400" i="1" u="sng" dirty="0">
                <a:solidFill>
                  <a:srgbClr val="387038"/>
                </a:solidFill>
                <a:effectLst/>
                <a:latin typeface="Century Gothic" panose="020B0502020202020204" pitchFamily="34" charset="0"/>
                <a:ea typeface="Calibri"/>
                <a:cs typeface="Times New Roman"/>
              </a:rPr>
              <a:t>tekort</a:t>
            </a:r>
            <a:endParaRPr lang="nl-NL" sz="24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A2696DAD-7583-DB14-175C-E6C717AB15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1792" y="455130"/>
            <a:ext cx="3456732" cy="1455910"/>
          </a:xfrm>
          <a:prstGeom prst="rect">
            <a:avLst/>
          </a:prstGeom>
        </p:spPr>
      </p:pic>
      <p:pic>
        <p:nvPicPr>
          <p:cNvPr id="5" name="Afbeelding 4">
            <a:extLst>
              <a:ext uri="{FF2B5EF4-FFF2-40B4-BE49-F238E27FC236}">
                <a16:creationId xmlns:a16="http://schemas.microsoft.com/office/drawing/2014/main" id="{7CE44D2A-3271-CDB6-B049-1D7236A119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494" y="3012000"/>
            <a:ext cx="2736304" cy="1853246"/>
          </a:xfrm>
          <a:prstGeom prst="rect">
            <a:avLst/>
          </a:prstGeom>
        </p:spPr>
      </p:pic>
      <p:pic>
        <p:nvPicPr>
          <p:cNvPr id="8" name="Afbeelding 7">
            <a:extLst>
              <a:ext uri="{FF2B5EF4-FFF2-40B4-BE49-F238E27FC236}">
                <a16:creationId xmlns:a16="http://schemas.microsoft.com/office/drawing/2014/main" id="{B81B85C5-CB30-0B19-1426-B0585EEA97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8064" y="2988606"/>
            <a:ext cx="3011921" cy="2010542"/>
          </a:xfrm>
          <a:prstGeom prst="rect">
            <a:avLst/>
          </a:prstGeom>
        </p:spPr>
      </p:pic>
    </p:spTree>
    <p:extLst>
      <p:ext uri="{BB962C8B-B14F-4D97-AF65-F5344CB8AC3E}">
        <p14:creationId xmlns:p14="http://schemas.microsoft.com/office/powerpoint/2010/main" val="253718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60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erven</a:t>
            </a:r>
            <a:endParaRPr kumimoji="0" lang="nl-NL" sz="5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60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nalaten</a:t>
            </a:r>
            <a:endParaRPr kumimoji="0" lang="nl-NL" sz="5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iets van iemand krijgen na zijn of haar dood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Toen oma overleed </a:t>
            </a:r>
            <a:r>
              <a:rPr kumimoji="0" lang="nl-NL" sz="2400" b="0" i="1" u="sng"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erfde</a:t>
            </a: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 de vrouw 25 miljoen euro.</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voor iemand achterlaten als je doodgaat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Oma </a:t>
            </a:r>
            <a:r>
              <a:rPr kumimoji="0" lang="nl-NL" sz="2400" b="0" i="1" u="sng"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laat</a:t>
            </a: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 veel geld </a:t>
            </a:r>
            <a:r>
              <a:rPr lang="nl-NL" sz="2400" i="1" u="sng" dirty="0">
                <a:solidFill>
                  <a:srgbClr val="387038"/>
                </a:solidFill>
                <a:latin typeface="Century Gothic" panose="020B0502020202020204" pitchFamily="34" charset="0"/>
                <a:ea typeface="Calibri"/>
                <a:cs typeface="Times New Roman"/>
              </a:rPr>
              <a:t>na</a:t>
            </a:r>
            <a:r>
              <a:rPr lang="nl-NL" sz="2400" i="1" dirty="0">
                <a:solidFill>
                  <a:srgbClr val="387038"/>
                </a:solidFill>
                <a:latin typeface="Century Gothic" panose="020B0502020202020204" pitchFamily="34" charset="0"/>
                <a:ea typeface="Calibri"/>
                <a:cs typeface="Times New Roman"/>
              </a:rPr>
              <a:t> aan </a:t>
            </a: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haar familie.</a:t>
            </a:r>
            <a:endParaRPr kumimoji="0" lang="nl-NL" sz="24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pic>
        <p:nvPicPr>
          <p:cNvPr id="5" name="Afbeelding 4" descr="Afbeelding met tekst, klok, brief, handschrift&#10;&#10;Automatisch gegenereerde beschrijving">
            <a:extLst>
              <a:ext uri="{FF2B5EF4-FFF2-40B4-BE49-F238E27FC236}">
                <a16:creationId xmlns:a16="http://schemas.microsoft.com/office/drawing/2014/main" id="{8B3367DE-6AA3-40FB-672D-7AEA0A055D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072" y="3118998"/>
            <a:ext cx="3121478" cy="2085147"/>
          </a:xfrm>
          <a:prstGeom prst="rect">
            <a:avLst/>
          </a:prstGeom>
        </p:spPr>
      </p:pic>
      <p:sp>
        <p:nvSpPr>
          <p:cNvPr id="6" name="Rechthoek 5">
            <a:extLst>
              <a:ext uri="{FF2B5EF4-FFF2-40B4-BE49-F238E27FC236}">
                <a16:creationId xmlns:a16="http://schemas.microsoft.com/office/drawing/2014/main" id="{F705C52B-3EB6-043C-DA39-940A66BAEFF9}"/>
              </a:ext>
            </a:extLst>
          </p:cNvPr>
          <p:cNvSpPr/>
          <p:nvPr/>
        </p:nvSpPr>
        <p:spPr>
          <a:xfrm rot="21113541">
            <a:off x="5665993" y="4699549"/>
            <a:ext cx="2312004" cy="142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ep 1">
            <a:extLst>
              <a:ext uri="{FF2B5EF4-FFF2-40B4-BE49-F238E27FC236}">
                <a16:creationId xmlns:a16="http://schemas.microsoft.com/office/drawing/2014/main" id="{394AA15E-424A-FB23-53E8-E35FAE1B94C6}"/>
              </a:ext>
            </a:extLst>
          </p:cNvPr>
          <p:cNvGrpSpPr/>
          <p:nvPr/>
        </p:nvGrpSpPr>
        <p:grpSpPr>
          <a:xfrm>
            <a:off x="802450" y="3118998"/>
            <a:ext cx="2937459" cy="2258373"/>
            <a:chOff x="575555" y="1204055"/>
            <a:chExt cx="7992888" cy="5946841"/>
          </a:xfrm>
        </p:grpSpPr>
        <p:pic>
          <p:nvPicPr>
            <p:cNvPr id="4" name="Afbeelding 3" descr="Afbeelding met dobbelstenen&#10;&#10;Beschrijving automatisch gegenereerd met gemiddelde betrouwbaarheid">
              <a:extLst>
                <a:ext uri="{FF2B5EF4-FFF2-40B4-BE49-F238E27FC236}">
                  <a16:creationId xmlns:a16="http://schemas.microsoft.com/office/drawing/2014/main" id="{E8C640F1-7897-5DCA-6DC5-DD13249361D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5555" y="1204055"/>
              <a:ext cx="7992888" cy="5371221"/>
            </a:xfrm>
            <a:prstGeom prst="rect">
              <a:avLst/>
            </a:prstGeom>
          </p:spPr>
        </p:pic>
        <p:pic>
          <p:nvPicPr>
            <p:cNvPr id="8" name="Afbeelding 7" descr="Afbeelding met tekst, doos, container, ontwerp&#10;&#10;Automatisch gegenereerde beschrijving">
              <a:extLst>
                <a:ext uri="{FF2B5EF4-FFF2-40B4-BE49-F238E27FC236}">
                  <a16:creationId xmlns:a16="http://schemas.microsoft.com/office/drawing/2014/main" id="{40E565FA-7DD1-8F7B-B134-AA2FF8C479C1}"/>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94903" y="5301208"/>
              <a:ext cx="2466250" cy="1849688"/>
            </a:xfrm>
            <a:prstGeom prst="rect">
              <a:avLst/>
            </a:prstGeom>
          </p:spPr>
        </p:pic>
        <p:pic>
          <p:nvPicPr>
            <p:cNvPr id="9" name="Afbeelding 8" descr="Afbeelding met tekst, doos, container, ontwerp&#10;&#10;Automatisch gegenereerde beschrijving">
              <a:extLst>
                <a:ext uri="{FF2B5EF4-FFF2-40B4-BE49-F238E27FC236}">
                  <a16:creationId xmlns:a16="http://schemas.microsoft.com/office/drawing/2014/main" id="{B30A7E84-E8B8-5352-768D-224C7CE1F4EB}"/>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273" y="5263740"/>
              <a:ext cx="2466250" cy="1849688"/>
            </a:xfrm>
            <a:prstGeom prst="rect">
              <a:avLst/>
            </a:prstGeom>
          </p:spPr>
        </p:pic>
        <p:pic>
          <p:nvPicPr>
            <p:cNvPr id="10" name="Afbeelding 9" descr="Afbeelding met tekst, doos, container, ontwerp&#10;&#10;Automatisch gegenereerde beschrijving">
              <a:extLst>
                <a:ext uri="{FF2B5EF4-FFF2-40B4-BE49-F238E27FC236}">
                  <a16:creationId xmlns:a16="http://schemas.microsoft.com/office/drawing/2014/main" id="{6B2C27A6-D777-2340-0253-4B79551C753E}"/>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56847" y="5290750"/>
              <a:ext cx="2466250" cy="1849688"/>
            </a:xfrm>
            <a:prstGeom prst="rect">
              <a:avLst/>
            </a:prstGeom>
          </p:spPr>
        </p:pic>
      </p:grpSp>
    </p:spTree>
    <p:extLst>
      <p:ext uri="{BB962C8B-B14F-4D97-AF65-F5344CB8AC3E}">
        <p14:creationId xmlns:p14="http://schemas.microsoft.com/office/powerpoint/2010/main" val="30900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3806" y="473394"/>
            <a:ext cx="460851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bekendmaken</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4770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geheim houden</a:t>
            </a:r>
            <a:endParaRPr lang="nl-NL" sz="4400" b="1" dirty="0">
              <a:solidFill>
                <a:srgbClr val="387038"/>
              </a:solidFill>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12219"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laten weten, vertellen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De vrouw </a:t>
            </a:r>
            <a:r>
              <a:rPr lang="nl-NL" sz="2400" i="1" u="sng" dirty="0">
                <a:solidFill>
                  <a:srgbClr val="387038"/>
                </a:solidFill>
                <a:latin typeface="Century Gothic" panose="020B0502020202020204" pitchFamily="34" charset="0"/>
                <a:ea typeface="Calibri"/>
                <a:cs typeface="Times New Roman"/>
              </a:rPr>
              <a:t>maakte bekend</a:t>
            </a:r>
            <a:r>
              <a:rPr lang="nl-NL" sz="2400" i="1" dirty="0">
                <a:solidFill>
                  <a:srgbClr val="387038"/>
                </a:solidFill>
                <a:latin typeface="Century Gothic" panose="020B0502020202020204" pitchFamily="34" charset="0"/>
                <a:ea typeface="Calibri"/>
                <a:cs typeface="Times New Roman"/>
              </a:rPr>
              <a:t> dat ze het geld wil verdelen.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97760" y="1533554"/>
            <a:ext cx="4248472" cy="47690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verzwijgen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Deze vrouw </a:t>
            </a:r>
            <a:r>
              <a:rPr lang="nl-NL" sz="2400" i="1" u="sng" dirty="0">
                <a:solidFill>
                  <a:srgbClr val="387038"/>
                </a:solidFill>
                <a:effectLst/>
                <a:latin typeface="Century Gothic" panose="020B0502020202020204" pitchFamily="34" charset="0"/>
                <a:ea typeface="Calibri"/>
                <a:cs typeface="Times New Roman"/>
              </a:rPr>
              <a:t>houdt geheim </a:t>
            </a:r>
            <a:r>
              <a:rPr lang="nl-NL" sz="2400" i="1" dirty="0">
                <a:solidFill>
                  <a:srgbClr val="387038"/>
                </a:solidFill>
                <a:effectLst/>
                <a:latin typeface="Century Gothic" panose="020B0502020202020204" pitchFamily="34" charset="0"/>
                <a:ea typeface="Calibri"/>
                <a:cs typeface="Times New Roman"/>
              </a:rPr>
              <a:t>dat ze het geld gaat verdelen.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32C1F6C1-CEF7-BE24-1EB6-22FB443CEC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2564904"/>
            <a:ext cx="3001157" cy="2148471"/>
          </a:xfrm>
          <a:prstGeom prst="rect">
            <a:avLst/>
          </a:prstGeom>
        </p:spPr>
      </p:pic>
      <p:pic>
        <p:nvPicPr>
          <p:cNvPr id="4" name="Afbeelding 3" descr="Afbeelding met Menselijk gezicht, persoon, kleding, Jheri-krullen&#10;&#10;Automatisch gegenereerde beschrijving">
            <a:extLst>
              <a:ext uri="{FF2B5EF4-FFF2-40B4-BE49-F238E27FC236}">
                <a16:creationId xmlns:a16="http://schemas.microsoft.com/office/drawing/2014/main" id="{B073AAE0-64AB-EE54-B653-82AC497D09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564904"/>
            <a:ext cx="3539663" cy="2220479"/>
          </a:xfrm>
          <a:prstGeom prst="rect">
            <a:avLst/>
          </a:prstGeom>
        </p:spPr>
      </p:pic>
    </p:spTree>
    <p:extLst>
      <p:ext uri="{BB962C8B-B14F-4D97-AF65-F5344CB8AC3E}">
        <p14:creationId xmlns:p14="http://schemas.microsoft.com/office/powerpoint/2010/main" val="1629847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59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verdelen</a:t>
            </a:r>
            <a:endParaRPr kumimoji="0" lang="nl-NL" sz="5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59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oppotten</a:t>
            </a:r>
            <a:endParaRPr kumimoji="0" lang="nl-NL" sz="5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iedereen een stukje of een deel geven</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De vrouw wil 25 miljoen euro </a:t>
            </a:r>
            <a:r>
              <a:rPr kumimoji="0" lang="nl-NL" sz="2400" b="0" i="1" u="sng"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verdelen</a:t>
            </a: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561317"/>
            <a:ext cx="4248472" cy="45406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opsparen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nl-NL" sz="16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Deze man wil zijn geld alleen maar </a:t>
            </a:r>
            <a:r>
              <a:rPr kumimoji="0" lang="nl-NL" sz="2400" b="0" i="1" u="sng"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oppotten</a:t>
            </a:r>
            <a:r>
              <a:rPr kumimoji="0" lang="nl-NL" sz="24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a:t>
            </a:r>
            <a:endParaRPr kumimoji="0" lang="nl-NL" sz="24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E37C9BB0-85F2-66A5-BCA3-DD79D5EA21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2857" y="2323383"/>
            <a:ext cx="2686270" cy="2689491"/>
          </a:xfrm>
          <a:prstGeom prst="rect">
            <a:avLst/>
          </a:prstGeom>
        </p:spPr>
      </p:pic>
      <p:pic>
        <p:nvPicPr>
          <p:cNvPr id="3" name="Afbeelding 2">
            <a:extLst>
              <a:ext uri="{FF2B5EF4-FFF2-40B4-BE49-F238E27FC236}">
                <a16:creationId xmlns:a16="http://schemas.microsoft.com/office/drawing/2014/main" id="{E10DF026-5D13-CCDD-CE94-1236E0B0EC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639" y="2780928"/>
            <a:ext cx="3147278" cy="1989471"/>
          </a:xfrm>
          <a:prstGeom prst="rect">
            <a:avLst/>
          </a:prstGeom>
        </p:spPr>
      </p:pic>
    </p:spTree>
    <p:extLst>
      <p:ext uri="{BB962C8B-B14F-4D97-AF65-F5344CB8AC3E}">
        <p14:creationId xmlns:p14="http://schemas.microsoft.com/office/powerpoint/2010/main" val="123093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latin typeface="Century Gothic" panose="020B0502020202020204" pitchFamily="34" charset="0"/>
                <a:ea typeface="Calibri"/>
                <a:cs typeface="Times New Roman"/>
              </a:rPr>
              <a:t>de eigenaar</a:t>
            </a:r>
            <a:endParaRPr lang="nl-NL" sz="53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latin typeface="Century Gothic" panose="020B0502020202020204" pitchFamily="34" charset="0"/>
                <a:ea typeface="Calibri"/>
                <a:cs typeface="Times New Roman"/>
              </a:rPr>
              <a:t>h</a:t>
            </a:r>
            <a:r>
              <a:rPr lang="nl-NL" sz="5300" b="1" dirty="0">
                <a:solidFill>
                  <a:srgbClr val="387038"/>
                </a:solidFill>
                <a:effectLst/>
                <a:latin typeface="Century Gothic" panose="020B0502020202020204" pitchFamily="34" charset="0"/>
                <a:ea typeface="Calibri"/>
                <a:cs typeface="Times New Roman"/>
              </a:rPr>
              <a:t>et bezit</a:t>
            </a: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solidFill>
                  <a:srgbClr val="387038"/>
                </a:solidFill>
                <a:latin typeface="Century Gothic" panose="020B0502020202020204" pitchFamily="34" charset="0"/>
                <a:ea typeface="Calibri"/>
                <a:cs typeface="Times New Roman"/>
              </a:rPr>
              <a:t>de</a:t>
            </a:r>
            <a:r>
              <a:rPr lang="nl-NL" sz="2800" dirty="0">
                <a:latin typeface="Century Gothic" panose="020B0502020202020204" pitchFamily="34" charset="0"/>
                <a:ea typeface="Calibri"/>
                <a:cs typeface="Times New Roman"/>
              </a:rPr>
              <a:t> persoon van wie iets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oma was </a:t>
            </a:r>
            <a:r>
              <a:rPr lang="nl-NL" sz="2400" i="1" u="sng" dirty="0">
                <a:solidFill>
                  <a:srgbClr val="387038"/>
                </a:solidFill>
                <a:latin typeface="Century Gothic" panose="020B0502020202020204" pitchFamily="34" charset="0"/>
                <a:ea typeface="Calibri"/>
                <a:cs typeface="Times New Roman"/>
              </a:rPr>
              <a:t>eigenaar</a:t>
            </a:r>
            <a:r>
              <a:rPr lang="nl-NL" sz="2400" i="1" dirty="0">
                <a:solidFill>
                  <a:srgbClr val="387038"/>
                </a:solidFill>
                <a:latin typeface="Century Gothic" panose="020B0502020202020204" pitchFamily="34" charset="0"/>
                <a:ea typeface="Calibri"/>
                <a:cs typeface="Times New Roman"/>
              </a:rPr>
              <a:t> van een groot bedrijf.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2" y="1628800"/>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van jou is, waar je eigenaar van bent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4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Het bedrijf en het geld dat ze verdiende, was haar </a:t>
            </a:r>
            <a:r>
              <a:rPr lang="nl-NL" sz="2400" i="1" u="sng" dirty="0">
                <a:solidFill>
                  <a:srgbClr val="387038"/>
                </a:solidFill>
                <a:latin typeface="Century Gothic" panose="020B0502020202020204" pitchFamily="34" charset="0"/>
                <a:ea typeface="Calibri"/>
                <a:cs typeface="Times New Roman"/>
              </a:rPr>
              <a:t>bezit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0BF25021-25AC-4191-6C13-E251B3BA1C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52120" y="2636912"/>
            <a:ext cx="2112000" cy="2234953"/>
          </a:xfrm>
          <a:prstGeom prst="rect">
            <a:avLst/>
          </a:prstGeom>
        </p:spPr>
      </p:pic>
      <p:pic>
        <p:nvPicPr>
          <p:cNvPr id="10" name="Afbeelding 9" descr="Afbeelding met schets, clipart, tekening, illustratie&#10;&#10;Automatisch gegenereerde beschrijving">
            <a:extLst>
              <a:ext uri="{FF2B5EF4-FFF2-40B4-BE49-F238E27FC236}">
                <a16:creationId xmlns:a16="http://schemas.microsoft.com/office/drawing/2014/main" id="{9F90750D-F407-7150-E258-1D420E25C9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45661" y="2844910"/>
            <a:ext cx="2482466" cy="2240273"/>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 – </a:t>
            </a:r>
            <a:r>
              <a:rPr lang="nl-NL">
                <a:solidFill>
                  <a:srgbClr val="C00000"/>
                </a:solidFill>
                <a:latin typeface="Century Gothic" panose="020B0502020202020204" pitchFamily="34" charset="0"/>
              </a:rPr>
              <a:t>16 januari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149080"/>
            <a:ext cx="2808311" cy="1133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2957060"/>
            <a:ext cx="2850773" cy="11920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72008" y="4216101"/>
            <a:ext cx="3138805" cy="13374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800" dirty="0">
                <a:latin typeface="Century Gothic" panose="020B0502020202020204" pitchFamily="34" charset="0"/>
                <a:ea typeface="Calibri"/>
                <a:cs typeface="Times New Roman"/>
              </a:rPr>
              <a:t>zich inzetten</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94257" y="2957061"/>
            <a:ext cx="3138805" cy="149312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800" dirty="0">
                <a:latin typeface="Century Gothic" panose="020B0502020202020204" pitchFamily="34" charset="0"/>
                <a:ea typeface="Calibri"/>
                <a:cs typeface="Times New Roman"/>
              </a:rPr>
              <a:t>het doel  behalen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00071" y="388635"/>
            <a:ext cx="5058059"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50 Oostenrijkers </a:t>
            </a:r>
            <a:r>
              <a:rPr lang="nl-NL" sz="2000" i="1" u="sng" dirty="0">
                <a:solidFill>
                  <a:srgbClr val="387038"/>
                </a:solidFill>
                <a:effectLst/>
                <a:latin typeface="Century Gothic" panose="020B0502020202020204" pitchFamily="34" charset="0"/>
                <a:ea typeface="Calibri"/>
                <a:cs typeface="Times New Roman"/>
              </a:rPr>
              <a:t>zetten zich in</a:t>
            </a:r>
            <a:r>
              <a:rPr lang="nl-NL" sz="2000" i="1" dirty="0">
                <a:solidFill>
                  <a:srgbClr val="387038"/>
                </a:solidFill>
                <a:effectLst/>
                <a:latin typeface="Century Gothic" panose="020B0502020202020204" pitchFamily="34" charset="0"/>
                <a:ea typeface="Calibri"/>
                <a:cs typeface="Times New Roman"/>
              </a:rPr>
              <a:t> voor een goede verdeling. Door je in te zetten </a:t>
            </a:r>
            <a:r>
              <a:rPr lang="nl-NL" sz="2000" i="1" dirty="0">
                <a:solidFill>
                  <a:srgbClr val="387038"/>
                </a:solidFill>
                <a:latin typeface="Century Gothic" panose="020B0502020202020204" pitchFamily="34" charset="0"/>
                <a:ea typeface="Calibri"/>
                <a:cs typeface="Times New Roman"/>
              </a:rPr>
              <a:t>kun je je doel behalen.</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2829542" cy="49705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moeite doen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9574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38274" y="4263374"/>
            <a:ext cx="2850772" cy="3551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je wilde, is gelukt</a:t>
            </a:r>
            <a:endParaRPr lang="nl-NL" sz="1100" dirty="0">
              <a:effectLst/>
              <a:latin typeface="Century Gothic" panose="020B0502020202020204" pitchFamily="34" charset="0"/>
              <a:ea typeface="Calibri"/>
              <a:cs typeface="Times New Roman"/>
            </a:endParaRPr>
          </a:p>
        </p:txBody>
      </p:sp>
      <p:pic>
        <p:nvPicPr>
          <p:cNvPr id="2" name="Afbeelding 1" descr="Afbeelding met illustratie&#10;&#10;Beschrijving automatisch gegenereerd met lage betrouwbaarheid">
            <a:extLst>
              <a:ext uri="{FF2B5EF4-FFF2-40B4-BE49-F238E27FC236}">
                <a16:creationId xmlns:a16="http://schemas.microsoft.com/office/drawing/2014/main" id="{3FA6B667-5F99-1EC1-C137-BC73CAF134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0027" y="2221928"/>
            <a:ext cx="1671295" cy="1848005"/>
          </a:xfrm>
          <a:prstGeom prst="rect">
            <a:avLst/>
          </a:prstGeom>
        </p:spPr>
      </p:pic>
      <p:pic>
        <p:nvPicPr>
          <p:cNvPr id="3" name="Afbeelding 2">
            <a:extLst>
              <a:ext uri="{FF2B5EF4-FFF2-40B4-BE49-F238E27FC236}">
                <a16:creationId xmlns:a16="http://schemas.microsoft.com/office/drawing/2014/main" id="{FB752325-4087-9C46-CB07-7B96934526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654" y="836260"/>
            <a:ext cx="3147278" cy="1989471"/>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7164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3944684"/>
            <a:ext cx="2808311" cy="13374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2807044"/>
            <a:ext cx="2850773" cy="13420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2049" y="4005493"/>
            <a:ext cx="3138805" cy="13374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800" dirty="0">
                <a:latin typeface="Century Gothic" panose="020B0502020202020204" pitchFamily="34" charset="0"/>
                <a:ea typeface="Calibri"/>
                <a:cs typeface="Times New Roman"/>
              </a:rPr>
              <a:t>d</a:t>
            </a:r>
            <a:r>
              <a:rPr lang="nl-NL" sz="4800" dirty="0">
                <a:effectLst/>
                <a:latin typeface="Century Gothic" panose="020B0502020202020204" pitchFamily="34" charset="0"/>
                <a:ea typeface="Calibri"/>
                <a:cs typeface="Times New Roman"/>
              </a:rPr>
              <a:t>e oprichter</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67185" y="2868195"/>
            <a:ext cx="3138805" cy="149312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800" dirty="0">
                <a:latin typeface="Century Gothic" panose="020B0502020202020204" pitchFamily="34" charset="0"/>
                <a:ea typeface="Calibri"/>
                <a:cs typeface="Times New Roman"/>
              </a:rPr>
              <a:t>de opvolger</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00071" y="388635"/>
            <a:ext cx="5828113"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Oma was </a:t>
            </a:r>
            <a:r>
              <a:rPr lang="nl-NL" sz="2000" i="1" u="sng" dirty="0">
                <a:solidFill>
                  <a:srgbClr val="387038"/>
                </a:solidFill>
                <a:effectLst/>
                <a:latin typeface="Century Gothic" panose="020B0502020202020204" pitchFamily="34" charset="0"/>
                <a:ea typeface="Calibri"/>
                <a:cs typeface="Times New Roman"/>
              </a:rPr>
              <a:t>de oprichter</a:t>
            </a:r>
            <a:r>
              <a:rPr lang="nl-NL" sz="2000" i="1" dirty="0">
                <a:solidFill>
                  <a:srgbClr val="387038"/>
                </a:solidFill>
                <a:effectLst/>
                <a:latin typeface="Century Gothic" panose="020B0502020202020204" pitchFamily="34" charset="0"/>
                <a:ea typeface="Calibri"/>
                <a:cs typeface="Times New Roman"/>
              </a:rPr>
              <a:t> van het bedrijf. En ze was de eerste eigenaar. Haar dochter werd later haar opvolger.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4660246" cy="11451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5046" y="5363230"/>
            <a:ext cx="4842033"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de persoon die ervoor zorgt dat iets gaat bestaan, zoals een club of een bedrijf</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3"/>
            <a:ext cx="2808311" cy="8172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38274" y="4263374"/>
            <a:ext cx="2850772" cy="3551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persoon die het overneemt</a:t>
            </a:r>
            <a:endParaRPr lang="nl-NL" sz="1050" dirty="0">
              <a:effectLst/>
              <a:latin typeface="Century Gothic" panose="020B0502020202020204" pitchFamily="34" charset="0"/>
              <a:ea typeface="Calibri"/>
              <a:cs typeface="Times New Roman"/>
            </a:endParaRPr>
          </a:p>
        </p:txBody>
      </p:sp>
      <p:pic>
        <p:nvPicPr>
          <p:cNvPr id="6" name="Afbeelding 5" descr="Afbeelding met schets, clipart, tekening, illustratie&#10;&#10;Automatisch gegenereerde beschrijving">
            <a:extLst>
              <a:ext uri="{FF2B5EF4-FFF2-40B4-BE49-F238E27FC236}">
                <a16:creationId xmlns:a16="http://schemas.microsoft.com/office/drawing/2014/main" id="{EB390989-6F8D-F29B-D737-1A33042082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6628" y="1889209"/>
            <a:ext cx="2169645" cy="1957972"/>
          </a:xfrm>
          <a:prstGeom prst="rect">
            <a:avLst/>
          </a:prstGeom>
        </p:spPr>
      </p:pic>
      <p:pic>
        <p:nvPicPr>
          <p:cNvPr id="14" name="Afbeelding 13" descr="Afbeelding met schets, illustratie&#10;&#10;Automatisch gegenereerde beschrijving">
            <a:extLst>
              <a:ext uri="{FF2B5EF4-FFF2-40B4-BE49-F238E27FC236}">
                <a16:creationId xmlns:a16="http://schemas.microsoft.com/office/drawing/2014/main" id="{C95AB096-6BEA-BE68-4795-E3AEF4C22D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8350"/>
          <a:stretch/>
        </p:blipFill>
        <p:spPr>
          <a:xfrm>
            <a:off x="6662147" y="637689"/>
            <a:ext cx="1603025" cy="2102906"/>
          </a:xfrm>
          <a:prstGeom prst="rect">
            <a:avLst/>
          </a:prstGeom>
        </p:spPr>
      </p:pic>
    </p:spTree>
    <p:extLst>
      <p:ext uri="{BB962C8B-B14F-4D97-AF65-F5344CB8AC3E}">
        <p14:creationId xmlns:p14="http://schemas.microsoft.com/office/powerpoint/2010/main" val="1008000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17196"/>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kloof</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de afstand, het grote verschil tussen mensen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Er is </a:t>
            </a:r>
            <a:r>
              <a:rPr lang="nl-NL" sz="2800" i="1" u="sng" dirty="0">
                <a:solidFill>
                  <a:srgbClr val="387038"/>
                </a:solidFill>
                <a:latin typeface="Century Gothic" panose="020B0502020202020204" pitchFamily="34" charset="0"/>
                <a:cs typeface="Times New Roman"/>
              </a:rPr>
              <a:t>een kloof</a:t>
            </a:r>
            <a:r>
              <a:rPr lang="nl-NL" sz="2800" i="1" dirty="0">
                <a:solidFill>
                  <a:srgbClr val="387038"/>
                </a:solidFill>
                <a:latin typeface="Century Gothic" panose="020B0502020202020204" pitchFamily="34" charset="0"/>
                <a:cs typeface="Times New Roman"/>
              </a:rPr>
              <a:t> tussen rijke en arme mensen.</a:t>
            </a:r>
            <a:endParaRPr lang="nl-NL" sz="2800" i="1" dirty="0">
              <a:solidFill>
                <a:srgbClr val="00B050"/>
              </a:solidFill>
              <a:latin typeface="Century Gothic" panose="020B0502020202020204" pitchFamily="34" charset="0"/>
            </a:endParaRPr>
          </a:p>
        </p:txBody>
      </p:sp>
      <p:pic>
        <p:nvPicPr>
          <p:cNvPr id="2" name="Afbeelding 1" descr="Afbeelding met hemel, wolk&#10;&#10;Automatisch gegenereerde beschrijving">
            <a:extLst>
              <a:ext uri="{FF2B5EF4-FFF2-40B4-BE49-F238E27FC236}">
                <a16:creationId xmlns:a16="http://schemas.microsoft.com/office/drawing/2014/main" id="{77AECECE-C537-D270-1DFD-F41D62ADF8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1720" y="2420888"/>
            <a:ext cx="4680520" cy="3120082"/>
          </a:xfrm>
          <a:prstGeom prst="rect">
            <a:avLst/>
          </a:prstGeom>
        </p:spPr>
      </p:pic>
      <p:sp>
        <p:nvSpPr>
          <p:cNvPr id="3" name="Pijl: links/rechts 2">
            <a:extLst>
              <a:ext uri="{FF2B5EF4-FFF2-40B4-BE49-F238E27FC236}">
                <a16:creationId xmlns:a16="http://schemas.microsoft.com/office/drawing/2014/main" id="{CB6B7C9D-3BFE-3D86-C25E-D2DBC2E5ABB7}"/>
              </a:ext>
            </a:extLst>
          </p:cNvPr>
          <p:cNvSpPr/>
          <p:nvPr/>
        </p:nvSpPr>
        <p:spPr>
          <a:xfrm>
            <a:off x="3851920" y="4576362"/>
            <a:ext cx="1080120"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40492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771084"/>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rapport</a:t>
            </a:r>
            <a:br>
              <a:rPr lang="nl-NL" sz="8000" b="1" u="sng" dirty="0">
                <a:solidFill>
                  <a:prstClr val="black"/>
                </a:solidFill>
                <a:latin typeface="Century Gothic" panose="020B0502020202020204" pitchFamily="34" charset="0"/>
              </a:rPr>
            </a:br>
            <a:r>
              <a:rPr lang="nl-NL" sz="4200" dirty="0">
                <a:solidFill>
                  <a:prstClr val="black"/>
                </a:solidFill>
                <a:latin typeface="Century Gothic" panose="020B0502020202020204" pitchFamily="34" charset="0"/>
              </a:rPr>
              <a:t>= </a:t>
            </a:r>
            <a:r>
              <a:rPr lang="nl-NL" sz="4200" dirty="0">
                <a:latin typeface="Century Gothic" panose="020B0502020202020204" pitchFamily="34" charset="0"/>
              </a:rPr>
              <a:t>het geschreven verhaal waarin staat wat er door een onderzoek duidelijk is geworden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000" i="1" dirty="0">
                <a:solidFill>
                  <a:srgbClr val="387038"/>
                </a:solidFill>
                <a:latin typeface="Century Gothic" panose="020B0502020202020204" pitchFamily="34" charset="0"/>
                <a:ea typeface="Times New Roman" panose="02020603050405020304" pitchFamily="18" charset="0"/>
                <a:cs typeface="Arial" panose="020B0604020202020204" pitchFamily="34" charset="0"/>
              </a:rPr>
              <a:t>Als de 50 Oostenrijkers besloten hebben hoe het geld verdeeld </a:t>
            </a:r>
            <a:br>
              <a:rPr lang="nl-NL" sz="2000" i="1" dirty="0">
                <a:solidFill>
                  <a:srgbClr val="387038"/>
                </a:solidFill>
                <a:latin typeface="Century Gothic" panose="020B0502020202020204" pitchFamily="34" charset="0"/>
                <a:ea typeface="Times New Roman" panose="02020603050405020304" pitchFamily="18" charset="0"/>
                <a:cs typeface="Arial" panose="020B0604020202020204" pitchFamily="34" charset="0"/>
              </a:rPr>
            </a:br>
            <a:r>
              <a:rPr lang="nl-NL" sz="2000" i="1" dirty="0">
                <a:solidFill>
                  <a:srgbClr val="387038"/>
                </a:solidFill>
                <a:latin typeface="Century Gothic" panose="020B0502020202020204" pitchFamily="34" charset="0"/>
                <a:ea typeface="Times New Roman" panose="02020603050405020304" pitchFamily="18" charset="0"/>
                <a:cs typeface="Arial" panose="020B0604020202020204" pitchFamily="34" charset="0"/>
              </a:rPr>
              <a:t>wordt, komt er vast </a:t>
            </a:r>
            <a:r>
              <a:rPr lang="nl-NL" sz="2000" i="1" u="sng" dirty="0">
                <a:solidFill>
                  <a:srgbClr val="387038"/>
                </a:solidFill>
                <a:latin typeface="Century Gothic" panose="020B0502020202020204" pitchFamily="34" charset="0"/>
                <a:ea typeface="Times New Roman" panose="02020603050405020304" pitchFamily="18" charset="0"/>
                <a:cs typeface="Arial" panose="020B0604020202020204" pitchFamily="34" charset="0"/>
              </a:rPr>
              <a:t>een rapport</a:t>
            </a:r>
            <a:r>
              <a:rPr lang="nl-NL" sz="2000" i="1" dirty="0">
                <a:solidFill>
                  <a:srgbClr val="387038"/>
                </a:solidFill>
                <a:latin typeface="Century Gothic" panose="020B0502020202020204" pitchFamily="34" charset="0"/>
                <a:ea typeface="Times New Roman" panose="02020603050405020304" pitchFamily="18" charset="0"/>
                <a:cs typeface="Arial" panose="020B0604020202020204" pitchFamily="34" charset="0"/>
              </a:rPr>
              <a:t> waarin dat allemaal staat.</a:t>
            </a:r>
            <a:endParaRPr lang="nl-NL" sz="2000" i="1" dirty="0">
              <a:solidFill>
                <a:srgbClr val="387038"/>
              </a:solidFill>
              <a:latin typeface="Century Gothic" panose="020B0502020202020204" pitchFamily="34" charset="0"/>
            </a:endParaRPr>
          </a:p>
        </p:txBody>
      </p:sp>
      <p:grpSp>
        <p:nvGrpSpPr>
          <p:cNvPr id="2" name="Groep 1">
            <a:extLst>
              <a:ext uri="{FF2B5EF4-FFF2-40B4-BE49-F238E27FC236}">
                <a16:creationId xmlns:a16="http://schemas.microsoft.com/office/drawing/2014/main" id="{55DEF4B9-CD91-C9CF-235C-E3ED02F745C3}"/>
              </a:ext>
            </a:extLst>
          </p:cNvPr>
          <p:cNvGrpSpPr/>
          <p:nvPr/>
        </p:nvGrpSpPr>
        <p:grpSpPr>
          <a:xfrm>
            <a:off x="1835696" y="3068960"/>
            <a:ext cx="5472608" cy="2819974"/>
            <a:chOff x="827584" y="1988839"/>
            <a:chExt cx="7965348" cy="4104457"/>
          </a:xfrm>
        </p:grpSpPr>
        <p:pic>
          <p:nvPicPr>
            <p:cNvPr id="3" name="Afbeelding 2" descr="Afbeelding met Papierprodcut, doos, papier, karton&#10;&#10;Automatisch gegenereerde beschrijving">
              <a:extLst>
                <a:ext uri="{FF2B5EF4-FFF2-40B4-BE49-F238E27FC236}">
                  <a16:creationId xmlns:a16="http://schemas.microsoft.com/office/drawing/2014/main" id="{C33E98C0-56C4-75A1-4C08-486571DE244D}"/>
                </a:ext>
              </a:extLst>
            </p:cNvPr>
            <p:cNvPicPr>
              <a:picLocks noChangeAspect="1"/>
            </p:cNvPicPr>
            <p:nvPr/>
          </p:nvPicPr>
          <p:blipFill rotWithShape="1">
            <a:blip r:embed="rId3">
              <a:extLst>
                <a:ext uri="{28A0092B-C50C-407E-A947-70E740481C1C}">
                  <a14:useLocalDpi xmlns:a14="http://schemas.microsoft.com/office/drawing/2010/main" val="0"/>
                </a:ext>
              </a:extLst>
            </a:blip>
            <a:srcRect t="12767" b="18528"/>
            <a:stretch/>
          </p:blipFill>
          <p:spPr>
            <a:xfrm>
              <a:off x="827584" y="1988839"/>
              <a:ext cx="7965348" cy="4104457"/>
            </a:xfrm>
            <a:prstGeom prst="rect">
              <a:avLst/>
            </a:prstGeom>
          </p:spPr>
        </p:pic>
        <p:sp>
          <p:nvSpPr>
            <p:cNvPr id="4" name="Tekstvak 3">
              <a:extLst>
                <a:ext uri="{FF2B5EF4-FFF2-40B4-BE49-F238E27FC236}">
                  <a16:creationId xmlns:a16="http://schemas.microsoft.com/office/drawing/2014/main" id="{5840A8C0-F70B-A374-4AD0-D1556FF56948}"/>
                </a:ext>
              </a:extLst>
            </p:cNvPr>
            <p:cNvSpPr txBox="1"/>
            <p:nvPr/>
          </p:nvSpPr>
          <p:spPr>
            <a:xfrm>
              <a:off x="3995935" y="2924945"/>
              <a:ext cx="1872208" cy="2553412"/>
            </a:xfrm>
            <a:prstGeom prst="rect">
              <a:avLst/>
            </a:prstGeom>
            <a:noFill/>
          </p:spPr>
          <p:txBody>
            <a:bodyPr wrap="square" rtlCol="0">
              <a:spAutoFit/>
            </a:bodyPr>
            <a:lstStyle/>
            <a:p>
              <a:pPr algn="ctr"/>
              <a:r>
                <a:rPr lang="nl-NL" sz="1200" i="1" dirty="0"/>
                <a:t>De verdeling van 25 miljoen euro.</a:t>
              </a:r>
            </a:p>
            <a:p>
              <a:pPr algn="ctr"/>
              <a:endParaRPr lang="nl-NL" sz="1200" i="1" dirty="0"/>
            </a:p>
            <a:p>
              <a:pPr algn="ctr"/>
              <a:r>
                <a:rPr lang="nl-NL" sz="1200" i="1" dirty="0"/>
                <a:t>------------------------------------------------------------------------------------------------------------------------</a:t>
              </a:r>
            </a:p>
          </p:txBody>
        </p:sp>
      </p:grpSp>
    </p:spTree>
    <p:extLst>
      <p:ext uri="{BB962C8B-B14F-4D97-AF65-F5344CB8AC3E}">
        <p14:creationId xmlns:p14="http://schemas.microsoft.com/office/powerpoint/2010/main" val="392471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erven</a:t>
            </a:r>
            <a:endParaRPr lang="nl-NL" sz="7200" b="1" u="sng" dirty="0">
              <a:latin typeface="Century Gothic" panose="020B0502020202020204" pitchFamily="34" charset="0"/>
            </a:endParaRPr>
          </a:p>
        </p:txBody>
      </p:sp>
      <p:pic>
        <p:nvPicPr>
          <p:cNvPr id="5" name="Afbeelding 4" descr="Afbeelding met graf, begraafplaats, gebouw, begrafenis&#10;&#10;Automatisch gegenereerde beschrijving">
            <a:extLst>
              <a:ext uri="{FF2B5EF4-FFF2-40B4-BE49-F238E27FC236}">
                <a16:creationId xmlns:a16="http://schemas.microsoft.com/office/drawing/2014/main" id="{0687A6E0-E21A-65A6-1A4F-2AC21034202C}"/>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592736" y="2132856"/>
            <a:ext cx="1958527" cy="2251181"/>
          </a:xfrm>
          <a:prstGeom prst="rect">
            <a:avLst/>
          </a:prstGeom>
        </p:spPr>
      </p:pic>
      <p:grpSp>
        <p:nvGrpSpPr>
          <p:cNvPr id="8" name="Groep 7">
            <a:extLst>
              <a:ext uri="{FF2B5EF4-FFF2-40B4-BE49-F238E27FC236}">
                <a16:creationId xmlns:a16="http://schemas.microsoft.com/office/drawing/2014/main" id="{620F9CF3-C10C-0DD4-68C8-36DAC6328E27}"/>
              </a:ext>
            </a:extLst>
          </p:cNvPr>
          <p:cNvGrpSpPr/>
          <p:nvPr/>
        </p:nvGrpSpPr>
        <p:grpSpPr>
          <a:xfrm>
            <a:off x="575555" y="1204055"/>
            <a:ext cx="7992888" cy="5946841"/>
            <a:chOff x="575555" y="1204055"/>
            <a:chExt cx="7992888" cy="5946841"/>
          </a:xfrm>
        </p:grpSpPr>
        <p:pic>
          <p:nvPicPr>
            <p:cNvPr id="3" name="Afbeelding 2" descr="Afbeelding met dobbelstenen&#10;&#10;Beschrijving automatisch gegenereerd met gemiddelde betrouwbaarheid">
              <a:extLst>
                <a:ext uri="{FF2B5EF4-FFF2-40B4-BE49-F238E27FC236}">
                  <a16:creationId xmlns:a16="http://schemas.microsoft.com/office/drawing/2014/main" id="{D7C6E62D-8266-6CA2-563C-FCD8C7C1A79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5555" y="1204055"/>
              <a:ext cx="7992888" cy="5371221"/>
            </a:xfrm>
            <a:prstGeom prst="rect">
              <a:avLst/>
            </a:prstGeom>
          </p:spPr>
        </p:pic>
        <p:pic>
          <p:nvPicPr>
            <p:cNvPr id="2" name="Afbeelding 1" descr="Afbeelding met tekst, doos, container, ontwerp&#10;&#10;Automatisch gegenereerde beschrijving">
              <a:extLst>
                <a:ext uri="{FF2B5EF4-FFF2-40B4-BE49-F238E27FC236}">
                  <a16:creationId xmlns:a16="http://schemas.microsoft.com/office/drawing/2014/main" id="{FEA9EC02-D409-4667-520D-D80C75F8CA7E}"/>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94903" y="5301208"/>
              <a:ext cx="2466250" cy="1849688"/>
            </a:xfrm>
            <a:prstGeom prst="rect">
              <a:avLst/>
            </a:prstGeom>
          </p:spPr>
        </p:pic>
        <p:pic>
          <p:nvPicPr>
            <p:cNvPr id="4" name="Afbeelding 3" descr="Afbeelding met tekst, doos, container, ontwerp&#10;&#10;Automatisch gegenereerde beschrijving">
              <a:extLst>
                <a:ext uri="{FF2B5EF4-FFF2-40B4-BE49-F238E27FC236}">
                  <a16:creationId xmlns:a16="http://schemas.microsoft.com/office/drawing/2014/main" id="{98CBA8D6-9DBA-BEE6-C057-42B9710B1A32}"/>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11273" y="5263740"/>
              <a:ext cx="2466250" cy="1849688"/>
            </a:xfrm>
            <a:prstGeom prst="rect">
              <a:avLst/>
            </a:prstGeom>
          </p:spPr>
        </p:pic>
        <p:pic>
          <p:nvPicPr>
            <p:cNvPr id="7" name="Afbeelding 6" descr="Afbeelding met tekst, doos, container, ontwerp&#10;&#10;Automatisch gegenereerde beschrijving">
              <a:extLst>
                <a:ext uri="{FF2B5EF4-FFF2-40B4-BE49-F238E27FC236}">
                  <a16:creationId xmlns:a16="http://schemas.microsoft.com/office/drawing/2014/main" id="{F9C343DF-3320-DD62-352C-7DBB5A0F9B8C}"/>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56847" y="5290750"/>
              <a:ext cx="2466250" cy="1849688"/>
            </a:xfrm>
            <a:prstGeom prst="rect">
              <a:avLst/>
            </a:prstGeom>
          </p:spPr>
        </p:pic>
      </p:grpSp>
    </p:spTree>
    <p:extLst>
      <p:ext uri="{BB962C8B-B14F-4D97-AF65-F5344CB8AC3E}">
        <p14:creationId xmlns:p14="http://schemas.microsoft.com/office/powerpoint/2010/main" val="376075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rondkomen</a:t>
            </a:r>
          </a:p>
        </p:txBody>
      </p:sp>
      <p:grpSp>
        <p:nvGrpSpPr>
          <p:cNvPr id="4" name="Groep 3">
            <a:extLst>
              <a:ext uri="{FF2B5EF4-FFF2-40B4-BE49-F238E27FC236}">
                <a16:creationId xmlns:a16="http://schemas.microsoft.com/office/drawing/2014/main" id="{E0953A39-F3A3-4487-3A20-EAF1A0D6FF1F}"/>
              </a:ext>
            </a:extLst>
          </p:cNvPr>
          <p:cNvGrpSpPr/>
          <p:nvPr/>
        </p:nvGrpSpPr>
        <p:grpSpPr>
          <a:xfrm>
            <a:off x="755576" y="1484784"/>
            <a:ext cx="7081956" cy="4793312"/>
            <a:chOff x="755576" y="1484784"/>
            <a:chExt cx="7081956" cy="4793312"/>
          </a:xfrm>
        </p:grpSpPr>
        <p:pic>
          <p:nvPicPr>
            <p:cNvPr id="3" name="Afbeelding 2" descr="Afbeelding met tekening, schets, clipart, illustratie&#10;&#10;Automatisch gegenereerde beschrijving">
              <a:extLst>
                <a:ext uri="{FF2B5EF4-FFF2-40B4-BE49-F238E27FC236}">
                  <a16:creationId xmlns:a16="http://schemas.microsoft.com/office/drawing/2014/main" id="{4B2DA4A5-66CA-FFFB-AF01-7BB8133C83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556792"/>
              <a:ext cx="7081956" cy="4721304"/>
            </a:xfrm>
            <a:prstGeom prst="rect">
              <a:avLst/>
            </a:prstGeom>
          </p:spPr>
        </p:pic>
        <p:pic>
          <p:nvPicPr>
            <p:cNvPr id="2" name="Afbeelding 1">
              <a:extLst>
                <a:ext uri="{FF2B5EF4-FFF2-40B4-BE49-F238E27FC236}">
                  <a16:creationId xmlns:a16="http://schemas.microsoft.com/office/drawing/2014/main" id="{75A309F5-5AAB-91C1-166D-DF2FEB90CBC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893" b="96382" l="9938" r="89924">
                          <a14:foregroundMark x1="41408" y1="88751" x2="41408" y2="88751"/>
                          <a14:foregroundMark x1="56039" y1="91747" x2="56039" y2="91747"/>
                          <a14:foregroundMark x1="53761" y1="96382" x2="53761" y2="96382"/>
                          <a14:foregroundMark x1="43478" y1="37366" x2="43478" y2="3736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547664" y="1484784"/>
              <a:ext cx="3513998" cy="4506674"/>
            </a:xfrm>
            <a:prstGeom prst="rect">
              <a:avLst/>
            </a:prstGeom>
            <a:noFill/>
            <a:ln>
              <a:noFill/>
            </a:ln>
          </p:spPr>
        </p:pic>
      </p:grpSp>
    </p:spTree>
    <p:extLst>
      <p:ext uri="{BB962C8B-B14F-4D97-AF65-F5344CB8AC3E}">
        <p14:creationId xmlns:p14="http://schemas.microsoft.com/office/powerpoint/2010/main" val="29047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leding, schoeisel, persoon, mode&#10;&#10;Automatisch gegenereerde beschrijving">
            <a:extLst>
              <a:ext uri="{FF2B5EF4-FFF2-40B4-BE49-F238E27FC236}">
                <a16:creationId xmlns:a16="http://schemas.microsoft.com/office/drawing/2014/main" id="{C08928CE-D1A8-39FD-30C1-965022779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397"/>
            <a:ext cx="9144000" cy="2701636"/>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verdelen</a:t>
            </a:r>
          </a:p>
        </p:txBody>
      </p:sp>
      <p:pic>
        <p:nvPicPr>
          <p:cNvPr id="12" name="Afbeelding 11" descr="Afbeelding met tekst, doos, container, ontwerp&#10;&#10;Automatisch gegenereerde beschrijving">
            <a:extLst>
              <a:ext uri="{FF2B5EF4-FFF2-40B4-BE49-F238E27FC236}">
                <a16:creationId xmlns:a16="http://schemas.microsoft.com/office/drawing/2014/main" id="{50ADE8B2-6C70-0DAC-C7FD-83E5650A8A5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411760" y="4595537"/>
            <a:ext cx="3877461" cy="2908096"/>
          </a:xfrm>
          <a:prstGeom prst="rect">
            <a:avLst/>
          </a:prstGeom>
        </p:spPr>
      </p:pic>
      <p:sp>
        <p:nvSpPr>
          <p:cNvPr id="13" name="Pijl: omhoog 12">
            <a:extLst>
              <a:ext uri="{FF2B5EF4-FFF2-40B4-BE49-F238E27FC236}">
                <a16:creationId xmlns:a16="http://schemas.microsoft.com/office/drawing/2014/main" id="{DD111CE5-190F-4CC5-46EB-989EBEAEBC0E}"/>
              </a:ext>
            </a:extLst>
          </p:cNvPr>
          <p:cNvSpPr/>
          <p:nvPr/>
        </p:nvSpPr>
        <p:spPr>
          <a:xfrm rot="2703418">
            <a:off x="5793694" y="3530564"/>
            <a:ext cx="244745" cy="190968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 omhoog 13">
            <a:extLst>
              <a:ext uri="{FF2B5EF4-FFF2-40B4-BE49-F238E27FC236}">
                <a16:creationId xmlns:a16="http://schemas.microsoft.com/office/drawing/2014/main" id="{8026FE14-0F15-160E-9173-1645E3C8B040}"/>
              </a:ext>
            </a:extLst>
          </p:cNvPr>
          <p:cNvSpPr/>
          <p:nvPr/>
        </p:nvSpPr>
        <p:spPr>
          <a:xfrm rot="942648">
            <a:off x="5029805" y="3568521"/>
            <a:ext cx="190171" cy="181036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 omhoog 14">
            <a:extLst>
              <a:ext uri="{FF2B5EF4-FFF2-40B4-BE49-F238E27FC236}">
                <a16:creationId xmlns:a16="http://schemas.microsoft.com/office/drawing/2014/main" id="{67F30B5E-00AA-A354-C1F3-30E85AD9DFAA}"/>
              </a:ext>
            </a:extLst>
          </p:cNvPr>
          <p:cNvSpPr/>
          <p:nvPr/>
        </p:nvSpPr>
        <p:spPr>
          <a:xfrm rot="3470971" flipH="1">
            <a:off x="6254596" y="3819343"/>
            <a:ext cx="197669" cy="238292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 omhoog 15">
            <a:extLst>
              <a:ext uri="{FF2B5EF4-FFF2-40B4-BE49-F238E27FC236}">
                <a16:creationId xmlns:a16="http://schemas.microsoft.com/office/drawing/2014/main" id="{5C8BF7C2-E8D2-EC6C-F8E6-FF9C02878304}"/>
              </a:ext>
            </a:extLst>
          </p:cNvPr>
          <p:cNvSpPr/>
          <p:nvPr/>
        </p:nvSpPr>
        <p:spPr>
          <a:xfrm>
            <a:off x="4395609" y="3628086"/>
            <a:ext cx="176392" cy="172221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omhoog 16">
            <a:extLst>
              <a:ext uri="{FF2B5EF4-FFF2-40B4-BE49-F238E27FC236}">
                <a16:creationId xmlns:a16="http://schemas.microsoft.com/office/drawing/2014/main" id="{1FA4D852-3BC6-1DE4-6CC9-91F9F22F244F}"/>
              </a:ext>
            </a:extLst>
          </p:cNvPr>
          <p:cNvSpPr/>
          <p:nvPr/>
        </p:nvSpPr>
        <p:spPr>
          <a:xfrm rot="19974314">
            <a:off x="3762880" y="3579885"/>
            <a:ext cx="211211" cy="175498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omhoog 17">
            <a:extLst>
              <a:ext uri="{FF2B5EF4-FFF2-40B4-BE49-F238E27FC236}">
                <a16:creationId xmlns:a16="http://schemas.microsoft.com/office/drawing/2014/main" id="{8B7EE80B-79DF-BC5D-8517-5E0C4CB11AC7}"/>
              </a:ext>
            </a:extLst>
          </p:cNvPr>
          <p:cNvSpPr/>
          <p:nvPr/>
        </p:nvSpPr>
        <p:spPr>
          <a:xfrm rot="19358633">
            <a:off x="2569246" y="3583040"/>
            <a:ext cx="216024" cy="2016224"/>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2BECAED-160F-0493-9B2E-7B27182EE71B}"/>
              </a:ext>
            </a:extLst>
          </p:cNvPr>
          <p:cNvSpPr txBox="1"/>
          <p:nvPr/>
        </p:nvSpPr>
        <p:spPr>
          <a:xfrm>
            <a:off x="4823605" y="6409681"/>
            <a:ext cx="2122701" cy="369332"/>
          </a:xfrm>
          <a:prstGeom prst="rect">
            <a:avLst/>
          </a:prstGeom>
          <a:noFill/>
        </p:spPr>
        <p:txBody>
          <a:bodyPr wrap="square" rtlCol="0">
            <a:spAutoFit/>
          </a:bodyPr>
          <a:lstStyle/>
          <a:p>
            <a:r>
              <a:rPr lang="nl-NL" b="1" dirty="0">
                <a:solidFill>
                  <a:srgbClr val="00B050"/>
                </a:solidFill>
              </a:rPr>
              <a:t>25 miljoen euro</a:t>
            </a:r>
          </a:p>
        </p:txBody>
      </p:sp>
    </p:spTree>
    <p:extLst>
      <p:ext uri="{BB962C8B-B14F-4D97-AF65-F5344CB8AC3E}">
        <p14:creationId xmlns:p14="http://schemas.microsoft.com/office/powerpoint/2010/main" val="388626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armoede</a:t>
            </a:r>
          </a:p>
        </p:txBody>
      </p:sp>
      <p:pic>
        <p:nvPicPr>
          <p:cNvPr id="3" name="Afbeelding 2" descr="Afbeelding met tekening, schets, clipart, illustratie&#10;&#10;Automatisch gegenereerde beschrijving">
            <a:extLst>
              <a:ext uri="{FF2B5EF4-FFF2-40B4-BE49-F238E27FC236}">
                <a16:creationId xmlns:a16="http://schemas.microsoft.com/office/drawing/2014/main" id="{3505966D-D71D-E625-FA61-8344BD3033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556792"/>
            <a:ext cx="7081956" cy="4721304"/>
          </a:xfrm>
          <a:prstGeom prst="rect">
            <a:avLst/>
          </a:prstGeom>
        </p:spPr>
      </p:pic>
    </p:spTree>
    <p:extLst>
      <p:ext uri="{BB962C8B-B14F-4D97-AF65-F5344CB8AC3E}">
        <p14:creationId xmlns:p14="http://schemas.microsoft.com/office/powerpoint/2010/main" val="188262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891" y="0"/>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inzetten</a:t>
            </a:r>
          </a:p>
        </p:txBody>
      </p:sp>
      <p:pic>
        <p:nvPicPr>
          <p:cNvPr id="3" name="Afbeelding 2" descr="Afbeelding met illustratie&#10;&#10;Beschrijving automatisch gegenereerd met lage betrouwbaarheid">
            <a:extLst>
              <a:ext uri="{FF2B5EF4-FFF2-40B4-BE49-F238E27FC236}">
                <a16:creationId xmlns:a16="http://schemas.microsoft.com/office/drawing/2014/main" id="{8603E3D2-68FA-B27E-7AED-5FD86CE71C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93125" y="1700808"/>
            <a:ext cx="4320480" cy="477729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kloof</a:t>
            </a:r>
          </a:p>
        </p:txBody>
      </p:sp>
      <p:pic>
        <p:nvPicPr>
          <p:cNvPr id="3" name="Afbeelding 2" descr="Afbeelding met hemel, wolk&#10;&#10;Automatisch gegenereerde beschrijving">
            <a:extLst>
              <a:ext uri="{FF2B5EF4-FFF2-40B4-BE49-F238E27FC236}">
                <a16:creationId xmlns:a16="http://schemas.microsoft.com/office/drawing/2014/main" id="{CB60A60A-2D81-6604-1387-4A3380EC4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412776"/>
            <a:ext cx="7920880" cy="5280139"/>
          </a:xfrm>
          <a:prstGeom prst="rect">
            <a:avLst/>
          </a:prstGeom>
        </p:spPr>
      </p:pic>
      <p:sp>
        <p:nvSpPr>
          <p:cNvPr id="2" name="Pijl: links/rechts 1">
            <a:extLst>
              <a:ext uri="{FF2B5EF4-FFF2-40B4-BE49-F238E27FC236}">
                <a16:creationId xmlns:a16="http://schemas.microsoft.com/office/drawing/2014/main" id="{68A8DAC2-4DB5-F525-2E73-465E5A76F7F0}"/>
              </a:ext>
            </a:extLst>
          </p:cNvPr>
          <p:cNvSpPr/>
          <p:nvPr/>
        </p:nvSpPr>
        <p:spPr>
          <a:xfrm>
            <a:off x="3671900" y="4977172"/>
            <a:ext cx="1800200"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oprichter</a:t>
            </a:r>
          </a:p>
        </p:txBody>
      </p:sp>
      <p:pic>
        <p:nvPicPr>
          <p:cNvPr id="3" name="Afbeelding 2" descr="Afbeelding met schets, clipart, tekening, illustratie&#10;&#10;Automatisch gegenereerde beschrijving">
            <a:extLst>
              <a:ext uri="{FF2B5EF4-FFF2-40B4-BE49-F238E27FC236}">
                <a16:creationId xmlns:a16="http://schemas.microsoft.com/office/drawing/2014/main" id="{814B5C11-F140-48B9-5CF5-6DA3848175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31640" y="2132856"/>
            <a:ext cx="3921517" cy="3538929"/>
          </a:xfrm>
          <a:prstGeom prst="rect">
            <a:avLst/>
          </a:prstGeom>
        </p:spPr>
      </p:pic>
      <p:sp>
        <p:nvSpPr>
          <p:cNvPr id="4" name="Tekstvak 3">
            <a:extLst>
              <a:ext uri="{FF2B5EF4-FFF2-40B4-BE49-F238E27FC236}">
                <a16:creationId xmlns:a16="http://schemas.microsoft.com/office/drawing/2014/main" id="{0467A594-617D-1BA7-5C17-DF15B9629B7F}"/>
              </a:ext>
            </a:extLst>
          </p:cNvPr>
          <p:cNvSpPr txBox="1"/>
          <p:nvPr/>
        </p:nvSpPr>
        <p:spPr>
          <a:xfrm>
            <a:off x="5253157" y="2015126"/>
            <a:ext cx="2952328" cy="1200329"/>
          </a:xfrm>
          <a:prstGeom prst="rect">
            <a:avLst/>
          </a:prstGeom>
          <a:noFill/>
        </p:spPr>
        <p:txBody>
          <a:bodyPr wrap="square" rtlCol="0">
            <a:spAutoFit/>
          </a:bodyPr>
          <a:lstStyle/>
          <a:p>
            <a:r>
              <a:rPr lang="nl-NL" sz="7200" dirty="0"/>
              <a:t>start</a:t>
            </a:r>
            <a:endParaRPr lang="nl-NL" dirty="0"/>
          </a:p>
        </p:txBody>
      </p:sp>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TotalTime>
  <Words>1088</Words>
  <Application>Microsoft Office PowerPoint</Application>
  <PresentationFormat>Diavoorstelling (4:3)</PresentationFormat>
  <Paragraphs>269</Paragraphs>
  <Slides>23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494</cp:revision>
  <dcterms:created xsi:type="dcterms:W3CDTF">2021-06-08T06:13:59Z</dcterms:created>
  <dcterms:modified xsi:type="dcterms:W3CDTF">2024-01-16T10:20:24Z</dcterms:modified>
</cp:coreProperties>
</file>