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75" r:id="rId5"/>
    <p:sldId id="1476" r:id="rId6"/>
    <p:sldId id="1477" r:id="rId7"/>
    <p:sldId id="1478" r:id="rId8"/>
    <p:sldId id="1479" r:id="rId9"/>
    <p:sldId id="1480" r:id="rId10"/>
    <p:sldId id="1481" r:id="rId11"/>
    <p:sldId id="1483" r:id="rId12"/>
    <p:sldId id="1482" r:id="rId13"/>
    <p:sldId id="934" r:id="rId14"/>
    <p:sldId id="1511" r:id="rId15"/>
    <p:sldId id="1498" r:id="rId16"/>
    <p:sldId id="1535" r:id="rId17"/>
    <p:sldId id="1512" r:id="rId18"/>
    <p:sldId id="263" r:id="rId19"/>
    <p:sldId id="1509" r:id="rId20"/>
    <p:sldId id="394" r:id="rId21"/>
    <p:sldId id="1531" r:id="rId22"/>
    <p:sldId id="1534"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481"/>
            <p14:sldId id="1483"/>
            <p14:sldId id="1482"/>
            <p14:sldId id="934"/>
            <p14:sldId id="1511"/>
            <p14:sldId id="1498"/>
            <p14:sldId id="1535"/>
            <p14:sldId id="1512"/>
            <p14:sldId id="263"/>
            <p14:sldId id="1509"/>
            <p14:sldId id="394"/>
            <p14:sldId id="1531"/>
            <p14:sldId id="1534"/>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719" autoAdjust="0"/>
  </p:normalViewPr>
  <p:slideViewPr>
    <p:cSldViewPr>
      <p:cViewPr varScale="1">
        <p:scale>
          <a:sx n="76" d="100"/>
          <a:sy n="76" d="100"/>
        </p:scale>
        <p:origin x="133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kern="1200" dirty="0">
                <a:solidFill>
                  <a:schemeClr val="tx1"/>
                </a:solidFill>
                <a:effectLst/>
                <a:latin typeface="+mn-lt"/>
                <a:ea typeface="+mn-ea"/>
                <a:cs typeface="+mn-cs"/>
              </a:rPr>
              <a:t>Woordenlijst:</a:t>
            </a:r>
          </a:p>
          <a:p>
            <a:pPr fontAlgn="t"/>
            <a:endParaRPr lang="nl-NL" sz="1200" kern="1200" dirty="0">
              <a:solidFill>
                <a:schemeClr val="tx1"/>
              </a:solidFill>
              <a:effectLst/>
              <a:latin typeface="+mn-lt"/>
              <a:ea typeface="+mn-ea"/>
              <a:cs typeface="+mn-cs"/>
            </a:endParaRPr>
          </a:p>
          <a:p>
            <a:pPr fontAlgn="t"/>
            <a:r>
              <a:rPr lang="nl-NL" sz="1200" kern="1200" dirty="0">
                <a:solidFill>
                  <a:schemeClr val="tx1"/>
                </a:solidFill>
                <a:effectLst/>
                <a:latin typeface="+mn-lt"/>
                <a:ea typeface="+mn-ea"/>
                <a:cs typeface="+mn-cs"/>
              </a:rPr>
              <a:t>Ongunstig = niet goed</a:t>
            </a:r>
          </a:p>
          <a:p>
            <a:pPr fontAlgn="t"/>
            <a:r>
              <a:rPr lang="nl-NL" sz="1200" kern="1200" dirty="0">
                <a:solidFill>
                  <a:schemeClr val="tx1"/>
                </a:solidFill>
                <a:effectLst/>
                <a:latin typeface="+mn-lt"/>
                <a:ea typeface="+mn-ea"/>
                <a:cs typeface="+mn-cs"/>
              </a:rPr>
              <a:t>Zowel…als… = niet alleen… maar ook…</a:t>
            </a:r>
          </a:p>
          <a:p>
            <a:pPr fontAlgn="t"/>
            <a:r>
              <a:rPr lang="nl-NL" sz="1200" kern="1200" dirty="0">
                <a:solidFill>
                  <a:schemeClr val="tx1"/>
                </a:solidFill>
                <a:effectLst/>
                <a:latin typeface="+mn-lt"/>
                <a:ea typeface="+mn-ea"/>
                <a:cs typeface="+mn-cs"/>
              </a:rPr>
              <a:t>Bedreigd worden met = in gevaar zijn</a:t>
            </a:r>
          </a:p>
          <a:p>
            <a:pPr fontAlgn="t"/>
            <a:r>
              <a:rPr lang="nl-NL" sz="1200" kern="1200" dirty="0">
                <a:solidFill>
                  <a:schemeClr val="tx1"/>
                </a:solidFill>
                <a:effectLst/>
                <a:latin typeface="+mn-lt"/>
                <a:ea typeface="+mn-ea"/>
                <a:cs typeface="+mn-cs"/>
              </a:rPr>
              <a:t>De overstroming = dat er water over het land komt</a:t>
            </a:r>
          </a:p>
          <a:p>
            <a:pPr fontAlgn="t"/>
            <a:r>
              <a:rPr lang="nl-NL" sz="1200" kern="1200" dirty="0">
                <a:solidFill>
                  <a:schemeClr val="tx1"/>
                </a:solidFill>
                <a:effectLst/>
                <a:latin typeface="+mn-lt"/>
                <a:ea typeface="+mn-ea"/>
                <a:cs typeface="+mn-cs"/>
              </a:rPr>
              <a:t>De neerslag = de regen, de sneeuw of de hagel</a:t>
            </a:r>
          </a:p>
          <a:p>
            <a:pPr fontAlgn="t"/>
            <a:r>
              <a:rPr lang="nl-NL" sz="1200" kern="1200" dirty="0">
                <a:solidFill>
                  <a:schemeClr val="tx1"/>
                </a:solidFill>
                <a:effectLst/>
                <a:latin typeface="+mn-lt"/>
                <a:ea typeface="+mn-ea"/>
                <a:cs typeface="+mn-cs"/>
              </a:rPr>
              <a:t>De overlast = iets wat vervelend is</a:t>
            </a:r>
          </a:p>
          <a:p>
            <a:pPr fontAlgn="t"/>
            <a:r>
              <a:rPr lang="nl-NL" sz="1200" kern="1200" dirty="0">
                <a:solidFill>
                  <a:schemeClr val="tx1"/>
                </a:solidFill>
                <a:effectLst/>
                <a:latin typeface="+mn-lt"/>
                <a:ea typeface="+mn-ea"/>
                <a:cs typeface="+mn-cs"/>
              </a:rPr>
              <a:t>De situatie = hoe iets is</a:t>
            </a:r>
          </a:p>
          <a:p>
            <a:pPr fontAlgn="t"/>
            <a:r>
              <a:rPr lang="nl-NL" sz="1200" kern="1200" dirty="0">
                <a:solidFill>
                  <a:schemeClr val="tx1"/>
                </a:solidFill>
                <a:effectLst/>
                <a:latin typeface="+mn-lt"/>
                <a:ea typeface="+mn-ea"/>
                <a:cs typeface="+mn-cs"/>
              </a:rPr>
              <a:t>Onder controle zijn = in orde zijn</a:t>
            </a:r>
          </a:p>
          <a:p>
            <a:pPr fontAlgn="t"/>
            <a:r>
              <a:rPr lang="nl-NL" sz="1200" kern="1200" dirty="0">
                <a:solidFill>
                  <a:schemeClr val="tx1"/>
                </a:solidFill>
                <a:effectLst/>
                <a:latin typeface="+mn-lt"/>
                <a:ea typeface="+mn-ea"/>
                <a:cs typeface="+mn-cs"/>
              </a:rPr>
              <a:t>Komend = wat nu komt</a:t>
            </a:r>
          </a:p>
          <a:p>
            <a:pPr fontAlgn="t"/>
            <a:r>
              <a:rPr lang="nl-NL" sz="1200" kern="1200" dirty="0">
                <a:solidFill>
                  <a:schemeClr val="tx1"/>
                </a:solidFill>
                <a:effectLst/>
                <a:latin typeface="+mn-lt"/>
                <a:ea typeface="+mn-ea"/>
                <a:cs typeface="+mn-cs"/>
              </a:rPr>
              <a:t>Waarschuwen = zeggen dat iemand moet opletten omdat er gevaar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49073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86800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411357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13464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8416" y="-6172"/>
            <a:ext cx="9252520" cy="6858000"/>
          </a:xfrm>
        </p:spPr>
        <p:txBody>
          <a:bodyPr>
            <a:noAutofit/>
          </a:bodyPr>
          <a:lstStyle/>
          <a:p>
            <a:pPr marL="0" lvl="0" indent="0">
              <a:buNone/>
            </a:pPr>
            <a:r>
              <a:rPr lang="nl-NL" sz="1900" u="sng" dirty="0">
                <a:solidFill>
                  <a:prstClr val="black"/>
                </a:solidFill>
              </a:rPr>
              <a:t>Semantisatieverhaal A:</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Mijn zus heeft heel mooi lang haar. Haar twee dochters hebben ook allebei heel lang haar. </a:t>
            </a:r>
            <a:r>
              <a:rPr lang="nl-NL" sz="1900" b="1" u="sng" dirty="0">
                <a:ea typeface="Times New Roman" panose="02020603050405020304" pitchFamily="18" charset="0"/>
                <a:cs typeface="Arial" panose="020B0604020202020204" pitchFamily="34" charset="0"/>
              </a:rPr>
              <a:t>Zowel mijn zus als </a:t>
            </a:r>
            <a:r>
              <a:rPr lang="nl-NL" sz="1900" dirty="0">
                <a:ea typeface="Times New Roman" panose="02020603050405020304" pitchFamily="18" charset="0"/>
                <a:cs typeface="Arial" panose="020B0604020202020204" pitchFamily="34" charset="0"/>
              </a:rPr>
              <a:t>haar dochters, </a:t>
            </a:r>
            <a:r>
              <a:rPr lang="nl-NL" sz="1900" b="1" i="1" dirty="0">
                <a:ea typeface="Times New Roman" panose="02020603050405020304" pitchFamily="18" charset="0"/>
                <a:cs typeface="Arial" panose="020B0604020202020204" pitchFamily="34" charset="0"/>
              </a:rPr>
              <a:t>niet alleen mijn zus maar ook </a:t>
            </a:r>
            <a:r>
              <a:rPr lang="nl-NL" sz="1900" dirty="0">
                <a:ea typeface="Times New Roman" panose="02020603050405020304" pitchFamily="18" charset="0"/>
                <a:cs typeface="Arial" panose="020B0604020202020204" pitchFamily="34" charset="0"/>
              </a:rPr>
              <a:t>haar dochters hebben lang haar. Dat is prachtig maar voor het doucheputje </a:t>
            </a:r>
            <a:r>
              <a:rPr lang="nl-NL" sz="1900" b="1" u="sng" dirty="0">
                <a:ea typeface="Times New Roman" panose="02020603050405020304" pitchFamily="18" charset="0"/>
                <a:cs typeface="Arial" panose="020B0604020202020204" pitchFamily="34" charset="0"/>
              </a:rPr>
              <a:t>ongunstig</a:t>
            </a:r>
            <a:r>
              <a:rPr lang="nl-NL" sz="1900" b="1" i="1" dirty="0">
                <a:ea typeface="Times New Roman" panose="02020603050405020304" pitchFamily="18" charset="0"/>
                <a:cs typeface="Arial" panose="020B0604020202020204" pitchFamily="34" charset="0"/>
              </a:rPr>
              <a:t>, niet goed. </a:t>
            </a:r>
            <a:r>
              <a:rPr lang="nl-NL" sz="1900" dirty="0">
                <a:ea typeface="Times New Roman" panose="02020603050405020304" pitchFamily="18" charset="0"/>
                <a:cs typeface="Arial" panose="020B0604020202020204" pitchFamily="34" charset="0"/>
              </a:rPr>
              <a:t>Als er veel haren in het doucheputje komen, kan het water niet goed wegstromen en weet je wat er dan gebeurt…? In de kerstvakantie gebeurde het weer: </a:t>
            </a:r>
            <a:r>
              <a:rPr lang="nl-NL" sz="1900" b="1" u="sng" dirty="0">
                <a:ea typeface="Times New Roman" panose="02020603050405020304" pitchFamily="18" charset="0"/>
                <a:cs typeface="Arial" panose="020B0604020202020204" pitchFamily="34" charset="0"/>
              </a:rPr>
              <a:t>een overstroming</a:t>
            </a:r>
            <a:r>
              <a:rPr lang="nl-NL" sz="1900" dirty="0">
                <a:ea typeface="Times New Roman" panose="02020603050405020304" pitchFamily="18" charset="0"/>
                <a:cs typeface="Arial" panose="020B0604020202020204" pitchFamily="34" charset="0"/>
              </a:rPr>
              <a:t>! Dat betekent </a:t>
            </a:r>
            <a:r>
              <a:rPr lang="nl-NL" sz="1900" b="1" i="1" dirty="0">
                <a:ea typeface="Times New Roman" panose="02020603050405020304" pitchFamily="18" charset="0"/>
                <a:cs typeface="Arial" panose="020B0604020202020204" pitchFamily="34" charset="0"/>
              </a:rPr>
              <a:t>dat er water over het land komt</a:t>
            </a:r>
            <a:r>
              <a:rPr lang="nl-NL" sz="1900" dirty="0">
                <a:ea typeface="Times New Roman" panose="02020603050405020304" pitchFamily="18" charset="0"/>
                <a:cs typeface="Arial" panose="020B0604020202020204" pitchFamily="34" charset="0"/>
              </a:rPr>
              <a:t>. En ik was er bij. Sasha, de dochter van mijn zus stond heerlijk te douchen en zag niet hoe </a:t>
            </a:r>
            <a:r>
              <a:rPr lang="nl-NL" sz="1900" b="1" u="sng" dirty="0">
                <a:ea typeface="Times New Roman" panose="02020603050405020304" pitchFamily="18" charset="0"/>
                <a:cs typeface="Arial" panose="020B0604020202020204" pitchFamily="34" charset="0"/>
              </a:rPr>
              <a:t>de situatie</a:t>
            </a:r>
            <a:r>
              <a:rPr lang="nl-NL" sz="1900" dirty="0">
                <a:ea typeface="Times New Roman" panose="02020603050405020304" pitchFamily="18" charset="0"/>
                <a:cs typeface="Arial" panose="020B0604020202020204" pitchFamily="34" charset="0"/>
              </a:rPr>
              <a:t> was. Ze zag niet </a:t>
            </a:r>
            <a:r>
              <a:rPr lang="nl-NL" sz="1900" b="1" i="1" dirty="0">
                <a:ea typeface="Times New Roman" panose="02020603050405020304" pitchFamily="18" charset="0"/>
                <a:cs typeface="Arial" panose="020B0604020202020204" pitchFamily="34" charset="0"/>
              </a:rPr>
              <a:t>hoe iets was</a:t>
            </a:r>
            <a:r>
              <a:rPr lang="nl-NL" sz="1900" dirty="0">
                <a:ea typeface="Times New Roman" panose="02020603050405020304" pitchFamily="18" charset="0"/>
                <a:cs typeface="Arial" panose="020B0604020202020204" pitchFamily="34" charset="0"/>
              </a:rPr>
              <a:t>. Het water vulde de hele badkamervloer. Het stroomde onder de deur door naar de overloop…. Wij zaten beneden in de kamer en voelden plotseling druppels. We keken omhoog. Regende het? Was het </a:t>
            </a:r>
            <a:r>
              <a:rPr lang="nl-NL" sz="1900" b="1" u="sng" dirty="0">
                <a:ea typeface="Times New Roman" panose="02020603050405020304" pitchFamily="18" charset="0"/>
                <a:cs typeface="Arial" panose="020B0604020202020204" pitchFamily="34" charset="0"/>
              </a:rPr>
              <a:t>neerslag</a:t>
            </a:r>
            <a:r>
              <a:rPr lang="nl-NL" sz="1900" b="1"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(regen, sneeuw of hagel)</a:t>
            </a:r>
            <a:r>
              <a:rPr lang="nl-NL" sz="1900" i="1" dirty="0">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wat we voelden? Nee dat kon niet. Het was het water uit de douche! Mijn zus </a:t>
            </a:r>
            <a:r>
              <a:rPr lang="nl-NL" sz="1900" b="1" u="sng" dirty="0">
                <a:ea typeface="Times New Roman" panose="02020603050405020304" pitchFamily="18" charset="0"/>
                <a:cs typeface="Arial" panose="020B0604020202020204" pitchFamily="34" charset="0"/>
              </a:rPr>
              <a:t>waarschuwde</a:t>
            </a:r>
            <a:r>
              <a:rPr lang="nl-NL" sz="1900" dirty="0">
                <a:ea typeface="Times New Roman" panose="02020603050405020304" pitchFamily="18" charset="0"/>
                <a:cs typeface="Arial" panose="020B0604020202020204" pitchFamily="34" charset="0"/>
              </a:rPr>
              <a:t> Sasha. Ze </a:t>
            </a:r>
            <a:r>
              <a:rPr lang="nl-NL" sz="1900" b="1" i="1" dirty="0">
                <a:ea typeface="Times New Roman" panose="02020603050405020304" pitchFamily="18" charset="0"/>
                <a:cs typeface="Arial" panose="020B0604020202020204" pitchFamily="34" charset="0"/>
              </a:rPr>
              <a:t>zei dat ze moest opletten omdat er gevaar was </a:t>
            </a:r>
            <a:r>
              <a:rPr lang="nl-NL" sz="1900" dirty="0">
                <a:ea typeface="Times New Roman" panose="02020603050405020304" pitchFamily="18" charset="0"/>
                <a:cs typeface="Arial" panose="020B0604020202020204" pitchFamily="34" charset="0"/>
              </a:rPr>
              <a:t>en rende naar boven. “Doe de kraan uit!!” Toen pas zag Sasha dat het water niet in het doucheputje liep. Sasha haalde de haren uit het doucheputje en ze dweilden de vloer. Gelukkig was de situatie snel </a:t>
            </a:r>
            <a:r>
              <a:rPr lang="nl-NL" sz="1900" b="1" u="sng" dirty="0">
                <a:ea typeface="Times New Roman" panose="02020603050405020304" pitchFamily="18" charset="0"/>
                <a:cs typeface="Arial" panose="020B0604020202020204" pitchFamily="34" charset="0"/>
              </a:rPr>
              <a:t>onder controle</a:t>
            </a:r>
            <a:r>
              <a:rPr lang="nl-NL" sz="1900" dirty="0">
                <a:ea typeface="Times New Roman" panose="02020603050405020304" pitchFamily="18" charset="0"/>
                <a:cs typeface="Arial" panose="020B0604020202020204" pitchFamily="34" charset="0"/>
              </a:rPr>
              <a:t>. Het </a:t>
            </a:r>
            <a:r>
              <a:rPr lang="nl-NL" sz="1900" b="1" i="1" dirty="0">
                <a:ea typeface="Times New Roman" panose="02020603050405020304" pitchFamily="18" charset="0"/>
                <a:cs typeface="Arial" panose="020B0604020202020204" pitchFamily="34" charset="0"/>
              </a:rPr>
              <a:t>was snel in orde</a:t>
            </a:r>
            <a:r>
              <a:rPr lang="nl-NL" sz="1900" dirty="0">
                <a:ea typeface="Times New Roman" panose="02020603050405020304" pitchFamily="18" charset="0"/>
                <a:cs typeface="Arial" panose="020B0604020202020204" pitchFamily="34" charset="0"/>
              </a:rPr>
              <a:t>. De druppels aan het plafond beneden bleven nog een tijdje komen. Dat gaf wel wat </a:t>
            </a:r>
            <a:r>
              <a:rPr lang="nl-NL" sz="1900" b="1" u="sng" dirty="0">
                <a:ea typeface="Times New Roman" panose="02020603050405020304" pitchFamily="18" charset="0"/>
                <a:cs typeface="Arial" panose="020B0604020202020204" pitchFamily="34" charset="0"/>
              </a:rPr>
              <a:t>overlast</a:t>
            </a:r>
            <a:r>
              <a:rPr lang="nl-NL" sz="1900" dirty="0">
                <a:ea typeface="Times New Roman" panose="02020603050405020304" pitchFamily="18" charset="0"/>
                <a:cs typeface="Arial" panose="020B0604020202020204" pitchFamily="34" charset="0"/>
              </a:rPr>
              <a:t>. Dat was wel </a:t>
            </a:r>
            <a:r>
              <a:rPr lang="nl-NL" sz="1900" b="1" i="1" dirty="0">
                <a:ea typeface="Times New Roman" panose="02020603050405020304" pitchFamily="18" charset="0"/>
                <a:cs typeface="Arial" panose="020B0604020202020204" pitchFamily="34" charset="0"/>
              </a:rPr>
              <a:t>iets wat vervelend is</a:t>
            </a:r>
            <a:r>
              <a:rPr lang="nl-NL" sz="1900" dirty="0">
                <a:ea typeface="Times New Roman" panose="02020603050405020304" pitchFamily="18" charset="0"/>
                <a:cs typeface="Arial" panose="020B0604020202020204" pitchFamily="34" charset="0"/>
              </a:rPr>
              <a:t>. Midden in de kamer had mijn zus een emmer gezet. We </a:t>
            </a:r>
            <a:r>
              <a:rPr lang="nl-NL" sz="1900" b="1" u="sng" dirty="0">
                <a:ea typeface="Times New Roman" panose="02020603050405020304" pitchFamily="18" charset="0"/>
                <a:cs typeface="Arial" panose="020B0604020202020204" pitchFamily="34" charset="0"/>
              </a:rPr>
              <a:t>werden niet bedreigd met</a:t>
            </a:r>
            <a:r>
              <a:rPr lang="nl-NL" sz="1900" b="1" dirty="0">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hoog water zodat alle meubels het huis zouden uitdrijven. We </a:t>
            </a:r>
            <a:r>
              <a:rPr lang="nl-NL" sz="1900" b="1" i="1" dirty="0">
                <a:ea typeface="Times New Roman" panose="02020603050405020304" pitchFamily="18" charset="0"/>
                <a:cs typeface="Arial" panose="020B0604020202020204" pitchFamily="34" charset="0"/>
              </a:rPr>
              <a:t>waren niet in gevaar </a:t>
            </a:r>
            <a:r>
              <a:rPr lang="nl-NL" sz="1900" dirty="0">
                <a:ea typeface="Times New Roman" panose="02020603050405020304" pitchFamily="18" charset="0"/>
                <a:cs typeface="Arial" panose="020B0604020202020204" pitchFamily="34" charset="0"/>
              </a:rPr>
              <a:t>natuurlijk. Zo erg was de overstroming gelukkig niet. Het is nu een week geleden dat dit gebeurd is en alles is weer opgedroogd. Al dat water heeft wel lelijke vlekken gegeven aan het plafond. </a:t>
            </a:r>
            <a:r>
              <a:rPr lang="nl-NL" sz="1900" b="1" u="sng" dirty="0">
                <a:ea typeface="Times New Roman" panose="02020603050405020304" pitchFamily="18" charset="0"/>
                <a:cs typeface="Arial" panose="020B0604020202020204" pitchFamily="34" charset="0"/>
              </a:rPr>
              <a:t>Komend</a:t>
            </a:r>
            <a:r>
              <a:rPr lang="nl-NL" sz="1900" dirty="0">
                <a:ea typeface="Times New Roman" panose="02020603050405020304" pitchFamily="18" charset="0"/>
                <a:cs typeface="Arial" panose="020B0604020202020204" pitchFamily="34" charset="0"/>
              </a:rPr>
              <a:t> weekend, het weekend </a:t>
            </a:r>
            <a:r>
              <a:rPr lang="nl-NL" sz="1900" b="1" i="1" dirty="0">
                <a:ea typeface="Times New Roman" panose="02020603050405020304" pitchFamily="18" charset="0"/>
                <a:cs typeface="Arial" panose="020B0604020202020204" pitchFamily="34" charset="0"/>
              </a:rPr>
              <a:t>wat nu komt</a:t>
            </a:r>
            <a:r>
              <a:rPr lang="nl-NL" sz="1900" dirty="0">
                <a:ea typeface="Times New Roman" panose="02020603050405020304" pitchFamily="18" charset="0"/>
                <a:cs typeface="Arial" panose="020B0604020202020204" pitchFamily="34" charset="0"/>
              </a:rPr>
              <a:t>,  gaat mijn zus het plafond opnieuw verven. Dan zie je er niets meer van.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overlast</a:t>
            </a:r>
          </a:p>
        </p:txBody>
      </p:sp>
      <p:pic>
        <p:nvPicPr>
          <p:cNvPr id="5" name="Afbeelding 4" descr="Afbeelding met overdekt, vloer, bank, interieurontwerp&#10;&#10;Automatisch gegenereerde beschrijving">
            <a:extLst>
              <a:ext uri="{FF2B5EF4-FFF2-40B4-BE49-F238E27FC236}">
                <a16:creationId xmlns:a16="http://schemas.microsoft.com/office/drawing/2014/main" id="{2158ABA0-B48F-1EAC-4491-4FBF6A9CDD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222" y="1556792"/>
            <a:ext cx="8489555" cy="4788111"/>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dirty="0">
                <a:latin typeface="Century Gothic" panose="020B0502020202020204" pitchFamily="34" charset="0"/>
              </a:rPr>
              <a:t>bedreigd worden met</a:t>
            </a:r>
          </a:p>
        </p:txBody>
      </p:sp>
      <p:pic>
        <p:nvPicPr>
          <p:cNvPr id="3" name="Afbeelding 2" descr="Afbeelding met decoratie, vloer&#10;&#10;Automatisch gegenereerde beschrijving">
            <a:extLst>
              <a:ext uri="{FF2B5EF4-FFF2-40B4-BE49-F238E27FC236}">
                <a16:creationId xmlns:a16="http://schemas.microsoft.com/office/drawing/2014/main" id="{BBE12267-3F95-1775-6247-E2DB5A9F16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2568" y="1916832"/>
            <a:ext cx="8478863" cy="354416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komend</a:t>
            </a:r>
          </a:p>
        </p:txBody>
      </p:sp>
      <p:sp>
        <p:nvSpPr>
          <p:cNvPr id="2" name="Pijl: rechts 1">
            <a:extLst>
              <a:ext uri="{FF2B5EF4-FFF2-40B4-BE49-F238E27FC236}">
                <a16:creationId xmlns:a16="http://schemas.microsoft.com/office/drawing/2014/main" id="{EF4EFC38-9D22-383D-B568-BAA5FBF9AD97}"/>
              </a:ext>
            </a:extLst>
          </p:cNvPr>
          <p:cNvSpPr/>
          <p:nvPr/>
        </p:nvSpPr>
        <p:spPr>
          <a:xfrm>
            <a:off x="2123728" y="3284984"/>
            <a:ext cx="3384376" cy="120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90EACB3-18D2-B897-D37C-6B7EF94C2BD1}"/>
              </a:ext>
            </a:extLst>
          </p:cNvPr>
          <p:cNvSpPr txBox="1"/>
          <p:nvPr/>
        </p:nvSpPr>
        <p:spPr>
          <a:xfrm>
            <a:off x="5724128" y="3645024"/>
            <a:ext cx="1296144" cy="369332"/>
          </a:xfrm>
          <a:prstGeom prst="rect">
            <a:avLst/>
          </a:prstGeom>
          <a:noFill/>
        </p:spPr>
        <p:txBody>
          <a:bodyPr wrap="square" rtlCol="0">
            <a:spAutoFit/>
          </a:bodyPr>
          <a:lstStyle/>
          <a:p>
            <a:r>
              <a:rPr lang="nl-NL" dirty="0"/>
              <a:t>weekend</a:t>
            </a:r>
          </a:p>
        </p:txBody>
      </p:sp>
      <p:sp>
        <p:nvSpPr>
          <p:cNvPr id="4" name="Tekstvak 3">
            <a:extLst>
              <a:ext uri="{FF2B5EF4-FFF2-40B4-BE49-F238E27FC236}">
                <a16:creationId xmlns:a16="http://schemas.microsoft.com/office/drawing/2014/main" id="{BDA51CF5-B830-CCC0-22F3-0785A43AB7EE}"/>
              </a:ext>
            </a:extLst>
          </p:cNvPr>
          <p:cNvSpPr txBox="1"/>
          <p:nvPr/>
        </p:nvSpPr>
        <p:spPr>
          <a:xfrm>
            <a:off x="1259632" y="3700482"/>
            <a:ext cx="432048" cy="376590"/>
          </a:xfrm>
          <a:prstGeom prst="rect">
            <a:avLst/>
          </a:prstGeom>
          <a:noFill/>
        </p:spPr>
        <p:txBody>
          <a:bodyPr wrap="square" rtlCol="0">
            <a:spAutoFit/>
          </a:bodyPr>
          <a:lstStyle/>
          <a:p>
            <a:r>
              <a:rPr lang="nl-NL" dirty="0"/>
              <a:t>nu</a:t>
            </a:r>
          </a:p>
        </p:txBody>
      </p:sp>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gunstig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ongunstig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18913" y="1656148"/>
            <a:ext cx="4487199"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dat wat voordeel geeft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800" i="1" dirty="0">
                <a:solidFill>
                  <a:srgbClr val="387038"/>
                </a:solidFill>
                <a:latin typeface="Century Gothic" panose="020B0502020202020204" pitchFamily="34" charset="0"/>
                <a:ea typeface="Calibri"/>
                <a:cs typeface="Times New Roman"/>
              </a:rPr>
              <a:t> </a:t>
            </a:r>
            <a:r>
              <a:rPr lang="nl-NL" sz="2300" i="1" dirty="0">
                <a:solidFill>
                  <a:srgbClr val="387038"/>
                </a:solidFill>
                <a:latin typeface="Century Gothic" panose="020B0502020202020204" pitchFamily="34" charset="0"/>
                <a:ea typeface="Calibri"/>
                <a:cs typeface="Times New Roman"/>
              </a:rPr>
              <a:t>Een doucheputje dat niet verstopt zit, is </a:t>
            </a:r>
            <a:r>
              <a:rPr lang="nl-NL" sz="2300" i="1" u="sng" dirty="0">
                <a:solidFill>
                  <a:srgbClr val="387038"/>
                </a:solidFill>
                <a:latin typeface="Century Gothic" panose="020B0502020202020204" pitchFamily="34" charset="0"/>
                <a:ea typeface="Calibri"/>
                <a:cs typeface="Times New Roman"/>
              </a:rPr>
              <a:t>gunstig</a:t>
            </a:r>
            <a:r>
              <a:rPr lang="nl-NL" sz="23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goed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300" i="1" dirty="0">
                <a:solidFill>
                  <a:srgbClr val="387038"/>
                </a:solidFill>
                <a:latin typeface="Century Gothic" panose="020B0502020202020204" pitchFamily="34" charset="0"/>
                <a:ea typeface="Calibri"/>
                <a:cs typeface="Times New Roman"/>
              </a:rPr>
              <a:t>Lange haren in het doucheputje is </a:t>
            </a:r>
            <a:r>
              <a:rPr lang="nl-NL" sz="2300" i="1" u="sng" dirty="0">
                <a:solidFill>
                  <a:srgbClr val="387038"/>
                </a:solidFill>
                <a:effectLst/>
                <a:latin typeface="Century Gothic" panose="020B0502020202020204" pitchFamily="34" charset="0"/>
                <a:ea typeface="Calibri"/>
                <a:cs typeface="Times New Roman"/>
              </a:rPr>
              <a:t>ongunstig</a:t>
            </a:r>
            <a:r>
              <a:rPr lang="nl-NL" sz="2300" i="1" dirty="0">
                <a:solidFill>
                  <a:srgbClr val="387038"/>
                </a:solidFill>
                <a:effectLst/>
                <a:latin typeface="Century Gothic" panose="020B0502020202020204" pitchFamily="34" charset="0"/>
                <a:ea typeface="Calibri"/>
                <a:cs typeface="Times New Roman"/>
              </a:rPr>
              <a:t>.</a:t>
            </a:r>
            <a:endParaRPr lang="nl-NL" sz="23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hand, vinger, nagel, persoon&#10;&#10;Automatisch gegenereerde beschrijving">
            <a:extLst>
              <a:ext uri="{FF2B5EF4-FFF2-40B4-BE49-F238E27FC236}">
                <a16:creationId xmlns:a16="http://schemas.microsoft.com/office/drawing/2014/main" id="{5BBDB13D-714C-1235-F6A7-A7BB7E1FAE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3648" y="2708920"/>
            <a:ext cx="1751194" cy="2336092"/>
          </a:xfrm>
          <a:prstGeom prst="rect">
            <a:avLst/>
          </a:prstGeom>
        </p:spPr>
      </p:pic>
      <p:pic>
        <p:nvPicPr>
          <p:cNvPr id="6" name="Afbeelding 5" descr="Afbeelding met hand, vinger, nagel, persoon&#10;&#10;Automatisch gegenereerde beschrijving">
            <a:extLst>
              <a:ext uri="{FF2B5EF4-FFF2-40B4-BE49-F238E27FC236}">
                <a16:creationId xmlns:a16="http://schemas.microsoft.com/office/drawing/2014/main" id="{33D49628-8FF3-7616-6AE5-5DFFD8AD0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5301" y="2644349"/>
            <a:ext cx="1800731" cy="2402175"/>
          </a:xfrm>
          <a:prstGeom prst="rect">
            <a:avLst/>
          </a:prstGeom>
        </p:spPr>
      </p:pic>
    </p:spTree>
    <p:extLst>
      <p:ext uri="{BB962C8B-B14F-4D97-AF65-F5344CB8AC3E}">
        <p14:creationId xmlns:p14="http://schemas.microsoft.com/office/powerpoint/2010/main" val="137491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384"/>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0036" y="11363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bedreigd</a:t>
            </a:r>
            <a:endParaRPr lang="nl-NL" sz="5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8276" y="29092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veilig zijn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74615"/>
            <a:ext cx="4104453" cy="4695099"/>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in gevaar zijn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Als je </a:t>
            </a:r>
            <a:r>
              <a:rPr lang="nl-NL" sz="2200" i="1" u="sng" dirty="0">
                <a:solidFill>
                  <a:srgbClr val="387038"/>
                </a:solidFill>
                <a:latin typeface="Century Gothic" panose="020B0502020202020204" pitchFamily="34" charset="0"/>
                <a:ea typeface="Calibri"/>
                <a:cs typeface="Times New Roman"/>
              </a:rPr>
              <a:t>bedreigd wordt met </a:t>
            </a:r>
            <a:r>
              <a:rPr lang="nl-NL" sz="2200" i="1" dirty="0">
                <a:solidFill>
                  <a:srgbClr val="387038"/>
                </a:solidFill>
                <a:latin typeface="Century Gothic" panose="020B0502020202020204" pitchFamily="34" charset="0"/>
                <a:ea typeface="Calibri"/>
                <a:cs typeface="Times New Roman"/>
              </a:rPr>
              <a:t>hoog water, kunnen je meubels je huis uitdrijven.</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484784"/>
            <a:ext cx="4104454" cy="45335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bedreiging</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800" i="1" dirty="0">
                <a:solidFill>
                  <a:srgbClr val="387038"/>
                </a:solidFill>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Gelukkig </a:t>
            </a:r>
            <a:r>
              <a:rPr lang="nl-NL" sz="2200" i="1" u="sng" dirty="0">
                <a:solidFill>
                  <a:srgbClr val="387038"/>
                </a:solidFill>
                <a:latin typeface="Century Gothic" panose="020B0502020202020204" pitchFamily="34" charset="0"/>
                <a:ea typeface="Calibri"/>
                <a:cs typeface="Times New Roman"/>
              </a:rPr>
              <a:t>zijn</a:t>
            </a:r>
            <a:r>
              <a:rPr lang="nl-NL" sz="2200" i="1" dirty="0">
                <a:solidFill>
                  <a:srgbClr val="387038"/>
                </a:solidFill>
                <a:latin typeface="Century Gothic" panose="020B0502020202020204" pitchFamily="34" charset="0"/>
                <a:ea typeface="Calibri"/>
                <a:cs typeface="Times New Roman"/>
              </a:rPr>
              <a:t> we door de dijken in Nederland </a:t>
            </a:r>
            <a:r>
              <a:rPr lang="nl-NL" sz="2200" i="1" u="sng" dirty="0">
                <a:solidFill>
                  <a:srgbClr val="387038"/>
                </a:solidFill>
                <a:latin typeface="Century Gothic" panose="020B0502020202020204" pitchFamily="34" charset="0"/>
                <a:ea typeface="Calibri"/>
                <a:cs typeface="Times New Roman"/>
              </a:rPr>
              <a:t>veilig</a:t>
            </a:r>
            <a:r>
              <a:rPr lang="nl-NL" sz="2200" i="1" dirty="0">
                <a:solidFill>
                  <a:srgbClr val="387038"/>
                </a:solidFill>
                <a:latin typeface="Century Gothic" panose="020B0502020202020204" pitchFamily="34" charset="0"/>
                <a:ea typeface="Calibri"/>
                <a:cs typeface="Times New Roman"/>
              </a:rPr>
              <a:t>. </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decoratie, vloer&#10;&#10;Automatisch gegenereerde beschrijving">
            <a:extLst>
              <a:ext uri="{FF2B5EF4-FFF2-40B4-BE49-F238E27FC236}">
                <a16:creationId xmlns:a16="http://schemas.microsoft.com/office/drawing/2014/main" id="{CC0577B7-0E23-93CD-3C35-06CA405839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595" y="2747601"/>
            <a:ext cx="3793104" cy="1585519"/>
          </a:xfrm>
          <a:prstGeom prst="rect">
            <a:avLst/>
          </a:prstGeom>
        </p:spPr>
      </p:pic>
      <p:sp>
        <p:nvSpPr>
          <p:cNvPr id="3" name="Tekstvak 2">
            <a:extLst>
              <a:ext uri="{FF2B5EF4-FFF2-40B4-BE49-F238E27FC236}">
                <a16:creationId xmlns:a16="http://schemas.microsoft.com/office/drawing/2014/main" id="{42273AAD-5318-BBEF-3AF3-FCDD407601D1}"/>
              </a:ext>
            </a:extLst>
          </p:cNvPr>
          <p:cNvSpPr txBox="1">
            <a:spLocks noChangeArrowheads="1"/>
          </p:cNvSpPr>
          <p:nvPr/>
        </p:nvSpPr>
        <p:spPr bwMode="auto">
          <a:xfrm>
            <a:off x="209649" y="6176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w</a:t>
            </a:r>
            <a:r>
              <a:rPr lang="nl-NL" sz="5000" b="1" dirty="0">
                <a:solidFill>
                  <a:srgbClr val="387038"/>
                </a:solidFill>
                <a:effectLst/>
                <a:latin typeface="Century Gothic" panose="020B0502020202020204" pitchFamily="34" charset="0"/>
                <a:ea typeface="Calibri"/>
                <a:cs typeface="Times New Roman"/>
              </a:rPr>
              <a:t>orden met</a:t>
            </a:r>
          </a:p>
        </p:txBody>
      </p:sp>
      <p:pic>
        <p:nvPicPr>
          <p:cNvPr id="5" name="Afbeelding 4" descr="Afbeelding met gras, buitenshuis, hemel, wolk&#10;&#10;Automatisch gegenereerde beschrijving">
            <a:extLst>
              <a:ext uri="{FF2B5EF4-FFF2-40B4-BE49-F238E27FC236}">
                <a16:creationId xmlns:a16="http://schemas.microsoft.com/office/drawing/2014/main" id="{BBAEAFE6-3D43-1673-4F57-C40C256C0A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620509"/>
            <a:ext cx="3376352" cy="2248651"/>
          </a:xfrm>
          <a:prstGeom prst="rect">
            <a:avLst/>
          </a:prstGeom>
        </p:spPr>
      </p:pic>
    </p:spTree>
    <p:extLst>
      <p:ext uri="{BB962C8B-B14F-4D97-AF65-F5344CB8AC3E}">
        <p14:creationId xmlns:p14="http://schemas.microsoft.com/office/powerpoint/2010/main" val="344062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384"/>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6" y="24835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onder controle zijn</a:t>
            </a:r>
            <a:endParaRPr lang="nl-NL" sz="5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87069" y="275201"/>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uit de hand lopen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74615"/>
            <a:ext cx="4104453" cy="4695099"/>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in orde zijn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2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De situatie </a:t>
            </a:r>
            <a:r>
              <a:rPr lang="nl-NL" sz="2200" i="1" u="sng" dirty="0">
                <a:solidFill>
                  <a:srgbClr val="387038"/>
                </a:solidFill>
                <a:latin typeface="Century Gothic" panose="020B0502020202020204" pitchFamily="34" charset="0"/>
                <a:ea typeface="Calibri"/>
                <a:cs typeface="Times New Roman"/>
              </a:rPr>
              <a:t>was snel onder controle</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484784"/>
            <a:ext cx="4104454" cy="45335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verergeren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800" i="1" dirty="0">
                <a:solidFill>
                  <a:srgbClr val="387038"/>
                </a:solidFill>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Het dak is lek. De situatie </a:t>
            </a:r>
            <a:r>
              <a:rPr lang="nl-NL" sz="2200" i="1" u="sng" dirty="0">
                <a:solidFill>
                  <a:srgbClr val="387038"/>
                </a:solidFill>
                <a:latin typeface="Century Gothic" panose="020B0502020202020204" pitchFamily="34" charset="0"/>
                <a:ea typeface="Calibri"/>
                <a:cs typeface="Times New Roman"/>
              </a:rPr>
              <a:t>loopt helemaal uit de hand</a:t>
            </a:r>
            <a:r>
              <a:rPr lang="nl-NL" sz="2200" i="1" dirty="0">
                <a:solidFill>
                  <a:srgbClr val="387038"/>
                </a:solidFill>
                <a:latin typeface="Century Gothic" panose="020B0502020202020204" pitchFamily="34" charset="0"/>
                <a:ea typeface="Calibri"/>
                <a:cs typeface="Times New Roman"/>
              </a:rPr>
              <a:t>.</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42273AAD-5318-BBEF-3AF3-FCDD407601D1}"/>
              </a:ext>
            </a:extLst>
          </p:cNvPr>
          <p:cNvSpPr txBox="1">
            <a:spLocks noChangeArrowheads="1"/>
          </p:cNvSpPr>
          <p:nvPr/>
        </p:nvSpPr>
        <p:spPr bwMode="auto">
          <a:xfrm>
            <a:off x="7956376" y="1988840"/>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5000" b="1" dirty="0">
              <a:solidFill>
                <a:srgbClr val="387038"/>
              </a:solidFill>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79D2277F-7C89-BBF4-4FF5-BF2DC7E31DD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20109" y="1364512"/>
            <a:ext cx="3376352" cy="2259762"/>
          </a:xfrm>
          <a:prstGeom prst="rect">
            <a:avLst/>
          </a:prstGeom>
        </p:spPr>
      </p:pic>
      <p:pic>
        <p:nvPicPr>
          <p:cNvPr id="4" name="Afbeelding 3">
            <a:extLst>
              <a:ext uri="{FF2B5EF4-FFF2-40B4-BE49-F238E27FC236}">
                <a16:creationId xmlns:a16="http://schemas.microsoft.com/office/drawing/2014/main" id="{EB6D5337-E53F-EEB1-C63C-E6184AFB8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552" y="2852936"/>
            <a:ext cx="3304079" cy="2202720"/>
          </a:xfrm>
          <a:prstGeom prst="rect">
            <a:avLst/>
          </a:prstGeom>
        </p:spPr>
      </p:pic>
      <p:pic>
        <p:nvPicPr>
          <p:cNvPr id="9" name="Afbeelding 8" descr="Afbeelding met meubels, koffietafel, overdekt, vloer&#10;&#10;Automatisch gegenereerde beschrijving">
            <a:extLst>
              <a:ext uri="{FF2B5EF4-FFF2-40B4-BE49-F238E27FC236}">
                <a16:creationId xmlns:a16="http://schemas.microsoft.com/office/drawing/2014/main" id="{D71248C4-4559-CCA6-1F71-0B9811F1FE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3294" y="2801853"/>
            <a:ext cx="3745392" cy="2112401"/>
          </a:xfrm>
          <a:prstGeom prst="rect">
            <a:avLst/>
          </a:prstGeom>
        </p:spPr>
      </p:pic>
    </p:spTree>
    <p:extLst>
      <p:ext uri="{BB962C8B-B14F-4D97-AF65-F5344CB8AC3E}">
        <p14:creationId xmlns:p14="http://schemas.microsoft.com/office/powerpoint/2010/main" val="116391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6416" y="13482"/>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over-</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a:t>
            </a:r>
            <a:r>
              <a:rPr lang="nl-NL" sz="6000" b="1" dirty="0">
                <a:solidFill>
                  <a:srgbClr val="387038"/>
                </a:solidFill>
                <a:effectLst/>
                <a:latin typeface="Century Gothic" panose="020B0502020202020204" pitchFamily="34" charset="0"/>
                <a:ea typeface="Calibri"/>
                <a:cs typeface="Times New Roman"/>
              </a:rPr>
              <a:t>e droogte</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7335" y="1547232"/>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dat er water over het land komt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2023 was er </a:t>
            </a:r>
            <a:r>
              <a:rPr lang="nl-NL" sz="2000" i="1" u="sng" dirty="0">
                <a:solidFill>
                  <a:srgbClr val="387038"/>
                </a:solidFill>
                <a:latin typeface="Century Gothic" panose="020B0502020202020204" pitchFamily="34" charset="0"/>
                <a:ea typeface="Calibri"/>
                <a:cs typeface="Times New Roman"/>
              </a:rPr>
              <a:t>een grote overstroming</a:t>
            </a:r>
            <a:r>
              <a:rPr lang="nl-NL" sz="2000" i="1" dirty="0">
                <a:solidFill>
                  <a:srgbClr val="387038"/>
                </a:solidFill>
                <a:latin typeface="Century Gothic" panose="020B0502020202020204" pitchFamily="34" charset="0"/>
                <a:ea typeface="Calibri"/>
                <a:cs typeface="Times New Roman"/>
              </a:rPr>
              <a:t> in Limburg.</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langere periode waarin geen neerslag valt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De droogte</a:t>
            </a:r>
            <a:r>
              <a:rPr lang="nl-NL" sz="2000" i="1" dirty="0">
                <a:solidFill>
                  <a:srgbClr val="387038"/>
                </a:solidFill>
                <a:latin typeface="Century Gothic" panose="020B0502020202020204" pitchFamily="34" charset="0"/>
                <a:ea typeface="Calibri"/>
                <a:cs typeface="Times New Roman"/>
              </a:rPr>
              <a:t> is een groot probleem in Afrika.</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778399A7-B3F0-4D58-954D-774F0C441AE2}"/>
              </a:ext>
            </a:extLst>
          </p:cNvPr>
          <p:cNvSpPr txBox="1"/>
          <p:nvPr/>
        </p:nvSpPr>
        <p:spPr>
          <a:xfrm>
            <a:off x="691952" y="613136"/>
            <a:ext cx="4176464" cy="1015663"/>
          </a:xfrm>
          <a:prstGeom prst="rect">
            <a:avLst/>
          </a:prstGeom>
          <a:noFill/>
        </p:spPr>
        <p:txBody>
          <a:bodyPr wrap="square" rtlCol="0">
            <a:spAutoFit/>
          </a:bodyPr>
          <a:lstStyle/>
          <a:p>
            <a:r>
              <a:rPr kumimoji="0" lang="nl-NL" sz="60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stroming</a:t>
            </a:r>
            <a:endParaRPr lang="nl-NL" dirty="0"/>
          </a:p>
        </p:txBody>
      </p:sp>
      <p:pic>
        <p:nvPicPr>
          <p:cNvPr id="5" name="Afbeelding 4" descr="Afbeelding met buitenshuis, wolk, water, boom&#10;&#10;Automatisch gegenereerde beschrijving">
            <a:extLst>
              <a:ext uri="{FF2B5EF4-FFF2-40B4-BE49-F238E27FC236}">
                <a16:creationId xmlns:a16="http://schemas.microsoft.com/office/drawing/2014/main" id="{92325A0C-AC63-E061-7F68-21598704DA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52" y="2651393"/>
            <a:ext cx="3531926" cy="2359327"/>
          </a:xfrm>
          <a:prstGeom prst="rect">
            <a:avLst/>
          </a:prstGeom>
        </p:spPr>
      </p:pic>
      <p:pic>
        <p:nvPicPr>
          <p:cNvPr id="9" name="Afbeelding 8" descr="Afbeelding met hemel, wolk, buitenshuis, landschap&#10;&#10;Automatisch gegenereerde beschrijving">
            <a:extLst>
              <a:ext uri="{FF2B5EF4-FFF2-40B4-BE49-F238E27FC236}">
                <a16:creationId xmlns:a16="http://schemas.microsoft.com/office/drawing/2014/main" id="{36E07A57-26CE-C2FA-7097-4DC1EEE98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3898" y="2922488"/>
            <a:ext cx="3126096" cy="2088232"/>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komend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afgelopen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nu komt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Komend</a:t>
            </a:r>
            <a:r>
              <a:rPr lang="nl-NL" sz="2400" i="1" dirty="0">
                <a:solidFill>
                  <a:srgbClr val="387038"/>
                </a:solidFill>
                <a:latin typeface="Century Gothic" panose="020B0502020202020204" pitchFamily="34" charset="0"/>
                <a:ea typeface="Calibri"/>
                <a:cs typeface="Times New Roman"/>
              </a:rPr>
              <a:t> weekend moeten we het plafond schilderen.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0745" y="1601329"/>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geweest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3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Afgelopen</a:t>
            </a:r>
            <a:r>
              <a:rPr lang="nl-NL" sz="2400" i="1" dirty="0">
                <a:solidFill>
                  <a:srgbClr val="387038"/>
                </a:solidFill>
                <a:effectLst/>
                <a:latin typeface="Century Gothic" panose="020B0502020202020204" pitchFamily="34" charset="0"/>
                <a:ea typeface="Calibri"/>
                <a:cs typeface="Times New Roman"/>
              </a:rPr>
              <a:t> weekend was er nog niks aan de hand.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DBD7A21-E9E6-9095-39CC-5E3890F05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726" y="2327600"/>
            <a:ext cx="3856933" cy="1724025"/>
          </a:xfrm>
          <a:prstGeom prst="rect">
            <a:avLst/>
          </a:prstGeom>
        </p:spPr>
      </p:pic>
      <p:pic>
        <p:nvPicPr>
          <p:cNvPr id="4" name="Afbeelding 3">
            <a:extLst>
              <a:ext uri="{FF2B5EF4-FFF2-40B4-BE49-F238E27FC236}">
                <a16:creationId xmlns:a16="http://schemas.microsoft.com/office/drawing/2014/main" id="{C352531A-4EBF-8BB0-0BD9-1498B4AE0D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5919407" y="2785706"/>
            <a:ext cx="2189283" cy="807810"/>
          </a:xfrm>
          <a:prstGeom prst="rect">
            <a:avLst/>
          </a:prstGeom>
        </p:spPr>
      </p:pic>
      <p:sp>
        <p:nvSpPr>
          <p:cNvPr id="5" name="Tekstvak 4">
            <a:extLst>
              <a:ext uri="{FF2B5EF4-FFF2-40B4-BE49-F238E27FC236}">
                <a16:creationId xmlns:a16="http://schemas.microsoft.com/office/drawing/2014/main" id="{5494F4B8-D138-B8E3-D830-DFC9FCBB1E30}"/>
              </a:ext>
            </a:extLst>
          </p:cNvPr>
          <p:cNvSpPr txBox="1"/>
          <p:nvPr/>
        </p:nvSpPr>
        <p:spPr>
          <a:xfrm>
            <a:off x="8172400" y="3051111"/>
            <a:ext cx="701964" cy="276999"/>
          </a:xfrm>
          <a:prstGeom prst="rect">
            <a:avLst/>
          </a:prstGeom>
          <a:noFill/>
        </p:spPr>
        <p:txBody>
          <a:bodyPr wrap="square" rtlCol="0">
            <a:spAutoFit/>
          </a:bodyPr>
          <a:lstStyle/>
          <a:p>
            <a:r>
              <a:rPr lang="nl-NL" sz="1200" dirty="0"/>
              <a:t>nu</a:t>
            </a:r>
          </a:p>
        </p:txBody>
      </p:sp>
      <p:sp>
        <p:nvSpPr>
          <p:cNvPr id="6" name="Tekstvak 5">
            <a:extLst>
              <a:ext uri="{FF2B5EF4-FFF2-40B4-BE49-F238E27FC236}">
                <a16:creationId xmlns:a16="http://schemas.microsoft.com/office/drawing/2014/main" id="{96997E68-DEAF-644D-0C6A-CBE463663887}"/>
              </a:ext>
            </a:extLst>
          </p:cNvPr>
          <p:cNvSpPr txBox="1"/>
          <p:nvPr/>
        </p:nvSpPr>
        <p:spPr>
          <a:xfrm>
            <a:off x="4994707" y="3097278"/>
            <a:ext cx="1243877" cy="276999"/>
          </a:xfrm>
          <a:prstGeom prst="rect">
            <a:avLst/>
          </a:prstGeom>
          <a:noFill/>
        </p:spPr>
        <p:txBody>
          <a:bodyPr wrap="square" rtlCol="0">
            <a:spAutoFit/>
          </a:bodyPr>
          <a:lstStyle/>
          <a:p>
            <a:r>
              <a:rPr lang="nl-NL" sz="1200" dirty="0"/>
              <a:t>weekend</a:t>
            </a:r>
          </a:p>
        </p:txBody>
      </p:sp>
    </p:spTree>
    <p:extLst>
      <p:ext uri="{BB962C8B-B14F-4D97-AF65-F5344CB8AC3E}">
        <p14:creationId xmlns:p14="http://schemas.microsoft.com/office/powerpoint/2010/main" val="1554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476672"/>
            <a:ext cx="39053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95736" y="404664"/>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neerslag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632635" y="3716764"/>
            <a:ext cx="1921272" cy="6713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632635" y="3760861"/>
            <a:ext cx="2002323" cy="65701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regen</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346276" y="3714539"/>
            <a:ext cx="1921272" cy="605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6275" y="3696537"/>
            <a:ext cx="1921272" cy="557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hagel</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6228184" y="476672"/>
            <a:ext cx="2679446" cy="14692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4" name="Tekstvak 2"/>
          <p:cNvSpPr txBox="1">
            <a:spLocks noChangeArrowheads="1"/>
          </p:cNvSpPr>
          <p:nvPr/>
        </p:nvSpPr>
        <p:spPr bwMode="auto">
          <a:xfrm>
            <a:off x="6228184" y="476672"/>
            <a:ext cx="2679446" cy="1412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regen, de sneeuw of de hagel</a:t>
            </a:r>
            <a:endParaRPr lang="nl-NL" sz="1100" dirty="0">
              <a:effectLst/>
              <a:latin typeface="Century Gothic" panose="020B0502020202020204" pitchFamily="34" charset="0"/>
              <a:ea typeface="Calibri"/>
              <a:cs typeface="Times New Roman"/>
            </a:endParaRPr>
          </a:p>
        </p:txBody>
      </p:sp>
      <p:sp>
        <p:nvSpPr>
          <p:cNvPr id="18" name="Text Box 14"/>
          <p:cNvSpPr txBox="1"/>
          <p:nvPr/>
        </p:nvSpPr>
        <p:spPr>
          <a:xfrm>
            <a:off x="6228185" y="3714539"/>
            <a:ext cx="2375489" cy="605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6228184" y="3696537"/>
            <a:ext cx="2375490" cy="557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sneeuw</a:t>
            </a:r>
            <a:endParaRPr lang="nl-NL" sz="2800" b="1"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5312A1A9-C93A-4D1F-99FF-9353CB05A3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19630" y="4453965"/>
            <a:ext cx="1992597" cy="1471342"/>
          </a:xfrm>
          <a:prstGeom prst="rect">
            <a:avLst/>
          </a:prstGeom>
        </p:spPr>
      </p:pic>
      <p:pic>
        <p:nvPicPr>
          <p:cNvPr id="25" name="Afbeelding 24">
            <a:extLst>
              <a:ext uri="{FF2B5EF4-FFF2-40B4-BE49-F238E27FC236}">
                <a16:creationId xmlns:a16="http://schemas.microsoft.com/office/drawing/2014/main" id="{A5BE8923-D5D3-41CC-84EF-D0750875B5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5576" y="4676774"/>
            <a:ext cx="1637810" cy="1264945"/>
          </a:xfrm>
          <a:prstGeom prst="rect">
            <a:avLst/>
          </a:prstGeom>
        </p:spPr>
      </p:pic>
      <p:pic>
        <p:nvPicPr>
          <p:cNvPr id="3" name="Afbeelding 2">
            <a:extLst>
              <a:ext uri="{FF2B5EF4-FFF2-40B4-BE49-F238E27FC236}">
                <a16:creationId xmlns:a16="http://schemas.microsoft.com/office/drawing/2014/main" id="{1A94F915-9D33-4363-B607-96153AEF94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1919" y="4552298"/>
            <a:ext cx="1093208" cy="1274675"/>
          </a:xfrm>
          <a:prstGeom prst="rect">
            <a:avLst/>
          </a:prstGeom>
        </p:spPr>
      </p:pic>
    </p:spTree>
    <p:extLst>
      <p:ext uri="{BB962C8B-B14F-4D97-AF65-F5344CB8AC3E}">
        <p14:creationId xmlns:p14="http://schemas.microsoft.com/office/powerpoint/2010/main" val="388289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9 januari 2024</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476672"/>
            <a:ext cx="39053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95736" y="404664"/>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overlast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302986"/>
            <a:ext cx="1706906" cy="13501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80818" y="3225176"/>
            <a:ext cx="1778914" cy="800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a:t>
            </a:r>
            <a:br>
              <a:rPr lang="nl-NL" sz="2800" b="1" dirty="0">
                <a:latin typeface="Century Gothic" panose="020B0502020202020204" pitchFamily="34" charset="0"/>
                <a:ea typeface="Calibri"/>
                <a:cs typeface="Times New Roman"/>
              </a:rPr>
            </a:br>
            <a:r>
              <a:rPr lang="nl-NL" sz="2800" b="1" dirty="0">
                <a:latin typeface="Century Gothic" panose="020B0502020202020204" pitchFamily="34" charset="0"/>
                <a:ea typeface="Calibri"/>
                <a:cs typeface="Times New Roman"/>
              </a:rPr>
              <a:t>wind-overlast</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2452063" y="3284984"/>
            <a:ext cx="1778029" cy="13501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50384" y="3264212"/>
            <a:ext cx="1778029" cy="80036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a:t>
            </a:r>
            <a:r>
              <a:rPr lang="nl-NL" sz="2800" b="1" dirty="0" err="1">
                <a:latin typeface="Century Gothic" panose="020B0502020202020204" pitchFamily="34" charset="0"/>
                <a:ea typeface="Calibri"/>
                <a:cs typeface="Times New Roman"/>
              </a:rPr>
              <a:t>g</a:t>
            </a:r>
            <a:r>
              <a:rPr lang="nl-NL" sz="2800" b="1" dirty="0" err="1">
                <a:effectLst/>
                <a:latin typeface="Century Gothic" panose="020B0502020202020204" pitchFamily="34" charset="0"/>
                <a:ea typeface="Calibri"/>
                <a:cs typeface="Times New Roman"/>
              </a:rPr>
              <a:t>eluids-overlast</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79446"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4289"/>
            <a:ext cx="2679447" cy="10656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vervelend is</a:t>
            </a:r>
            <a:endParaRPr lang="nl-NL" sz="1100" dirty="0">
              <a:effectLst/>
              <a:latin typeface="Century Gothic" panose="020B0502020202020204" pitchFamily="34" charset="0"/>
              <a:ea typeface="Calibri"/>
              <a:cs typeface="Times New Roman"/>
            </a:endParaRPr>
          </a:p>
        </p:txBody>
      </p:sp>
      <p:pic>
        <p:nvPicPr>
          <p:cNvPr id="17" name="Picture 2" descr="C:\Users\dasg\Downloads\shutterstock_2872318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686" y="4797152"/>
            <a:ext cx="1592034" cy="979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p:cNvSpPr txBox="1"/>
          <p:nvPr/>
        </p:nvSpPr>
        <p:spPr>
          <a:xfrm>
            <a:off x="4666179" y="3284984"/>
            <a:ext cx="1850037" cy="13566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728077" y="3290663"/>
            <a:ext cx="1850038" cy="6693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a:t>
            </a:r>
            <a:r>
              <a:rPr lang="nl-NL" sz="2800" b="1" dirty="0" err="1">
                <a:latin typeface="Century Gothic" panose="020B0502020202020204" pitchFamily="34" charset="0"/>
                <a:ea typeface="Calibri"/>
                <a:cs typeface="Times New Roman"/>
              </a:rPr>
              <a:t>verkeers</a:t>
            </a:r>
            <a:r>
              <a:rPr lang="nl-NL" sz="2800" b="1" dirty="0" err="1">
                <a:effectLst/>
                <a:latin typeface="Century Gothic" panose="020B0502020202020204" pitchFamily="34" charset="0"/>
                <a:ea typeface="Calibri"/>
                <a:cs typeface="Times New Roman"/>
              </a:rPr>
              <a:t>-overlast</a:t>
            </a:r>
            <a:endParaRPr lang="nl-NL" sz="2800" b="1" dirty="0">
              <a:effectLst/>
              <a:latin typeface="Century Gothic" panose="020B0502020202020204" pitchFamily="34" charset="0"/>
              <a:ea typeface="Calibri"/>
              <a:cs typeface="Times New Roman"/>
            </a:endParaRPr>
          </a:p>
        </p:txBody>
      </p:sp>
      <p:sp>
        <p:nvSpPr>
          <p:cNvPr id="20" name="Text Box 14"/>
          <p:cNvSpPr txBox="1"/>
          <p:nvPr/>
        </p:nvSpPr>
        <p:spPr>
          <a:xfrm>
            <a:off x="6898427" y="3358066"/>
            <a:ext cx="1778029" cy="12950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941093" y="3279307"/>
            <a:ext cx="1778029" cy="6693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a:t>
            </a:r>
            <a:r>
              <a:rPr lang="nl-NL" sz="2800" b="1" dirty="0" err="1">
                <a:latin typeface="Century Gothic" panose="020B0502020202020204" pitchFamily="34" charset="0"/>
                <a:ea typeface="Calibri"/>
                <a:cs typeface="Times New Roman"/>
              </a:rPr>
              <a:t>w</a:t>
            </a:r>
            <a:r>
              <a:rPr lang="nl-NL" sz="2800" b="1" dirty="0" err="1">
                <a:effectLst/>
                <a:latin typeface="Century Gothic" panose="020B0502020202020204" pitchFamily="34" charset="0"/>
                <a:ea typeface="Calibri"/>
                <a:cs typeface="Times New Roman"/>
              </a:rPr>
              <a:t>ater-overlast</a:t>
            </a:r>
            <a:endParaRPr lang="nl-NL" sz="2800" b="1" dirty="0">
              <a:effectLst/>
              <a:latin typeface="Century Gothic" panose="020B0502020202020204" pitchFamily="34" charset="0"/>
              <a:ea typeface="Calibri"/>
              <a:cs typeface="Times New Roman"/>
            </a:endParaRPr>
          </a:p>
        </p:txBody>
      </p:sp>
      <p:pic>
        <p:nvPicPr>
          <p:cNvPr id="2050" name="Picture 2" descr="C:\Users\routledm\AppData\Local\Microsoft\Windows\Temporary Internet Files\Content.IE5\8DZ93BB3\shutterstock_3059098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4722" y="4725144"/>
            <a:ext cx="1363222" cy="1211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utledm\AppData\Local\Microsoft\Windows\Temporary Internet Files\Content.IE5\SD18QSN7\shutterstock_13602175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8024" y="4779097"/>
            <a:ext cx="1643974" cy="10981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Kosterm\Downloads\shutterstock_1560300617.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76436" y="4700474"/>
            <a:ext cx="1222009" cy="129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607912"/>
            <a:ext cx="2808311" cy="6742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31847"/>
            <a:ext cx="2808312" cy="6742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74824"/>
            <a:ext cx="2850773" cy="6742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32288" y="4728711"/>
            <a:ext cx="3026157" cy="4673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de situatie</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3012417" y="418454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belanden</a:t>
            </a:r>
          </a:p>
        </p:txBody>
      </p:sp>
      <p:sp>
        <p:nvSpPr>
          <p:cNvPr id="10" name="Text Box 14"/>
          <p:cNvSpPr txBox="1"/>
          <p:nvPr/>
        </p:nvSpPr>
        <p:spPr>
          <a:xfrm>
            <a:off x="5886884" y="3670761"/>
            <a:ext cx="3138805" cy="3868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het gevolg</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494653" y="387483"/>
            <a:ext cx="8368279" cy="87831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90000"/>
              </a:lnSpc>
              <a:spcAft>
                <a:spcPts val="800"/>
              </a:spcAft>
            </a:pPr>
            <a:r>
              <a:rPr lang="nl-NL" sz="2400" i="1" dirty="0">
                <a:solidFill>
                  <a:srgbClr val="387038"/>
                </a:solidFill>
                <a:effectLst/>
                <a:latin typeface="Century Gothic" panose="020B0502020202020204" pitchFamily="34" charset="0"/>
                <a:ea typeface="Calibri"/>
                <a:cs typeface="Times New Roman"/>
              </a:rPr>
              <a:t>Sasha zag niet hoe de </a:t>
            </a:r>
            <a:r>
              <a:rPr lang="nl-NL" sz="2400" i="1" u="sng" dirty="0">
                <a:solidFill>
                  <a:srgbClr val="387038"/>
                </a:solidFill>
                <a:effectLst/>
                <a:latin typeface="Century Gothic" panose="020B0502020202020204" pitchFamily="34" charset="0"/>
                <a:ea typeface="Calibri"/>
                <a:cs typeface="Times New Roman"/>
              </a:rPr>
              <a:t>situatie</a:t>
            </a:r>
            <a:r>
              <a:rPr lang="nl-NL" sz="2400" i="1" dirty="0">
                <a:solidFill>
                  <a:srgbClr val="387038"/>
                </a:solidFill>
                <a:effectLst/>
                <a:latin typeface="Century Gothic" panose="020B0502020202020204" pitchFamily="34" charset="0"/>
                <a:ea typeface="Calibri"/>
                <a:cs typeface="Times New Roman"/>
              </a:rPr>
              <a:t> was. Maar wij belandden beneden plotseling in een watersnood. Het gevolg is dat we komend weekend moeten schilderen.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268660" y="5415632"/>
            <a:ext cx="2728439" cy="652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04787" y="5551378"/>
            <a:ext cx="2755044" cy="673515"/>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600" dirty="0">
                <a:effectLst/>
                <a:latin typeface="Century Gothic" panose="020B0502020202020204" pitchFamily="34" charset="0"/>
                <a:ea typeface="Calibri"/>
                <a:cs typeface="Times New Roman"/>
              </a:rPr>
              <a:t>= hoe iets is</a:t>
            </a:r>
          </a:p>
        </p:txBody>
      </p:sp>
      <p:pic>
        <p:nvPicPr>
          <p:cNvPr id="2" name="Afbeelding 1">
            <a:extLst>
              <a:ext uri="{FF2B5EF4-FFF2-40B4-BE49-F238E27FC236}">
                <a16:creationId xmlns:a16="http://schemas.microsoft.com/office/drawing/2014/main" id="{F28FA8DB-0EF5-E9F6-186E-C2B588F6BF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335" y="2663684"/>
            <a:ext cx="2688242" cy="1790007"/>
          </a:xfrm>
          <a:prstGeom prst="rect">
            <a:avLst/>
          </a:prstGeom>
        </p:spPr>
      </p:pic>
      <p:pic>
        <p:nvPicPr>
          <p:cNvPr id="12" name="Afbeelding 11" descr="Afbeelding met overdekt, meubels, tafel, kleding&#10;&#10;Automatisch gegenereerde beschrijving">
            <a:extLst>
              <a:ext uri="{FF2B5EF4-FFF2-40B4-BE49-F238E27FC236}">
                <a16:creationId xmlns:a16="http://schemas.microsoft.com/office/drawing/2014/main" id="{E54D4B0B-A74F-A1DA-302C-761BBCF7EB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8444" y="2348880"/>
            <a:ext cx="2758355" cy="1555712"/>
          </a:xfrm>
          <a:prstGeom prst="rect">
            <a:avLst/>
          </a:prstGeom>
        </p:spPr>
      </p:pic>
      <p:pic>
        <p:nvPicPr>
          <p:cNvPr id="18" name="Afbeelding 17" descr="Afbeelding met muur, persoon, kleding, overdekt&#10;&#10;Automatisch gegenereerde beschrijving">
            <a:extLst>
              <a:ext uri="{FF2B5EF4-FFF2-40B4-BE49-F238E27FC236}">
                <a16:creationId xmlns:a16="http://schemas.microsoft.com/office/drawing/2014/main" id="{8F19397A-53F4-CE1F-0039-1651972819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0260" y="1605844"/>
            <a:ext cx="2702845" cy="1805501"/>
          </a:xfrm>
          <a:prstGeom prst="rect">
            <a:avLst/>
          </a:prstGeom>
        </p:spPr>
      </p:pic>
    </p:spTree>
    <p:extLst>
      <p:ext uri="{BB962C8B-B14F-4D97-AF65-F5344CB8AC3E}">
        <p14:creationId xmlns:p14="http://schemas.microsoft.com/office/powerpoint/2010/main" val="99107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54" y="45343"/>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92129" y="1921821"/>
            <a:ext cx="539203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195735" y="658601"/>
            <a:ext cx="2977552"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59901" y="1799674"/>
            <a:ext cx="5741627" cy="2196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Courier New" panose="02070309020205020404" pitchFamily="49" charset="0"/>
              </a:rPr>
              <a:t>waarschuwen</a:t>
            </a:r>
          </a:p>
        </p:txBody>
      </p:sp>
      <p:sp>
        <p:nvSpPr>
          <p:cNvPr id="15" name="Text Box 14"/>
          <p:cNvSpPr txBox="1"/>
          <p:nvPr/>
        </p:nvSpPr>
        <p:spPr>
          <a:xfrm>
            <a:off x="306980" y="4312699"/>
            <a:ext cx="3851926"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3849" y="4283951"/>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vlag</a:t>
            </a: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zeggen dat iemand moet opletten omdat er gevaar is</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848472" y="67826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voorzichtig</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6633" y="4327034"/>
            <a:ext cx="4537856"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475409" y="4331036"/>
            <a:ext cx="5688631" cy="1323439"/>
          </a:xfrm>
          <a:prstGeom prst="rect">
            <a:avLst/>
          </a:prstGeom>
          <a:noFill/>
        </p:spPr>
        <p:txBody>
          <a:bodyPr wrap="square" rtlCol="0">
            <a:spAutoFit/>
          </a:bodyPr>
          <a:lstStyle/>
          <a:p>
            <a:r>
              <a:rPr lang="nl-NL" sz="4000" dirty="0">
                <a:latin typeface="Century Gothic" panose="020B0502020202020204" pitchFamily="34" charset="0"/>
              </a:rPr>
              <a:t>het verkeersbord</a:t>
            </a:r>
          </a:p>
          <a:p>
            <a:endParaRPr lang="nl-NL" sz="4000" dirty="0">
              <a:latin typeface="Century Gothic" panose="020B0502020202020204" pitchFamily="34" charset="0"/>
            </a:endParaRP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uiten, strand, water, grond&#10;&#10;Automatisch gegenereerde beschrijving">
            <a:extLst>
              <a:ext uri="{FF2B5EF4-FFF2-40B4-BE49-F238E27FC236}">
                <a16:creationId xmlns:a16="http://schemas.microsoft.com/office/drawing/2014/main" id="{C3A9136C-903D-46EF-B186-64C1E8F315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472" y="5065647"/>
            <a:ext cx="2428221" cy="1622052"/>
          </a:xfrm>
          <a:prstGeom prst="rect">
            <a:avLst/>
          </a:prstGeom>
        </p:spPr>
      </p:pic>
      <p:pic>
        <p:nvPicPr>
          <p:cNvPr id="11" name="Afbeelding 10">
            <a:extLst>
              <a:ext uri="{FF2B5EF4-FFF2-40B4-BE49-F238E27FC236}">
                <a16:creationId xmlns:a16="http://schemas.microsoft.com/office/drawing/2014/main" id="{6B5D5C41-C264-4535-AA1F-89FE42FD63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3526" y="5087868"/>
            <a:ext cx="1817271" cy="1607275"/>
          </a:xfrm>
          <a:prstGeom prst="rect">
            <a:avLst/>
          </a:prstGeom>
        </p:spPr>
      </p:pic>
      <p:pic>
        <p:nvPicPr>
          <p:cNvPr id="21" name="Afbeelding 20" descr="Afbeelding met grond, buiten, geel, trottoir&#10;&#10;Automatisch gegenereerde beschrijving">
            <a:extLst>
              <a:ext uri="{FF2B5EF4-FFF2-40B4-BE49-F238E27FC236}">
                <a16:creationId xmlns:a16="http://schemas.microsoft.com/office/drawing/2014/main" id="{B9D2071A-0343-4A38-8470-27185B9C9C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9303" y="728946"/>
            <a:ext cx="2692037" cy="1798281"/>
          </a:xfrm>
          <a:prstGeom prst="rect">
            <a:avLst/>
          </a:prstGeom>
        </p:spPr>
      </p:pic>
      <p:pic>
        <p:nvPicPr>
          <p:cNvPr id="8" name="Afbeelding 7">
            <a:extLst>
              <a:ext uri="{FF2B5EF4-FFF2-40B4-BE49-F238E27FC236}">
                <a16:creationId xmlns:a16="http://schemas.microsoft.com/office/drawing/2014/main" id="{F3E4C4C1-E511-758F-915B-70117E6D17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760" y="2844189"/>
            <a:ext cx="2125411" cy="1418643"/>
          </a:xfrm>
          <a:prstGeom prst="rect">
            <a:avLst/>
          </a:prstGeom>
        </p:spPr>
      </p:pic>
    </p:spTree>
    <p:extLst>
      <p:ext uri="{BB962C8B-B14F-4D97-AF65-F5344CB8AC3E}">
        <p14:creationId xmlns:p14="http://schemas.microsoft.com/office/powerpoint/2010/main" val="374027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zowel… als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niet alleen… maar ook…</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Zowel</a:t>
            </a:r>
            <a:r>
              <a:rPr lang="nl-NL" sz="2800" i="1" dirty="0">
                <a:solidFill>
                  <a:srgbClr val="387038"/>
                </a:solidFill>
                <a:latin typeface="Century Gothic" panose="020B0502020202020204" pitchFamily="34" charset="0"/>
                <a:cs typeface="Times New Roman"/>
              </a:rPr>
              <a:t> mijn zus </a:t>
            </a:r>
            <a:r>
              <a:rPr lang="nl-NL" sz="2800" i="1" u="sng" dirty="0">
                <a:solidFill>
                  <a:srgbClr val="387038"/>
                </a:solidFill>
                <a:latin typeface="Century Gothic" panose="020B0502020202020204" pitchFamily="34" charset="0"/>
                <a:cs typeface="Times New Roman"/>
              </a:rPr>
              <a:t>als</a:t>
            </a:r>
            <a:r>
              <a:rPr lang="nl-NL" sz="2800" i="1" dirty="0">
                <a:solidFill>
                  <a:srgbClr val="387038"/>
                </a:solidFill>
                <a:latin typeface="Century Gothic" panose="020B0502020202020204" pitchFamily="34" charset="0"/>
                <a:cs typeface="Times New Roman"/>
              </a:rPr>
              <a:t> haar dochters hebben lang haar.</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5F682DF2-BF9F-650A-63A5-1CB2BC63D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772816"/>
            <a:ext cx="5832648" cy="389464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200329"/>
          </a:xfrm>
          <a:prstGeom prst="rect">
            <a:avLst/>
          </a:prstGeom>
          <a:noFill/>
        </p:spPr>
        <p:txBody>
          <a:bodyPr wrap="square" rtlCol="0">
            <a:spAutoFit/>
          </a:bodyPr>
          <a:lstStyle/>
          <a:p>
            <a:r>
              <a:rPr lang="nl-NL" sz="7200" b="1" u="sng" dirty="0">
                <a:latin typeface="Century Gothic" panose="020B0502020202020204" pitchFamily="34" charset="0"/>
              </a:rPr>
              <a:t>zowel… als…</a:t>
            </a:r>
          </a:p>
        </p:txBody>
      </p:sp>
      <p:pic>
        <p:nvPicPr>
          <p:cNvPr id="3" name="Afbeelding 2" descr="Afbeelding met kleding, persoon, buitenshuis, water&#10;&#10;Automatisch gegenereerde beschrijving">
            <a:extLst>
              <a:ext uri="{FF2B5EF4-FFF2-40B4-BE49-F238E27FC236}">
                <a16:creationId xmlns:a16="http://schemas.microsoft.com/office/drawing/2014/main" id="{D0F3A5AC-EE65-0F5E-2612-D107FE876D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320" y="1484784"/>
            <a:ext cx="7632848" cy="509874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ongunstig</a:t>
            </a:r>
          </a:p>
        </p:txBody>
      </p:sp>
      <p:pic>
        <p:nvPicPr>
          <p:cNvPr id="3" name="Afbeelding 2" descr="Afbeelding met badkamer, overdekt, muur, Tegelvloer&#10;&#10;Automatisch gegenereerde beschrijving">
            <a:extLst>
              <a:ext uri="{FF2B5EF4-FFF2-40B4-BE49-F238E27FC236}">
                <a16:creationId xmlns:a16="http://schemas.microsoft.com/office/drawing/2014/main" id="{961C4982-49CE-5B75-A756-AB14AC7F3E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604" y="1700808"/>
            <a:ext cx="8298791" cy="4680520"/>
          </a:xfrm>
          <a:prstGeom prst="rect">
            <a:avLst/>
          </a:prstGeom>
        </p:spPr>
      </p:pic>
      <p:pic>
        <p:nvPicPr>
          <p:cNvPr id="4" name="Afbeelding 3" descr="Afbeelding met hand, vinger, nagel, persoon&#10;&#10;Automatisch gegenereerde beschrijving">
            <a:extLst>
              <a:ext uri="{FF2B5EF4-FFF2-40B4-BE49-F238E27FC236}">
                <a16:creationId xmlns:a16="http://schemas.microsoft.com/office/drawing/2014/main" id="{BFE15A6A-C4C3-9B86-25EF-E5443CA5DF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4248" y="861063"/>
            <a:ext cx="1258987" cy="167948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overstroming</a:t>
            </a:r>
          </a:p>
        </p:txBody>
      </p:sp>
      <p:pic>
        <p:nvPicPr>
          <p:cNvPr id="3" name="Afbeelding 2" descr="Afbeelding met grond, Vloermateriaal, muur, vloer&#10;&#10;Automatisch gegenereerde beschrijving">
            <a:extLst>
              <a:ext uri="{FF2B5EF4-FFF2-40B4-BE49-F238E27FC236}">
                <a16:creationId xmlns:a16="http://schemas.microsoft.com/office/drawing/2014/main" id="{BC5ECCB6-57C3-78EC-6065-FF9A8362AE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605308" cy="506513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situatie</a:t>
            </a:r>
          </a:p>
        </p:txBody>
      </p:sp>
      <p:pic>
        <p:nvPicPr>
          <p:cNvPr id="4" name="Afbeelding 3" descr="Afbeelding met grond, Vloermateriaal, muur, vloer&#10;&#10;Automatisch gegenereerde beschrijving">
            <a:extLst>
              <a:ext uri="{FF2B5EF4-FFF2-40B4-BE49-F238E27FC236}">
                <a16:creationId xmlns:a16="http://schemas.microsoft.com/office/drawing/2014/main" id="{AB36F791-E307-6A7B-3C0C-3CDF7AE79F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605308" cy="506513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neerslag</a:t>
            </a:r>
          </a:p>
        </p:txBody>
      </p:sp>
      <p:pic>
        <p:nvPicPr>
          <p:cNvPr id="3" name="Afbeelding 2" descr="Afbeelding met neerslag, regen, buitenshuis, paraplu&#10;&#10;Automatisch gegenereerde beschrijving">
            <a:extLst>
              <a:ext uri="{FF2B5EF4-FFF2-40B4-BE49-F238E27FC236}">
                <a16:creationId xmlns:a16="http://schemas.microsoft.com/office/drawing/2014/main" id="{9493BFF2-3942-7512-D2CF-017079106C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9872" y="2996952"/>
            <a:ext cx="5422834" cy="3622454"/>
          </a:xfrm>
          <a:prstGeom prst="rect">
            <a:avLst/>
          </a:prstGeom>
        </p:spPr>
      </p:pic>
      <p:pic>
        <p:nvPicPr>
          <p:cNvPr id="5" name="Afbeelding 4" descr="Afbeelding met bank, overdekt, persoon, vloer&#10;&#10;Automatisch gegenereerde beschrijving">
            <a:extLst>
              <a:ext uri="{FF2B5EF4-FFF2-40B4-BE49-F238E27FC236}">
                <a16:creationId xmlns:a16="http://schemas.microsoft.com/office/drawing/2014/main" id="{5992E194-F55E-4D4F-E24A-757D858ACF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294" y="1650114"/>
            <a:ext cx="4032448" cy="26936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waarschuwen</a:t>
            </a:r>
          </a:p>
        </p:txBody>
      </p:sp>
      <p:pic>
        <p:nvPicPr>
          <p:cNvPr id="3" name="Afbeelding 2" descr="Afbeelding met persoon, Menselijk gezicht, bril, muur&#10;&#10;Automatisch gegenereerde beschrijving">
            <a:extLst>
              <a:ext uri="{FF2B5EF4-FFF2-40B4-BE49-F238E27FC236}">
                <a16:creationId xmlns:a16="http://schemas.microsoft.com/office/drawing/2014/main" id="{60A33495-1D71-2310-BD0D-E27FEB92A7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0620" y="1484784"/>
            <a:ext cx="7602760" cy="507864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 controle zijn</a:t>
            </a:r>
          </a:p>
        </p:txBody>
      </p:sp>
      <p:pic>
        <p:nvPicPr>
          <p:cNvPr id="3" name="Afbeelding 2" descr="Afbeelding met persoon, kleding, jeans, Menselijk gezicht&#10;&#10;Automatisch gegenereerde beschrijving">
            <a:extLst>
              <a:ext uri="{FF2B5EF4-FFF2-40B4-BE49-F238E27FC236}">
                <a16:creationId xmlns:a16="http://schemas.microsoft.com/office/drawing/2014/main" id="{5F2F2A4E-72A9-80BA-4E84-68BAC50A9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1451377"/>
            <a:ext cx="4649615" cy="3105944"/>
          </a:xfrm>
          <a:prstGeom prst="rect">
            <a:avLst/>
          </a:prstGeom>
        </p:spPr>
      </p:pic>
      <p:pic>
        <p:nvPicPr>
          <p:cNvPr id="4" name="Afbeelding 3" descr="Afbeelding met persoon, kleding, schoeisel, vloer&#10;&#10;Automatisch gegenereerde beschrijving">
            <a:extLst>
              <a:ext uri="{FF2B5EF4-FFF2-40B4-BE49-F238E27FC236}">
                <a16:creationId xmlns:a16="http://schemas.microsoft.com/office/drawing/2014/main" id="{C10B9666-A520-FBD7-9474-3B580F36D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334" y="3429000"/>
            <a:ext cx="4695237" cy="3136419"/>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873</Words>
  <Application>Microsoft Office PowerPoint</Application>
  <PresentationFormat>Diavoorstelling (4:3)</PresentationFormat>
  <Paragraphs>258</Paragraphs>
  <Slides>23</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490</cp:revision>
  <dcterms:created xsi:type="dcterms:W3CDTF">2021-06-08T06:13:59Z</dcterms:created>
  <dcterms:modified xsi:type="dcterms:W3CDTF">2024-01-09T10:39:09Z</dcterms:modified>
</cp:coreProperties>
</file>