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460" r:id="rId4"/>
    <p:sldId id="1480" r:id="rId5"/>
    <p:sldId id="1476" r:id="rId6"/>
    <p:sldId id="1511" r:id="rId7"/>
    <p:sldId id="1483" r:id="rId8"/>
    <p:sldId id="1477" r:id="rId9"/>
    <p:sldId id="1475" r:id="rId10"/>
    <p:sldId id="1479" r:id="rId11"/>
    <p:sldId id="1482" r:id="rId12"/>
    <p:sldId id="1478" r:id="rId13"/>
    <p:sldId id="934" r:id="rId14"/>
    <p:sldId id="1515" r:id="rId15"/>
    <p:sldId id="1516" r:id="rId16"/>
    <p:sldId id="1512" r:id="rId17"/>
    <p:sldId id="1496" r:id="rId18"/>
    <p:sldId id="1517" r:id="rId19"/>
    <p:sldId id="1518" r:id="rId20"/>
    <p:sldId id="1489" r:id="rId21"/>
    <p:sldId id="1488" r:id="rId22"/>
    <p:sldId id="1513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80"/>
            <p14:sldId id="1476"/>
            <p14:sldId id="1511"/>
            <p14:sldId id="1483"/>
            <p14:sldId id="1477"/>
            <p14:sldId id="1475"/>
            <p14:sldId id="1479"/>
            <p14:sldId id="1482"/>
            <p14:sldId id="1478"/>
            <p14:sldId id="934"/>
            <p14:sldId id="1515"/>
            <p14:sldId id="1516"/>
            <p14:sldId id="1512"/>
            <p14:sldId id="1496"/>
            <p14:sldId id="1517"/>
            <p14:sldId id="1518"/>
            <p14:sldId id="1489"/>
            <p14:sldId id="1488"/>
            <p14:sldId id="1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opmerkelijk: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opvallend, bijzonder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herenigen: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weer bij elkaar brengen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melding doen: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weten, melden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koppelen: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elkaar verbinden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depot: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ruimte waar spullen worden bewaard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 vergoeding: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ruil voor geld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traject: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deel van een (spoor)weg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verantwoordelijk: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zorgdragend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verkeerde handen vallen: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terechtkomen bij iemand waar het beter niet zou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bekommeren om: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belangstellende zorg tonen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19-12-2023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noord.nl/nieuws/1098965/kat-milo-na-lange-reis-vanuit-oostenrijk-weer-terug-in-veend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november las ik iets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opmerkelijks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iets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opvallends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op een nieuwssite. Kat Milo was drie dagen vermist en werd 850 km verderop teruggevonden in Oostenrijk. Niemand weet hoe Milo dit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traject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dit deel van de weg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heeft afgelegd. In drie dagen kun je niet 850 km lopen… Misschien is hij in een auto gesprongen en zo meegereisd naar Oostenrijk.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Toen kat Milo kw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ijt was, had het baasje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melding gedaan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laten weten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Facebook. Maar niemand had het diertje gezien. In Oostenrijk werd Milo gevonden en naar de dierenarts gebracht. Hij was aangereden. Zo fijn dat iemand zich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verantwoordelijk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voelde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zorgdragend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was en Milo naar een dierenarts bracht! De dierenarts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bekommerde zich om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hem;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toonde belangstellende zorg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Milo had een chip in de nek en zo werd Milo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gekoppeld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aan,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verbonden met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 adres in Nederland. En zo wisten ze wie zijn baasje was. Het baasje is naar Oostenrijk gegaan om zich 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herenigen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met de kat. Herenigen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weer bij elkaar brengen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om de dierenarts te betalen. Die werkt natuurlijk niet gratis. Die zorgt voor dieren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tegen een vergoeding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ruil voor geld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Fijn dat het zo is afgelopen. Het had ook wel heel anders kunnen gaan. Als kat Milo in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verkeerde handen was gevallen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als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hij terecht was gekomen bij iemand waar het beter niet zou 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Of als hij bijvoorbeeld in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depot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voor gevonden voorwerpen terecht was gekomen. Een depot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ruimte waar spullen worden bewaard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Misschien had hij dan wel helemaal geen eten en drinken gehad. Nee, ik ben blij dat het zo is afgelopen.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400" dirty="0">
                <a:ea typeface="Times New Roman" panose="02020603050405020304" pitchFamily="18" charset="0"/>
                <a:cs typeface="Arial" panose="020B0604020202020204" pitchFamily="34" charset="0"/>
              </a:rPr>
              <a:t>(optioneel: “Ik zag trouwens in een ander nieuwsbericht dat ze weten hoe Milo in Oostenrijk is beland” </a:t>
            </a:r>
            <a:r>
              <a:rPr lang="nl-NL" sz="1400" dirty="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https://www.rtvnoord.nl/nieuws/1098965/kat-milo-na-lange-reis-vanuit-oostenrijk-weer-terug-in-veendam</a:t>
            </a:r>
            <a:r>
              <a:rPr lang="nl-NL" sz="1400" dirty="0">
                <a:ea typeface="Times New Roman" panose="02020603050405020304" pitchFamily="18" charset="0"/>
                <a:cs typeface="Arial" panose="020B0604020202020204" pitchFamily="34" charset="0"/>
              </a:rPr>
              <a:t> filmpje van 1 minuut)</a:t>
            </a:r>
            <a:endParaRPr lang="nl-NL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tegen vergoeding</a:t>
            </a:r>
          </a:p>
        </p:txBody>
      </p:sp>
      <p:pic>
        <p:nvPicPr>
          <p:cNvPr id="3" name="Afbeelding 2" descr="Afbeelding met handschrift, gereedschap, overdekt&#10;&#10;Automatisch gegenereerde beschrijving">
            <a:extLst>
              <a:ext uri="{FF2B5EF4-FFF2-40B4-BE49-F238E27FC236}">
                <a16:creationId xmlns:a16="http://schemas.microsoft.com/office/drawing/2014/main" id="{4227F96A-4FA4-31D4-A950-A0DEA3B88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4" y="1556792"/>
            <a:ext cx="7383012" cy="4924469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4A5CFBD8-09D7-A1FF-D025-7C2C47986C50}"/>
              </a:ext>
            </a:extLst>
          </p:cNvPr>
          <p:cNvSpPr/>
          <p:nvPr/>
        </p:nvSpPr>
        <p:spPr>
          <a:xfrm rot="951015">
            <a:off x="7014563" y="5326044"/>
            <a:ext cx="792088" cy="59573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eldverwerking, geld, Contant&#10;&#10;Automatisch gegenereerde beschrijving">
            <a:extLst>
              <a:ext uri="{FF2B5EF4-FFF2-40B4-BE49-F238E27FC236}">
                <a16:creationId xmlns:a16="http://schemas.microsoft.com/office/drawing/2014/main" id="{54FAD4D9-381C-7C3A-441F-4475DF27F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117349"/>
            <a:ext cx="1524000" cy="5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verkeerde handen vallen</a:t>
            </a:r>
          </a:p>
        </p:txBody>
      </p:sp>
      <p:pic>
        <p:nvPicPr>
          <p:cNvPr id="3" name="Afbeelding 2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50109EB8-02D3-5A00-EB1E-09AD4049F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82616"/>
            <a:ext cx="6120680" cy="40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depot</a:t>
            </a:r>
          </a:p>
        </p:txBody>
      </p:sp>
      <p:pic>
        <p:nvPicPr>
          <p:cNvPr id="3" name="Afbeelding 2" descr="Afbeelding met kleding, overdekt, schoeisel, persoon&#10;&#10;Automatisch gegenereerde beschrijving">
            <a:extLst>
              <a:ext uri="{FF2B5EF4-FFF2-40B4-BE49-F238E27FC236}">
                <a16:creationId xmlns:a16="http://schemas.microsoft.com/office/drawing/2014/main" id="{C837F432-1B47-0295-6CF2-3B781FD95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50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96416" y="149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verkeerde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terechtkomen bij iemand waar het beter niet zou zijn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Kat Milo had ook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verkeerde handen kunnen vallen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goed verzorgd worden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de dierenarts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was hij gelukkig in goede handen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8BB6CC9-E9E9-3683-7F2C-2C00E69D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0" y="7576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handen vallen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E6B5E-A633-80B5-DB4D-613CD99A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945" y="75897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handen zijn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0E479549-3028-5994-4779-C968A9DA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868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goede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2BF5705E-7F7F-091E-678E-1381371E9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5" y="2870277"/>
            <a:ext cx="3254153" cy="2170520"/>
          </a:xfrm>
          <a:prstGeom prst="rect">
            <a:avLst/>
          </a:prstGeom>
        </p:spPr>
      </p:pic>
      <p:pic>
        <p:nvPicPr>
          <p:cNvPr id="6" name="Afbeelding 5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7DB57080-BDC5-7554-B58F-9F4712DB84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70276"/>
            <a:ext cx="3314544" cy="22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7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kopp</a:t>
            </a: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6248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iteen gaan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elkaar verbinden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chip kon Milo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gekoppeld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worden aan het adres van zijn baasje.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langer samen blijven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Elke ochtend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gaan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Milo en zijn baasje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17DD8D-7D3A-136B-A2C5-262313C1A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8" y="2936537"/>
            <a:ext cx="3883262" cy="1872208"/>
          </a:xfrm>
          <a:prstGeom prst="rect">
            <a:avLst/>
          </a:prstGeom>
        </p:spPr>
      </p:pic>
      <p:pic>
        <p:nvPicPr>
          <p:cNvPr id="5" name="Afbeelding 4" descr="Afbeelding met tekening, schets, Kinderkunst, kleding&#10;&#10;Automatisch gegenereerde beschrijving">
            <a:extLst>
              <a:ext uri="{FF2B5EF4-FFF2-40B4-BE49-F238E27FC236}">
                <a16:creationId xmlns:a16="http://schemas.microsoft.com/office/drawing/2014/main" id="{7A4A3C2F-5F0C-0D56-F618-10769C8476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752692"/>
            <a:ext cx="3730731" cy="20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1663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 Deo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ruil voor geld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dierenarts zorgt voor dieren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tegen vergoeding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er geld voor te vragen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Soms werkt ee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 advocaat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pro Deo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D51B1621-F8B7-1C6B-586C-67C588BF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149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vergoeding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handschrift, gereedschap, overdekt&#10;&#10;Automatisch gegenereerde beschrijving">
            <a:extLst>
              <a:ext uri="{FF2B5EF4-FFF2-40B4-BE49-F238E27FC236}">
                <a16:creationId xmlns:a16="http://schemas.microsoft.com/office/drawing/2014/main" id="{89B4F43E-E681-3898-D901-505188EA2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" y="2402354"/>
            <a:ext cx="3528392" cy="2353437"/>
          </a:xfrm>
          <a:prstGeom prst="rect">
            <a:avLst/>
          </a:prstGeom>
        </p:spPr>
      </p:pic>
      <p:pic>
        <p:nvPicPr>
          <p:cNvPr id="5" name="Afbeelding 4" descr="Afbeelding met symbool, Graphics, logo, cirkel&#10;&#10;Automatisch gegenereerde beschrijving">
            <a:extLst>
              <a:ext uri="{FF2B5EF4-FFF2-40B4-BE49-F238E27FC236}">
                <a16:creationId xmlns:a16="http://schemas.microsoft.com/office/drawing/2014/main" id="{3CAA0858-521E-B39D-08B0-9B17B357D5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2644572"/>
            <a:ext cx="2412358" cy="242602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306DB11-E245-4528-FA04-054C22D4E55D}"/>
              </a:ext>
            </a:extLst>
          </p:cNvPr>
          <p:cNvSpPr/>
          <p:nvPr/>
        </p:nvSpPr>
        <p:spPr>
          <a:xfrm rot="951015">
            <a:off x="3317805" y="4175177"/>
            <a:ext cx="721767" cy="3044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Geldverwerking, geld, Contant&#10;&#10;Automatisch gegenereerde beschrijving">
            <a:extLst>
              <a:ext uri="{FF2B5EF4-FFF2-40B4-BE49-F238E27FC236}">
                <a16:creationId xmlns:a16="http://schemas.microsoft.com/office/drawing/2014/main" id="{D568A4B1-4EA1-464B-2812-118EB8849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90" y="4604262"/>
            <a:ext cx="1388700" cy="4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verant-woordelijk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onverant-woordelijk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zorgdragend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 voelde hij zich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verantwoordelijk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kat Milo.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wie niet stilstaat bij de gevolgen van zijn daden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Sommige mensen gedragen zich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onverantwoordelijk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dumpen afval in de natuur.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gras, buiten, grond&#10;&#10;Automatisch gegenereerde beschrijving">
            <a:extLst>
              <a:ext uri="{FF2B5EF4-FFF2-40B4-BE49-F238E27FC236}">
                <a16:creationId xmlns:a16="http://schemas.microsoft.com/office/drawing/2014/main" id="{33D042AD-70D7-4505-8357-8B0C27DB4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74" y="2796216"/>
            <a:ext cx="2496278" cy="1872208"/>
          </a:xfrm>
          <a:prstGeom prst="rect">
            <a:avLst/>
          </a:prstGeom>
        </p:spPr>
      </p:pic>
      <p:pic>
        <p:nvPicPr>
          <p:cNvPr id="2" name="Afbeelding 1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AAAD8A41-0361-CE07-5278-7594F7C34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1" y="2492896"/>
            <a:ext cx="3384376" cy="22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1888" y="35933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opmerkelijk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4699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onbeduidend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opvallend, bijzonder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november las ik iets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opmerkelijks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een nieuwssite.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belangrijk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Dat mijn kat een uurtje zoek was,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onbeduidend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oordop, dop, accessoire, oortelefoon&#10;&#10;Automatisch gegenereerde beschrijving">
            <a:extLst>
              <a:ext uri="{FF2B5EF4-FFF2-40B4-BE49-F238E27FC236}">
                <a16:creationId xmlns:a16="http://schemas.microsoft.com/office/drawing/2014/main" id="{B6F32EE0-E501-B571-F805-14B00CCD4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2" b="95565" l="4044" r="89706">
                        <a14:foregroundMark x1="13603" y1="9274" x2="43015" y2="8468"/>
                        <a14:foregroundMark x1="43750" y1="89651" x2="73529" y2="90726"/>
                        <a14:foregroundMark x1="73529" y1="90726" x2="76103" y2="90457"/>
                        <a14:foregroundMark x1="37132" y1="5242" x2="40809" y2="5511"/>
                        <a14:foregroundMark x1="51838" y1="95565" x2="67279" y2="95296"/>
                        <a14:foregroundMark x1="4044" y1="14651" x2="9191" y2="2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2343056"/>
            <a:ext cx="946391" cy="2592288"/>
          </a:xfrm>
          <a:prstGeom prst="rect">
            <a:avLst/>
          </a:prstGeom>
        </p:spPr>
      </p:pic>
      <p:pic>
        <p:nvPicPr>
          <p:cNvPr id="4" name="Afbeelding 3" descr="Afbeelding met persoon, Menselijk gezicht, muur, kleding&#10;&#10;Automatisch gegenereerde beschrijving">
            <a:extLst>
              <a:ext uri="{FF2B5EF4-FFF2-40B4-BE49-F238E27FC236}">
                <a16:creationId xmlns:a16="http://schemas.microsoft.com/office/drawing/2014/main" id="{453D4FEE-C424-7A5C-8A3E-E90AC648D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528392" cy="25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37964" y="149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zich </a:t>
            </a:r>
            <a:b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bekommeren</a:t>
            </a:r>
          </a:p>
          <a:p>
            <a:pPr algn="ctr">
              <a:lnSpc>
                <a:spcPct val="60000"/>
              </a:lnSpc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57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inks laten liggen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belangstellende zorg tonen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dierenarts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bekommerde zich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Milo.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aandacht aan iemand geven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hebben deze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kat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links laten liggen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Hij is verwaarloosd.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45A1BBC1-FC93-3BBD-EC56-9754B90A1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346699" cy="2232248"/>
          </a:xfrm>
          <a:prstGeom prst="rect">
            <a:avLst/>
          </a:prstGeom>
        </p:spPr>
      </p:pic>
      <p:pic>
        <p:nvPicPr>
          <p:cNvPr id="4" name="Afbeelding 3" descr="Afbeelding met kat, huiskat, zoogdier, Kleine tot middelgrote katten&#10;&#10;Automatisch gegenereerde beschrijving">
            <a:extLst>
              <a:ext uri="{FF2B5EF4-FFF2-40B4-BE49-F238E27FC236}">
                <a16:creationId xmlns:a16="http://schemas.microsoft.com/office/drawing/2014/main" id="{CA2A76E4-F791-AFAA-7186-8E42BAC71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384376" cy="22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51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19 december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67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31278" y="4569591"/>
            <a:ext cx="2631611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69227" y="3702566"/>
            <a:ext cx="2693235" cy="9971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0" y="4608436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vermist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61805" y="3761709"/>
            <a:ext cx="2834438" cy="3369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melding doen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31278" y="543608"/>
            <a:ext cx="8471670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Kat Milo was vermist geraakt. Het baasje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deed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melding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 Facebook. Uiteindelijk waren Milo en zijn kat weer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herenigd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038819" y="4353814"/>
            <a:ext cx="2764129" cy="8123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012160" y="4412490"/>
            <a:ext cx="2951468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weer bij elkaar brengen</a:t>
            </a: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2CAF2CA5-8840-46D4-8561-7FDED818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1852" y="5488762"/>
            <a:ext cx="2693235" cy="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30C03E8-DFD6-4E9A-AD5F-3119BA451B6E}"/>
              </a:ext>
            </a:extLst>
          </p:cNvPr>
          <p:cNvSpPr txBox="1"/>
          <p:nvPr/>
        </p:nvSpPr>
        <p:spPr>
          <a:xfrm>
            <a:off x="3139247" y="4926176"/>
            <a:ext cx="2854818" cy="7407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laten weten, melden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E377E26-6D50-468D-A3B4-200BFC003DEF}"/>
              </a:ext>
            </a:extLst>
          </p:cNvPr>
          <p:cNvSpPr txBox="1"/>
          <p:nvPr/>
        </p:nvSpPr>
        <p:spPr>
          <a:xfrm>
            <a:off x="6029631" y="3450633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321BC7E-AF49-44A5-9537-8BFE6963D605}"/>
              </a:ext>
            </a:extLst>
          </p:cNvPr>
          <p:cNvSpPr txBox="1"/>
          <p:nvPr/>
        </p:nvSpPr>
        <p:spPr>
          <a:xfrm>
            <a:off x="6003665" y="3519735"/>
            <a:ext cx="2834438" cy="77336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herenigen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tekening, schets, Tekenfilm, illustratie&#10;&#10;Automatisch gegenereerde beschrijving">
            <a:extLst>
              <a:ext uri="{FF2B5EF4-FFF2-40B4-BE49-F238E27FC236}">
                <a16:creationId xmlns:a16="http://schemas.microsoft.com/office/drawing/2014/main" id="{78B47842-2DCB-43BE-2B82-988E09B088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6" y="1334737"/>
            <a:ext cx="1065063" cy="20721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E99D48-7AAD-D9FD-EDE6-A99B4C076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8472"/>
            <a:ext cx="1160265" cy="2080476"/>
          </a:xfrm>
          <a:prstGeom prst="rect">
            <a:avLst/>
          </a:prstGeom>
        </p:spPr>
      </p:pic>
      <p:pic>
        <p:nvPicPr>
          <p:cNvPr id="22" name="Afbeelding 21" descr="Afbeelding met tekenfilm, jongen, clipart&#10;&#10;Automatisch gegenereerde beschrijving">
            <a:extLst>
              <a:ext uri="{FF2B5EF4-FFF2-40B4-BE49-F238E27FC236}">
                <a16:creationId xmlns:a16="http://schemas.microsoft.com/office/drawing/2014/main" id="{999CBEB4-3C24-30C4-A8C2-958C0DC13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046" y="1802707"/>
            <a:ext cx="1475724" cy="26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61662" y="2251993"/>
            <a:ext cx="4320479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386310" y="2165090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depot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77818" y="1432346"/>
            <a:ext cx="1068200" cy="812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12" idx="0"/>
          </p:cNvCxnSpPr>
          <p:nvPr/>
        </p:nvCxnSpPr>
        <p:spPr>
          <a:xfrm>
            <a:off x="5408503" y="3212976"/>
            <a:ext cx="967020" cy="1852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13078" y="5106231"/>
            <a:ext cx="274846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61506" y="506507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object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1786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08338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stellingen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87060" y="3873009"/>
            <a:ext cx="311915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22556" y="3841244"/>
            <a:ext cx="304021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voorraad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386310" y="3055546"/>
            <a:ext cx="4357229" cy="734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338311" y="3073731"/>
            <a:ext cx="4991223" cy="36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ruimte waar spullen worden bewaard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overdekt, schoeisel, persoon&#10;&#10;Automatisch gegenereerde beschrijving">
            <a:extLst>
              <a:ext uri="{FF2B5EF4-FFF2-40B4-BE49-F238E27FC236}">
                <a16:creationId xmlns:a16="http://schemas.microsoft.com/office/drawing/2014/main" id="{964F4337-ECEC-01D7-5D73-C7B6FAA83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5" y="322470"/>
            <a:ext cx="2766778" cy="1845441"/>
          </a:xfrm>
          <a:prstGeom prst="rect">
            <a:avLst/>
          </a:prstGeom>
        </p:spPr>
      </p:pic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61DE4352-6973-122D-917D-BC6C0A9641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7" y="4531402"/>
            <a:ext cx="2002637" cy="1337761"/>
          </a:xfrm>
          <a:prstGeom prst="rect">
            <a:avLst/>
          </a:prstGeom>
        </p:spPr>
      </p:pic>
      <p:pic>
        <p:nvPicPr>
          <p:cNvPr id="20" name="Afbeelding 19" descr="Afbeelding met doos, karton, container, Verpakking en etiketten&#10;&#10;Automatisch gegenereerde beschrijving">
            <a:extLst>
              <a:ext uri="{FF2B5EF4-FFF2-40B4-BE49-F238E27FC236}">
                <a16:creationId xmlns:a16="http://schemas.microsoft.com/office/drawing/2014/main" id="{19AFDF46-B184-6F9D-88D7-516D37C2EC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107" y="3467540"/>
            <a:ext cx="1967805" cy="15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7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64400" y="23339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traject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56099" y="3894985"/>
            <a:ext cx="375475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102946" y="3853824"/>
            <a:ext cx="3754752" cy="49725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bestemming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45860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896941" y="786685"/>
            <a:ext cx="308338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reis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1366" y="3963703"/>
            <a:ext cx="385268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32847" y="3931938"/>
            <a:ext cx="397340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tussenstation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976664" cy="55214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2"/>
            <a:ext cx="6094013" cy="4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deel van een (spoor)weg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inderkunst&#10;&#10;Automatisch gegenereerde beschrijving">
            <a:extLst>
              <a:ext uri="{FF2B5EF4-FFF2-40B4-BE49-F238E27FC236}">
                <a16:creationId xmlns:a16="http://schemas.microsoft.com/office/drawing/2014/main" id="{43C0DB32-D173-506D-E624-6E193801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668" y="282249"/>
            <a:ext cx="3249862" cy="2149754"/>
          </a:xfrm>
          <a:prstGeom prst="rect">
            <a:avLst/>
          </a:prstGeom>
        </p:spPr>
      </p:pic>
      <p:pic>
        <p:nvPicPr>
          <p:cNvPr id="4" name="Afbeelding 3" descr="Afbeelding met cirkel, lijn&#10;&#10;Automatisch gegenereerde beschrijving">
            <a:extLst>
              <a:ext uri="{FF2B5EF4-FFF2-40B4-BE49-F238E27FC236}">
                <a16:creationId xmlns:a16="http://schemas.microsoft.com/office/drawing/2014/main" id="{CE7F2308-A648-1EA6-6D3A-20D4EDFB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85" y="4602379"/>
            <a:ext cx="3667505" cy="1816116"/>
          </a:xfrm>
          <a:prstGeom prst="rect">
            <a:avLst/>
          </a:prstGeom>
        </p:spPr>
      </p:pic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7E8FD864-509F-DB7A-27B6-E44852EC0010}"/>
              </a:ext>
            </a:extLst>
          </p:cNvPr>
          <p:cNvCxnSpPr>
            <a:cxnSpLocks/>
          </p:cNvCxnSpPr>
          <p:nvPr/>
        </p:nvCxnSpPr>
        <p:spPr>
          <a:xfrm>
            <a:off x="2033329" y="4602379"/>
            <a:ext cx="1575287" cy="6988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4A0BB55A-6B86-9720-1885-A6767C8C52F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07308" y="4570614"/>
            <a:ext cx="1228988" cy="226538"/>
          </a:xfrm>
          <a:prstGeom prst="curvedConnector3">
            <a:avLst>
              <a:gd name="adj1" fmla="val 39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4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opmerkelijk</a:t>
            </a:r>
          </a:p>
        </p:txBody>
      </p:sp>
      <p:pic>
        <p:nvPicPr>
          <p:cNvPr id="3" name="Afbeelding 2" descr="Afbeelding met oordop, dop, accessoire, oortelefoon&#10;&#10;Automatisch gegenereerde beschrijving">
            <a:extLst>
              <a:ext uri="{FF2B5EF4-FFF2-40B4-BE49-F238E27FC236}">
                <a16:creationId xmlns:a16="http://schemas.microsoft.com/office/drawing/2014/main" id="{36AD4EDD-03A3-EAD1-E8B8-67F16B6E2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2" b="95565" l="4044" r="89706">
                        <a14:foregroundMark x1="13603" y1="9274" x2="43015" y2="8468"/>
                        <a14:foregroundMark x1="43750" y1="89651" x2="73529" y2="90726"/>
                        <a14:foregroundMark x1="73529" y1="90726" x2="76103" y2="90457"/>
                        <a14:foregroundMark x1="37132" y1="5242" x2="40809" y2="5511"/>
                        <a14:foregroundMark x1="51838" y1="95565" x2="67279" y2="95296"/>
                        <a14:foregroundMark x1="4044" y1="14651" x2="9191" y2="2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1700808"/>
            <a:ext cx="1656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traject</a:t>
            </a:r>
          </a:p>
        </p:txBody>
      </p:sp>
      <p:pic>
        <p:nvPicPr>
          <p:cNvPr id="3" name="Afbeelding 2" descr="Afbeelding met Kinderkunst&#10;&#10;Automatisch gegenereerde beschrijving">
            <a:extLst>
              <a:ext uri="{FF2B5EF4-FFF2-40B4-BE49-F238E27FC236}">
                <a16:creationId xmlns:a16="http://schemas.microsoft.com/office/drawing/2014/main" id="{53C0E443-2F34-75D9-A09B-E41B1AC57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916832"/>
            <a:ext cx="6858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melding doen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D8EDEE2-D8C4-1AB6-BB74-AECF673E6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7637" y="1395264"/>
            <a:ext cx="2289080" cy="23418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5203B1-EA47-1EC8-682A-2F0C2CBF71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2853095" cy="51388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C87F09-9C3B-8389-FEE4-8D752DB50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0" y="2558866"/>
            <a:ext cx="2153642" cy="26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9EA18B7-40A4-290A-FB4A-D8E52D48A8B0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verantwoordelijk</a:t>
            </a:r>
          </a:p>
        </p:txBody>
      </p:sp>
      <p:pic>
        <p:nvPicPr>
          <p:cNvPr id="6" name="Afbeelding 5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FA8E4D51-8203-A132-070C-2F27F1841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44816" cy="48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zich bekommeren om</a:t>
            </a:r>
          </a:p>
        </p:txBody>
      </p:sp>
      <p:pic>
        <p:nvPicPr>
          <p:cNvPr id="4" name="Afbeelding 3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8D1998B4-47CD-C98D-35DB-919D49D05F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5" y="1628800"/>
            <a:ext cx="723318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koppelen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C62BF5-FE2F-42BF-A1F7-CECE87A469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638236" cy="4248472"/>
          </a:xfrm>
          <a:prstGeom prst="rect">
            <a:avLst/>
          </a:prstGeom>
        </p:spPr>
      </p:pic>
      <p:pic>
        <p:nvPicPr>
          <p:cNvPr id="5" name="Afbeelding 4" descr="Afbeelding met computer, persoon, tekst, Personal computer&#10;&#10;Automatisch gegenereerde beschrijving">
            <a:extLst>
              <a:ext uri="{FF2B5EF4-FFF2-40B4-BE49-F238E27FC236}">
                <a16:creationId xmlns:a16="http://schemas.microsoft.com/office/drawing/2014/main" id="{F6EE0FA3-B2B0-E34C-F7FF-F41D08138B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05093"/>
            <a:ext cx="4584360" cy="2952328"/>
          </a:xfrm>
          <a:prstGeom prst="rect">
            <a:avLst/>
          </a:prstGeom>
        </p:spPr>
      </p:pic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49E82C22-81A6-C9DA-3837-D3B0E4AA2013}"/>
              </a:ext>
            </a:extLst>
          </p:cNvPr>
          <p:cNvSpPr/>
          <p:nvPr/>
        </p:nvSpPr>
        <p:spPr>
          <a:xfrm>
            <a:off x="2965227" y="3645024"/>
            <a:ext cx="1572799" cy="864096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herenigen</a:t>
            </a:r>
          </a:p>
        </p:txBody>
      </p:sp>
      <p:pic>
        <p:nvPicPr>
          <p:cNvPr id="4" name="Afbeelding 3" descr="Afbeelding met tekening, schets, Tekenfilm, illustratie&#10;&#10;Automatisch gegenereerde beschrijving">
            <a:extLst>
              <a:ext uri="{FF2B5EF4-FFF2-40B4-BE49-F238E27FC236}">
                <a16:creationId xmlns:a16="http://schemas.microsoft.com/office/drawing/2014/main" id="{87384C21-A92C-F333-20FB-F96CDDE3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2636036" cy="51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880</Words>
  <Application>Microsoft Office PowerPoint</Application>
  <PresentationFormat>Diavoorstelling (4:3)</PresentationFormat>
  <Paragraphs>252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508</cp:revision>
  <dcterms:created xsi:type="dcterms:W3CDTF">2021-06-08T06:13:59Z</dcterms:created>
  <dcterms:modified xsi:type="dcterms:W3CDTF">2023-12-19T10:19:33Z</dcterms:modified>
</cp:coreProperties>
</file>