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5" r:id="rId4"/>
    <p:sldId id="1460" r:id="rId5"/>
    <p:sldId id="1476" r:id="rId6"/>
    <p:sldId id="1477" r:id="rId7"/>
    <p:sldId id="1479" r:id="rId8"/>
    <p:sldId id="1478" r:id="rId9"/>
    <p:sldId id="1480" r:id="rId10"/>
    <p:sldId id="1483" r:id="rId11"/>
    <p:sldId id="265" r:id="rId12"/>
    <p:sldId id="1482" r:id="rId13"/>
    <p:sldId id="934" r:id="rId14"/>
    <p:sldId id="1517" r:id="rId15"/>
    <p:sldId id="1500" r:id="rId16"/>
    <p:sldId id="397" r:id="rId17"/>
    <p:sldId id="1516" r:id="rId18"/>
    <p:sldId id="1519" r:id="rId19"/>
    <p:sldId id="1520" r:id="rId20"/>
    <p:sldId id="1498" r:id="rId21"/>
    <p:sldId id="1499" r:id="rId22"/>
    <p:sldId id="1518"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60"/>
            <p14:sldId id="1476"/>
            <p14:sldId id="1477"/>
            <p14:sldId id="1479"/>
            <p14:sldId id="1478"/>
            <p14:sldId id="1480"/>
            <p14:sldId id="1483"/>
            <p14:sldId id="265"/>
            <p14:sldId id="1482"/>
            <p14:sldId id="934"/>
            <p14:sldId id="1517"/>
            <p14:sldId id="1500"/>
            <p14:sldId id="397"/>
            <p14:sldId id="1516"/>
            <p14:sldId id="1519"/>
            <p14:sldId id="1520"/>
            <p14:sldId id="1498"/>
            <p14:sldId id="1499"/>
            <p14:sldId id="151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226" autoAdjust="0"/>
  </p:normalViewPr>
  <p:slideViewPr>
    <p:cSldViewPr>
      <p:cViewPr varScale="1">
        <p:scale>
          <a:sx n="78" d="100"/>
          <a:sy n="78" d="100"/>
        </p:scale>
        <p:origin x="128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beschouwen als: </a:t>
            </a:r>
            <a:r>
              <a:rPr lang="nl-NL" sz="1200" kern="1200" dirty="0">
                <a:solidFill>
                  <a:schemeClr val="tx1"/>
                </a:solidFill>
                <a:effectLst/>
                <a:latin typeface="+mn-lt"/>
                <a:ea typeface="+mn-ea"/>
                <a:cs typeface="+mn-cs"/>
              </a:rPr>
              <a:t>zien als, vinden dat het zo is</a:t>
            </a:r>
          </a:p>
          <a:p>
            <a:pPr fontAlgn="t"/>
            <a:r>
              <a:rPr lang="nl-NL" sz="1200" b="1" kern="1200" dirty="0">
                <a:solidFill>
                  <a:schemeClr val="tx1"/>
                </a:solidFill>
                <a:effectLst/>
                <a:latin typeface="+mn-lt"/>
                <a:ea typeface="+mn-ea"/>
                <a:cs typeface="+mn-cs"/>
              </a:rPr>
              <a:t>zweren bij: </a:t>
            </a:r>
            <a:r>
              <a:rPr lang="nl-NL" sz="1200" kern="1200" dirty="0">
                <a:solidFill>
                  <a:schemeClr val="tx1"/>
                </a:solidFill>
                <a:effectLst/>
                <a:latin typeface="+mn-lt"/>
                <a:ea typeface="+mn-ea"/>
                <a:cs typeface="+mn-cs"/>
              </a:rPr>
              <a:t>volkomen vertrouwen op</a:t>
            </a:r>
          </a:p>
          <a:p>
            <a:pPr fontAlgn="t"/>
            <a:r>
              <a:rPr lang="nl-NL" sz="1200" b="1" kern="1200" dirty="0">
                <a:solidFill>
                  <a:schemeClr val="tx1"/>
                </a:solidFill>
                <a:effectLst/>
                <a:latin typeface="+mn-lt"/>
                <a:ea typeface="+mn-ea"/>
                <a:cs typeface="+mn-cs"/>
              </a:rPr>
              <a:t>het symbool: </a:t>
            </a:r>
            <a:r>
              <a:rPr lang="nl-NL" sz="1200" kern="1200" dirty="0">
                <a:solidFill>
                  <a:schemeClr val="tx1"/>
                </a:solidFill>
                <a:effectLst/>
                <a:latin typeface="+mn-lt"/>
                <a:ea typeface="+mn-ea"/>
                <a:cs typeface="+mn-cs"/>
              </a:rPr>
              <a:t>het ding, dier of teken met een speciale betekenis</a:t>
            </a:r>
          </a:p>
          <a:p>
            <a:pPr fontAlgn="t"/>
            <a:r>
              <a:rPr lang="nl-NL" sz="1200" b="1" kern="1200" dirty="0">
                <a:solidFill>
                  <a:schemeClr val="tx1"/>
                </a:solidFill>
                <a:effectLst/>
                <a:latin typeface="+mn-lt"/>
                <a:ea typeface="+mn-ea"/>
                <a:cs typeface="+mn-cs"/>
              </a:rPr>
              <a:t>historisch: </a:t>
            </a:r>
            <a:r>
              <a:rPr lang="nl-NL" sz="1200" kern="1200" dirty="0">
                <a:solidFill>
                  <a:schemeClr val="tx1"/>
                </a:solidFill>
                <a:effectLst/>
                <a:latin typeface="+mn-lt"/>
                <a:ea typeface="+mn-ea"/>
                <a:cs typeface="+mn-cs"/>
              </a:rPr>
              <a:t>te maken hebbend met gebeurtenissen uit het verleden</a:t>
            </a:r>
          </a:p>
          <a:p>
            <a:pPr fontAlgn="t"/>
            <a:r>
              <a:rPr lang="nl-NL" sz="1200" b="1" kern="1200" dirty="0">
                <a:solidFill>
                  <a:schemeClr val="tx1"/>
                </a:solidFill>
                <a:effectLst/>
                <a:latin typeface="+mn-lt"/>
                <a:ea typeface="+mn-ea"/>
                <a:cs typeface="+mn-cs"/>
              </a:rPr>
              <a:t>onderscheiden: </a:t>
            </a:r>
            <a:r>
              <a:rPr lang="nl-NL" sz="1200" kern="1200" dirty="0">
                <a:solidFill>
                  <a:schemeClr val="tx1"/>
                </a:solidFill>
                <a:effectLst/>
                <a:latin typeface="+mn-lt"/>
                <a:ea typeface="+mn-ea"/>
                <a:cs typeface="+mn-cs"/>
              </a:rPr>
              <a:t>herkennen als verschillend</a:t>
            </a:r>
          </a:p>
          <a:p>
            <a:pPr fontAlgn="t"/>
            <a:r>
              <a:rPr lang="nl-NL" sz="1200" b="1" kern="1200" dirty="0">
                <a:solidFill>
                  <a:schemeClr val="tx1"/>
                </a:solidFill>
                <a:effectLst/>
                <a:latin typeface="+mn-lt"/>
                <a:ea typeface="+mn-ea"/>
                <a:cs typeface="+mn-cs"/>
              </a:rPr>
              <a:t>terrein winnen: </a:t>
            </a:r>
            <a:r>
              <a:rPr lang="nl-NL" sz="1200" kern="1200" dirty="0">
                <a:solidFill>
                  <a:schemeClr val="tx1"/>
                </a:solidFill>
                <a:effectLst/>
                <a:latin typeface="+mn-lt"/>
                <a:ea typeface="+mn-ea"/>
                <a:cs typeface="+mn-cs"/>
              </a:rPr>
              <a:t>succes hebben, meer invloed krijgen</a:t>
            </a:r>
          </a:p>
          <a:p>
            <a:pPr fontAlgn="t"/>
            <a:r>
              <a:rPr lang="nl-NL" sz="1200" b="1" kern="1200" dirty="0">
                <a:solidFill>
                  <a:schemeClr val="tx1"/>
                </a:solidFill>
                <a:effectLst/>
                <a:latin typeface="+mn-lt"/>
                <a:ea typeface="+mn-ea"/>
                <a:cs typeface="+mn-cs"/>
              </a:rPr>
              <a:t>uit het oogpunt van: </a:t>
            </a:r>
            <a:r>
              <a:rPr lang="nl-NL" sz="1200" kern="1200" dirty="0">
                <a:solidFill>
                  <a:schemeClr val="tx1"/>
                </a:solidFill>
                <a:effectLst/>
                <a:latin typeface="+mn-lt"/>
                <a:ea typeface="+mn-ea"/>
                <a:cs typeface="+mn-cs"/>
              </a:rPr>
              <a:t>rekening houdend met</a:t>
            </a:r>
          </a:p>
          <a:p>
            <a:pPr fontAlgn="t"/>
            <a:r>
              <a:rPr lang="nl-NL" sz="1200" b="1" kern="1200" dirty="0">
                <a:solidFill>
                  <a:schemeClr val="tx1"/>
                </a:solidFill>
                <a:effectLst/>
                <a:latin typeface="+mn-lt"/>
                <a:ea typeface="+mn-ea"/>
                <a:cs typeface="+mn-cs"/>
              </a:rPr>
              <a:t>afdanken: </a:t>
            </a:r>
            <a:r>
              <a:rPr lang="nl-NL" sz="1200" kern="1200" dirty="0">
                <a:solidFill>
                  <a:schemeClr val="tx1"/>
                </a:solidFill>
                <a:effectLst/>
                <a:latin typeface="+mn-lt"/>
                <a:ea typeface="+mn-ea"/>
                <a:cs typeface="+mn-cs"/>
              </a:rPr>
              <a:t>wegdoen (van spullen)</a:t>
            </a:r>
          </a:p>
          <a:p>
            <a:pPr fontAlgn="t"/>
            <a:r>
              <a:rPr lang="nl-NL" sz="1200" b="1" kern="1200" dirty="0">
                <a:solidFill>
                  <a:schemeClr val="tx1"/>
                </a:solidFill>
                <a:effectLst/>
                <a:latin typeface="+mn-lt"/>
                <a:ea typeface="+mn-ea"/>
                <a:cs typeface="+mn-cs"/>
              </a:rPr>
              <a:t>met pijn in het hart: </a:t>
            </a:r>
            <a:r>
              <a:rPr lang="nl-NL" sz="1200" kern="1200" dirty="0">
                <a:solidFill>
                  <a:schemeClr val="tx1"/>
                </a:solidFill>
                <a:effectLst/>
                <a:latin typeface="+mn-lt"/>
                <a:ea typeface="+mn-ea"/>
                <a:cs typeface="+mn-cs"/>
              </a:rPr>
              <a:t>omdat het moet en met veel spijt of tegenzin</a:t>
            </a:r>
          </a:p>
          <a:p>
            <a:pPr fontAlgn="t"/>
            <a:r>
              <a:rPr lang="nl-NL" sz="1200" b="1" kern="1200" dirty="0">
                <a:solidFill>
                  <a:schemeClr val="tx1"/>
                </a:solidFill>
                <a:effectLst/>
                <a:latin typeface="+mn-lt"/>
                <a:ea typeface="+mn-ea"/>
                <a:cs typeface="+mn-cs"/>
              </a:rPr>
              <a:t>aanbevelen: </a:t>
            </a:r>
            <a:r>
              <a:rPr lang="nl-NL" sz="1200" kern="1200" dirty="0">
                <a:solidFill>
                  <a:schemeClr val="tx1"/>
                </a:solidFill>
                <a:effectLst/>
                <a:latin typeface="+mn-lt"/>
                <a:ea typeface="+mn-ea"/>
                <a:cs typeface="+mn-cs"/>
              </a:rPr>
              <a:t>zeggen dat het goed is, aanraden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20</a:t>
            </a:fld>
            <a:endParaRPr lang="nl-NL"/>
          </a:p>
        </p:txBody>
      </p:sp>
    </p:spTree>
    <p:extLst>
      <p:ext uri="{BB962C8B-B14F-4D97-AF65-F5344CB8AC3E}">
        <p14:creationId xmlns:p14="http://schemas.microsoft.com/office/powerpoint/2010/main" val="83400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21</a:t>
            </a:fld>
            <a:endParaRPr lang="nl-NL"/>
          </a:p>
        </p:txBody>
      </p:sp>
    </p:spTree>
    <p:extLst>
      <p:ext uri="{BB962C8B-B14F-4D97-AF65-F5344CB8AC3E}">
        <p14:creationId xmlns:p14="http://schemas.microsoft.com/office/powerpoint/2010/main" val="89011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3.png"/><Relationship Id="rId4" Type="http://schemas.openxmlformats.org/officeDocument/2006/relationships/image" Target="../media/image21.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50" u="sng" dirty="0">
                <a:solidFill>
                  <a:prstClr val="black"/>
                </a:solidFill>
              </a:rPr>
              <a:t>Semantisatieverhaal B:</a:t>
            </a:r>
          </a:p>
          <a:p>
            <a:pPr marL="0" indent="0">
              <a:spcBef>
                <a:spcPts val="200"/>
              </a:spcBef>
              <a:spcAft>
                <a:spcPts val="200"/>
              </a:spcAft>
              <a:buNone/>
            </a:pPr>
            <a:r>
              <a:rPr lang="nl-NL" sz="1950" dirty="0">
                <a:ea typeface="Times New Roman" panose="02020603050405020304" pitchFamily="18" charset="0"/>
                <a:cs typeface="Arial" panose="020B0604020202020204" pitchFamily="34" charset="0"/>
              </a:rPr>
              <a:t>Mijn buurman heeft me afgelopen oktober enthousiast gemaakt voor Halloween.  Normaal gesproken deed ik daar niks mee. Maar mijn buurman </a:t>
            </a:r>
            <a:r>
              <a:rPr lang="nl-NL" sz="1950" b="1" u="sng" dirty="0">
                <a:ea typeface="Times New Roman" panose="02020603050405020304" pitchFamily="18" charset="0"/>
                <a:cs typeface="Arial" panose="020B0604020202020204" pitchFamily="34" charset="0"/>
              </a:rPr>
              <a:t>zweert erbij</a:t>
            </a:r>
            <a:r>
              <a:rPr lang="nl-NL" sz="1950" dirty="0">
                <a:ea typeface="Times New Roman" panose="02020603050405020304" pitchFamily="18" charset="0"/>
                <a:cs typeface="Arial" panose="020B0604020202020204" pitchFamily="34" charset="0"/>
              </a:rPr>
              <a:t>; </a:t>
            </a:r>
            <a:r>
              <a:rPr lang="nl-NL" sz="1950" b="1" i="1" dirty="0">
                <a:ea typeface="Times New Roman" panose="02020603050405020304" pitchFamily="18" charset="0"/>
                <a:cs typeface="Arial" panose="020B0604020202020204" pitchFamily="34" charset="0"/>
              </a:rPr>
              <a:t>vertrouwt er volkomen op</a:t>
            </a:r>
            <a:r>
              <a:rPr lang="nl-NL" sz="1950" dirty="0">
                <a:ea typeface="Times New Roman" panose="02020603050405020304" pitchFamily="18" charset="0"/>
                <a:cs typeface="Arial" panose="020B0604020202020204" pitchFamily="34" charset="0"/>
              </a:rPr>
              <a:t>. Hij </a:t>
            </a:r>
            <a:r>
              <a:rPr lang="nl-NL" sz="1950" b="1" u="sng" dirty="0">
                <a:ea typeface="Times New Roman" panose="02020603050405020304" pitchFamily="18" charset="0"/>
                <a:cs typeface="Arial" panose="020B0604020202020204" pitchFamily="34" charset="0"/>
              </a:rPr>
              <a:t>beschouwt het als</a:t>
            </a:r>
            <a:r>
              <a:rPr lang="nl-NL" sz="1950" dirty="0">
                <a:ea typeface="Times New Roman" panose="02020603050405020304" pitchFamily="18" charset="0"/>
                <a:cs typeface="Arial" panose="020B0604020202020204" pitchFamily="34" charset="0"/>
              </a:rPr>
              <a:t> of </a:t>
            </a:r>
            <a:r>
              <a:rPr lang="nl-NL" sz="1950" b="1" i="1" dirty="0">
                <a:ea typeface="Times New Roman" panose="02020603050405020304" pitchFamily="18" charset="0"/>
                <a:cs typeface="Arial" panose="020B0604020202020204" pitchFamily="34" charset="0"/>
              </a:rPr>
              <a:t>ziet het als</a:t>
            </a:r>
            <a:r>
              <a:rPr lang="nl-NL" sz="1950" dirty="0">
                <a:ea typeface="Times New Roman" panose="02020603050405020304" pitchFamily="18" charset="0"/>
                <a:cs typeface="Arial" panose="020B0604020202020204" pitchFamily="34" charset="0"/>
              </a:rPr>
              <a:t> het leukste feest van het jaar. Dus vroeg hij of ik mee wilde doen met het uithollen van een pompoen. Een uitgeholde pompoen is </a:t>
            </a:r>
            <a:r>
              <a:rPr lang="nl-NL" sz="1950" b="1" u="sng" dirty="0">
                <a:ea typeface="Times New Roman" panose="02020603050405020304" pitchFamily="18" charset="0"/>
                <a:cs typeface="Arial" panose="020B0604020202020204" pitchFamily="34" charset="0"/>
              </a:rPr>
              <a:t>het symbool</a:t>
            </a:r>
            <a:r>
              <a:rPr lang="nl-NL" sz="1950" dirty="0">
                <a:ea typeface="Times New Roman" panose="02020603050405020304" pitchFamily="18" charset="0"/>
                <a:cs typeface="Arial" panose="020B0604020202020204" pitchFamily="34" charset="0"/>
              </a:rPr>
              <a:t> van Halloween. Een symbool is </a:t>
            </a:r>
            <a:r>
              <a:rPr lang="nl-NL" sz="1950" b="1" i="1" dirty="0">
                <a:ea typeface="Times New Roman" panose="02020603050405020304" pitchFamily="18" charset="0"/>
                <a:cs typeface="Arial" panose="020B0604020202020204" pitchFamily="34" charset="0"/>
              </a:rPr>
              <a:t>een ding, dier of teken met een speciale betekenis</a:t>
            </a:r>
            <a:r>
              <a:rPr lang="nl-NL" sz="1950" dirty="0">
                <a:ea typeface="Times New Roman" panose="02020603050405020304" pitchFamily="18" charset="0"/>
                <a:cs typeface="Arial" panose="020B0604020202020204" pitchFamily="34" charset="0"/>
              </a:rPr>
              <a:t>. </a:t>
            </a:r>
            <a:r>
              <a:rPr lang="nl-NL" sz="1950" b="1" u="sng" dirty="0">
                <a:ea typeface="Times New Roman" panose="02020603050405020304" pitchFamily="18" charset="0"/>
                <a:cs typeface="Arial" panose="020B0604020202020204" pitchFamily="34" charset="0"/>
              </a:rPr>
              <a:t>Historisch</a:t>
            </a:r>
            <a:r>
              <a:rPr lang="nl-NL" sz="1950" dirty="0">
                <a:ea typeface="Times New Roman" panose="02020603050405020304" pitchFamily="18" charset="0"/>
                <a:cs typeface="Arial" panose="020B0604020202020204" pitchFamily="34" charset="0"/>
              </a:rPr>
              <a:t> gezien is Halloween een Keltisch feest. Historisch </a:t>
            </a:r>
            <a:r>
              <a:rPr lang="nl-NL" sz="1950" b="1" i="1" dirty="0">
                <a:ea typeface="Times New Roman" panose="02020603050405020304" pitchFamily="18" charset="0"/>
                <a:cs typeface="Arial" panose="020B0604020202020204" pitchFamily="34" charset="0"/>
              </a:rPr>
              <a:t>betekent </a:t>
            </a:r>
            <a:r>
              <a:rPr lang="nl-NL" sz="1950" b="1" i="1" dirty="0">
                <a:effectLst/>
                <a:ea typeface="Times New Roman" panose="02020603050405020304" pitchFamily="18" charset="0"/>
                <a:cs typeface="Arial" panose="020B0604020202020204" pitchFamily="34" charset="0"/>
              </a:rPr>
              <a:t>te maken hebbend met gebeurtenissen uit het verleden</a:t>
            </a:r>
            <a:r>
              <a:rPr lang="nl-NL" sz="1950" dirty="0">
                <a:effectLst/>
                <a:ea typeface="Times New Roman" panose="02020603050405020304" pitchFamily="18" charset="0"/>
                <a:cs typeface="Arial" panose="020B0604020202020204" pitchFamily="34" charset="0"/>
              </a:rPr>
              <a:t>. Maar uitgeholde pompoenen werden pas een traditie toen het ook in Amerika gevierd werd. </a:t>
            </a:r>
            <a:r>
              <a:rPr lang="nl-NL" sz="1950" dirty="0">
                <a:ea typeface="Times New Roman" panose="02020603050405020304" pitchFamily="18" charset="0"/>
                <a:cs typeface="Arial" panose="020B0604020202020204" pitchFamily="34" charset="0"/>
              </a:rPr>
              <a:t>En nu </a:t>
            </a:r>
            <a:r>
              <a:rPr lang="nl-NL" sz="1950" b="1" u="sng" dirty="0">
                <a:effectLst/>
                <a:ea typeface="Times New Roman" panose="02020603050405020304" pitchFamily="18" charset="0"/>
                <a:cs typeface="Arial" panose="020B0604020202020204" pitchFamily="34" charset="0"/>
              </a:rPr>
              <a:t>wint die traditie ook steeds meer terrein</a:t>
            </a:r>
            <a:r>
              <a:rPr lang="nl-NL" sz="1950" dirty="0">
                <a:effectLst/>
                <a:ea typeface="Times New Roman" panose="02020603050405020304" pitchFamily="18" charset="0"/>
                <a:cs typeface="Arial" panose="020B0604020202020204" pitchFamily="34" charset="0"/>
              </a:rPr>
              <a:t>, </a:t>
            </a:r>
            <a:r>
              <a:rPr lang="nl-NL" sz="1950" b="1" i="1" dirty="0">
                <a:effectLst/>
                <a:ea typeface="Times New Roman" panose="02020603050405020304" pitchFamily="18" charset="0"/>
                <a:cs typeface="Arial" panose="020B0604020202020204" pitchFamily="34" charset="0"/>
              </a:rPr>
              <a:t>heeft het ook steeds meer succes</a:t>
            </a:r>
            <a:r>
              <a:rPr lang="nl-NL" sz="1950" dirty="0">
                <a:effectLst/>
                <a:ea typeface="Times New Roman" panose="02020603050405020304" pitchFamily="18" charset="0"/>
                <a:cs typeface="Arial" panose="020B0604020202020204" pitchFamily="34" charset="0"/>
              </a:rPr>
              <a:t> in Nederland. </a:t>
            </a:r>
          </a:p>
          <a:p>
            <a:pPr marL="0" indent="0">
              <a:spcBef>
                <a:spcPts val="200"/>
              </a:spcBef>
              <a:spcAft>
                <a:spcPts val="200"/>
              </a:spcAft>
              <a:buNone/>
            </a:pPr>
            <a:r>
              <a:rPr lang="nl-NL" sz="1950" dirty="0">
                <a:ea typeface="Times New Roman" panose="02020603050405020304" pitchFamily="18" charset="0"/>
                <a:cs typeface="Arial" panose="020B0604020202020204" pitchFamily="34" charset="0"/>
              </a:rPr>
              <a:t>Het leek me eigenlijk wel eens leuk om te doen, dus ik ging mee een pompoen uithollen. Het was nog best een klus. Dat had ik niet verwacht. Maar uiteindelijk was ik best tevreden met het resultaat. Het was natuurlijk lang niet zo goed als die van mijn buurman. Onze pompoenen waren makkelijk te </a:t>
            </a:r>
            <a:r>
              <a:rPr lang="nl-NL" sz="1950" b="1" u="sng" dirty="0">
                <a:ea typeface="Times New Roman" panose="02020603050405020304" pitchFamily="18" charset="0"/>
                <a:cs typeface="Arial" panose="020B0604020202020204" pitchFamily="34" charset="0"/>
              </a:rPr>
              <a:t>onderscheiden</a:t>
            </a:r>
            <a:r>
              <a:rPr lang="nl-NL" sz="1950" dirty="0">
                <a:ea typeface="Times New Roman" panose="02020603050405020304" pitchFamily="18" charset="0"/>
                <a:cs typeface="Arial" panose="020B0604020202020204" pitchFamily="34" charset="0"/>
              </a:rPr>
              <a:t>, </a:t>
            </a:r>
            <a:r>
              <a:rPr lang="nl-NL" sz="1950" b="1" i="1" dirty="0">
                <a:ea typeface="Times New Roman" panose="02020603050405020304" pitchFamily="18" charset="0"/>
                <a:cs typeface="Arial" panose="020B0604020202020204" pitchFamily="34" charset="0"/>
              </a:rPr>
              <a:t>te herkennen als verschillend</a:t>
            </a:r>
            <a:r>
              <a:rPr lang="nl-NL" sz="1950" dirty="0">
                <a:ea typeface="Times New Roman" panose="02020603050405020304" pitchFamily="18" charset="0"/>
                <a:cs typeface="Arial" panose="020B0604020202020204" pitchFamily="34" charset="0"/>
              </a:rPr>
              <a:t>. Maar </a:t>
            </a:r>
            <a:r>
              <a:rPr lang="nl-NL" sz="1950" b="1" u="sng" dirty="0">
                <a:ea typeface="Times New Roman" panose="02020603050405020304" pitchFamily="18" charset="0"/>
                <a:cs typeface="Arial" panose="020B0604020202020204" pitchFamily="34" charset="0"/>
              </a:rPr>
              <a:t>uit het oogpunt van</a:t>
            </a:r>
            <a:r>
              <a:rPr lang="nl-NL" sz="1950" dirty="0">
                <a:ea typeface="Times New Roman" panose="02020603050405020304" pitchFamily="18" charset="0"/>
                <a:cs typeface="Arial" panose="020B0604020202020204" pitchFamily="34" charset="0"/>
              </a:rPr>
              <a:t>, </a:t>
            </a:r>
            <a:r>
              <a:rPr lang="nl-NL" sz="1950" b="1" i="1" dirty="0">
                <a:ea typeface="Times New Roman" panose="02020603050405020304" pitchFamily="18" charset="0"/>
                <a:cs typeface="Arial" panose="020B0604020202020204" pitchFamily="34" charset="0"/>
              </a:rPr>
              <a:t>rekening houdend met</a:t>
            </a:r>
            <a:r>
              <a:rPr lang="nl-NL" sz="1950" dirty="0">
                <a:ea typeface="Times New Roman" panose="02020603050405020304" pitchFamily="18" charset="0"/>
                <a:cs typeface="Arial" panose="020B0604020202020204" pitchFamily="34" charset="0"/>
              </a:rPr>
              <a:t> het feit dat ik het voor het eerst deed, was ik best tevreden. Ik kan het uithollen van een pompoen dus best </a:t>
            </a:r>
            <a:r>
              <a:rPr lang="nl-NL" sz="1950" b="1" u="sng" dirty="0">
                <a:ea typeface="Times New Roman" panose="02020603050405020304" pitchFamily="18" charset="0"/>
                <a:cs typeface="Arial" panose="020B0604020202020204" pitchFamily="34" charset="0"/>
              </a:rPr>
              <a:t>aanbevelen</a:t>
            </a:r>
            <a:r>
              <a:rPr lang="nl-NL" sz="1950" dirty="0">
                <a:ea typeface="Times New Roman" panose="02020603050405020304" pitchFamily="18" charset="0"/>
                <a:cs typeface="Arial" panose="020B0604020202020204" pitchFamily="34" charset="0"/>
              </a:rPr>
              <a:t> of </a:t>
            </a:r>
            <a:r>
              <a:rPr lang="nl-NL" sz="1950" b="1" i="1" dirty="0">
                <a:ea typeface="Times New Roman" panose="02020603050405020304" pitchFamily="18" charset="0"/>
                <a:cs typeface="Arial" panose="020B0604020202020204" pitchFamily="34" charset="0"/>
              </a:rPr>
              <a:t>aanraden</a:t>
            </a:r>
            <a:r>
              <a:rPr lang="nl-NL" sz="1950" dirty="0">
                <a:ea typeface="Times New Roman" panose="02020603050405020304" pitchFamily="18" charset="0"/>
                <a:cs typeface="Arial" panose="020B0604020202020204" pitchFamily="34" charset="0"/>
              </a:rPr>
              <a:t> aan jullie. Het enige nadeel is dat je de pompoen na een paar weken weer moet </a:t>
            </a:r>
            <a:r>
              <a:rPr lang="nl-NL" sz="1950" b="1" u="sng" dirty="0">
                <a:ea typeface="Times New Roman" panose="02020603050405020304" pitchFamily="18" charset="0"/>
                <a:cs typeface="Arial" panose="020B0604020202020204" pitchFamily="34" charset="0"/>
              </a:rPr>
              <a:t>afdanken</a:t>
            </a:r>
            <a:r>
              <a:rPr lang="nl-NL" sz="1950" dirty="0">
                <a:ea typeface="Times New Roman" panose="02020603050405020304" pitchFamily="18" charset="0"/>
                <a:cs typeface="Arial" panose="020B0604020202020204" pitchFamily="34" charset="0"/>
              </a:rPr>
              <a:t>, </a:t>
            </a:r>
            <a:r>
              <a:rPr lang="nl-NL" sz="1950" b="1" i="1" dirty="0">
                <a:ea typeface="Times New Roman" panose="02020603050405020304" pitchFamily="18" charset="0"/>
                <a:cs typeface="Arial" panose="020B0604020202020204" pitchFamily="34" charset="0"/>
              </a:rPr>
              <a:t>wegdoen</a:t>
            </a:r>
            <a:r>
              <a:rPr lang="nl-NL" sz="1950" dirty="0">
                <a:ea typeface="Times New Roman" panose="02020603050405020304" pitchFamily="18" charset="0"/>
                <a:cs typeface="Arial" panose="020B0604020202020204" pitchFamily="34" charset="0"/>
              </a:rPr>
              <a:t>. Want dan begint ie te rotten. Ik gooide de pompoen dan ook </a:t>
            </a:r>
            <a:r>
              <a:rPr lang="nl-NL" sz="1950" b="1" u="sng" dirty="0">
                <a:ea typeface="Times New Roman" panose="02020603050405020304" pitchFamily="18" charset="0"/>
                <a:cs typeface="Arial" panose="020B0604020202020204" pitchFamily="34" charset="0"/>
              </a:rPr>
              <a:t>met pijn in het hart</a:t>
            </a:r>
            <a:r>
              <a:rPr lang="nl-NL" sz="1950" dirty="0">
                <a:ea typeface="Times New Roman" panose="02020603050405020304" pitchFamily="18" charset="0"/>
                <a:cs typeface="Arial" panose="020B0604020202020204" pitchFamily="34" charset="0"/>
              </a:rPr>
              <a:t>, </a:t>
            </a:r>
            <a:r>
              <a:rPr lang="nl-NL" sz="1950" b="1" i="1" dirty="0">
                <a:ea typeface="Times New Roman" panose="02020603050405020304" pitchFamily="18" charset="0"/>
                <a:cs typeface="Arial" panose="020B0604020202020204" pitchFamily="34" charset="0"/>
              </a:rPr>
              <a:t>omdat het moest en met veel tegenzin</a:t>
            </a:r>
            <a:r>
              <a:rPr lang="nl-NL" sz="1950" dirty="0">
                <a:ea typeface="Times New Roman" panose="02020603050405020304" pitchFamily="18" charset="0"/>
                <a:cs typeface="Arial" panose="020B0604020202020204" pitchFamily="34" charset="0"/>
              </a:rPr>
              <a:t>, in de kliko. Ik had er zo hard aan gewerkt. Maar het is niet anders. Volgend jaar weer een poging. </a:t>
            </a:r>
          </a:p>
          <a:p>
            <a:pPr marL="0" indent="0">
              <a:spcBef>
                <a:spcPts val="200"/>
              </a:spcBef>
              <a:spcAft>
                <a:spcPts val="200"/>
              </a:spcAft>
              <a:buNone/>
            </a:pPr>
            <a:r>
              <a:rPr lang="nl-NL" sz="1950" dirty="0">
                <a:ea typeface="Times New Roman" panose="02020603050405020304" pitchFamily="18" charset="0"/>
                <a:cs typeface="Arial" panose="020B0604020202020204" pitchFamily="34" charset="0"/>
              </a:rPr>
              <a:t>Hebben jullie wel eens een pompoen uitgehold? Of lijkt het je leuk om te doen?</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aanbevelen</a:t>
            </a:r>
          </a:p>
        </p:txBody>
      </p:sp>
      <p:pic>
        <p:nvPicPr>
          <p:cNvPr id="2" name="Afbeelding 1">
            <a:extLst>
              <a:ext uri="{FF2B5EF4-FFF2-40B4-BE49-F238E27FC236}">
                <a16:creationId xmlns:a16="http://schemas.microsoft.com/office/drawing/2014/main" id="{394FADE9-829A-5884-6313-9C6B195A7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503" y="1556792"/>
            <a:ext cx="7162993" cy="4777716"/>
          </a:xfrm>
          <a:prstGeom prst="rect">
            <a:avLst/>
          </a:prstGeom>
        </p:spPr>
      </p:pic>
      <p:pic>
        <p:nvPicPr>
          <p:cNvPr id="3" name="Afbeelding 2">
            <a:extLst>
              <a:ext uri="{FF2B5EF4-FFF2-40B4-BE49-F238E27FC236}">
                <a16:creationId xmlns:a16="http://schemas.microsoft.com/office/drawing/2014/main" id="{1A839D30-5BE5-8C1B-1887-4F52C9B3F90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856" b="89640" l="2660" r="89362">
                        <a14:foregroundMark x1="6383" y1="54505" x2="6383" y2="60811"/>
                        <a14:foregroundMark x1="53723" y1="8108" x2="53723" y2="6306"/>
                        <a14:foregroundMark x1="42021" y1="90541" x2="47340" y2="90541"/>
                        <a14:foregroundMark x1="6383" y1="44144" x2="7447" y2="43243"/>
                        <a14:foregroundMark x1="11170" y1="36036" x2="15426" y2="31532"/>
                        <a14:foregroundMark x1="22340" y1="24775" x2="17553" y2="28378"/>
                        <a14:foregroundMark x1="3723" y1="51802" x2="3191" y2="59009"/>
                      </a14:backgroundRemoval>
                    </a14:imgEffect>
                  </a14:imgLayer>
                </a14:imgProps>
              </a:ext>
              <a:ext uri="{28A0092B-C50C-407E-A947-70E740481C1C}">
                <a14:useLocalDpi xmlns:a14="http://schemas.microsoft.com/office/drawing/2010/main"/>
              </a:ext>
            </a:extLst>
          </a:blip>
          <a:srcRect/>
          <a:stretch/>
        </p:blipFill>
        <p:spPr>
          <a:xfrm>
            <a:off x="1691680" y="1844824"/>
            <a:ext cx="2088232" cy="246880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a:extLst>
              <a:ext uri="{FF2B5EF4-FFF2-40B4-BE49-F238E27FC236}">
                <a16:creationId xmlns:a16="http://schemas.microsoft.com/office/drawing/2014/main" id="{3115D623-8E10-011D-6811-7E751AE894A3}"/>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afdanken</a:t>
            </a:r>
          </a:p>
        </p:txBody>
      </p:sp>
      <p:pic>
        <p:nvPicPr>
          <p:cNvPr id="6" name="Afbeelding 5">
            <a:extLst>
              <a:ext uri="{FF2B5EF4-FFF2-40B4-BE49-F238E27FC236}">
                <a16:creationId xmlns:a16="http://schemas.microsoft.com/office/drawing/2014/main" id="{E958D28F-4CC2-A8F8-EDD1-079AA4605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358" y="1484784"/>
            <a:ext cx="7451283" cy="4984908"/>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met pijn in het hart</a:t>
            </a:r>
          </a:p>
        </p:txBody>
      </p:sp>
      <p:pic>
        <p:nvPicPr>
          <p:cNvPr id="3" name="Afbeelding 2">
            <a:extLst>
              <a:ext uri="{FF2B5EF4-FFF2-40B4-BE49-F238E27FC236}">
                <a16:creationId xmlns:a16="http://schemas.microsoft.com/office/drawing/2014/main" id="{3FF20E4F-BB4F-3ED5-34D4-25CCB7E5E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556792"/>
            <a:ext cx="6624736" cy="4968552"/>
          </a:xfrm>
          <a:prstGeom prst="rect">
            <a:avLst/>
          </a:prstGeom>
        </p:spPr>
      </p:pic>
      <p:pic>
        <p:nvPicPr>
          <p:cNvPr id="4" name="Afbeelding 3">
            <a:extLst>
              <a:ext uri="{FF2B5EF4-FFF2-40B4-BE49-F238E27FC236}">
                <a16:creationId xmlns:a16="http://schemas.microsoft.com/office/drawing/2014/main" id="{A129A313-26F5-4F2F-03E7-FC45ABF04C3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856" b="89640" l="2660" r="89362">
                        <a14:foregroundMark x1="6383" y1="54505" x2="6383" y2="60811"/>
                        <a14:foregroundMark x1="53723" y1="8108" x2="53723" y2="6306"/>
                        <a14:foregroundMark x1="42021" y1="90541" x2="47340" y2="90541"/>
                        <a14:foregroundMark x1="6383" y1="44144" x2="7447" y2="43243"/>
                        <a14:foregroundMark x1="11170" y1="36036" x2="15426" y2="31532"/>
                        <a14:foregroundMark x1="22340" y1="24775" x2="17553" y2="28378"/>
                        <a14:foregroundMark x1="3723" y1="51802" x2="3191" y2="59009"/>
                      </a14:backgroundRemoval>
                    </a14:imgEffect>
                  </a14:imgLayer>
                </a14:imgProps>
              </a:ext>
              <a:ext uri="{28A0092B-C50C-407E-A947-70E740481C1C}">
                <a14:useLocalDpi xmlns:a14="http://schemas.microsoft.com/office/drawing/2010/main"/>
              </a:ext>
            </a:extLst>
          </a:blip>
          <a:srcRect/>
          <a:stretch/>
        </p:blipFill>
        <p:spPr>
          <a:xfrm>
            <a:off x="2051720" y="2708920"/>
            <a:ext cx="1800200" cy="212827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afraden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57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aanbevelen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adviseren iets niet te doen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Een kleine pompoen </a:t>
            </a:r>
            <a:r>
              <a:rPr lang="nl-NL" sz="2400" i="1" u="sng" dirty="0">
                <a:solidFill>
                  <a:srgbClr val="387038"/>
                </a:solidFill>
                <a:latin typeface="Century Gothic" panose="020B0502020202020204" pitchFamily="34" charset="0"/>
                <a:ea typeface="Calibri"/>
                <a:cs typeface="Times New Roman"/>
              </a:rPr>
              <a:t>raad ik af</a:t>
            </a:r>
            <a:r>
              <a:rPr lang="nl-NL" sz="2400" i="1" dirty="0">
                <a:solidFill>
                  <a:srgbClr val="387038"/>
                </a:solidFill>
                <a:latin typeface="Century Gothic" panose="020B0502020202020204" pitchFamily="34" charset="0"/>
                <a:ea typeface="Calibri"/>
                <a:cs typeface="Times New Roman"/>
              </a:rPr>
              <a:t>. Dat zijn lastig te bewerken.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goed is, aanraden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Ik kan het uithollen van een pompoen </a:t>
            </a:r>
            <a:r>
              <a:rPr lang="nl-NL" sz="2400" i="1" u="sng" dirty="0">
                <a:solidFill>
                  <a:srgbClr val="387038"/>
                </a:solidFill>
                <a:effectLst/>
                <a:latin typeface="Century Gothic" panose="020B0502020202020204" pitchFamily="34" charset="0"/>
                <a:ea typeface="Calibri"/>
                <a:cs typeface="Times New Roman"/>
              </a:rPr>
              <a:t>aanbevelen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59B3632-A0E9-FBA5-E40D-65DBE5E423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2787" y="2675070"/>
            <a:ext cx="3634930" cy="2439817"/>
          </a:xfrm>
          <a:prstGeom prst="rect">
            <a:avLst/>
          </a:prstGeom>
        </p:spPr>
      </p:pic>
      <p:pic>
        <p:nvPicPr>
          <p:cNvPr id="5" name="Afbeelding 4">
            <a:extLst>
              <a:ext uri="{FF2B5EF4-FFF2-40B4-BE49-F238E27FC236}">
                <a16:creationId xmlns:a16="http://schemas.microsoft.com/office/drawing/2014/main" id="{AF9DA0DF-1082-87C4-AF17-285DF3BFB68E}"/>
              </a:ext>
            </a:extLst>
          </p:cNvPr>
          <p:cNvPicPr>
            <a:picLocks noChangeAspect="1"/>
          </p:cNvPicPr>
          <p:nvPr/>
        </p:nvPicPr>
        <p:blipFill>
          <a:blip r:embed="rId5"/>
          <a:stretch>
            <a:fillRect/>
          </a:stretch>
        </p:blipFill>
        <p:spPr>
          <a:xfrm>
            <a:off x="561966" y="2695221"/>
            <a:ext cx="3592086" cy="2399513"/>
          </a:xfrm>
          <a:prstGeom prst="rect">
            <a:avLst/>
          </a:prstGeom>
        </p:spPr>
      </p:pic>
    </p:spTree>
    <p:extLst>
      <p:ext uri="{BB962C8B-B14F-4D97-AF65-F5344CB8AC3E}">
        <p14:creationId xmlns:p14="http://schemas.microsoft.com/office/powerpoint/2010/main" val="46934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1182" y="35348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wantrouwen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0864" y="4162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zweren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geloven dat iemand goede bedoelingen heeft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wantrouwt</a:t>
            </a:r>
            <a:r>
              <a:rPr lang="nl-NL" sz="2400" i="1" dirty="0">
                <a:solidFill>
                  <a:srgbClr val="387038"/>
                </a:solidFill>
                <a:latin typeface="Century Gothic" panose="020B0502020202020204" pitchFamily="34" charset="0"/>
                <a:ea typeface="Calibri"/>
                <a:cs typeface="Times New Roman"/>
              </a:rPr>
              <a:t> de gebruiken die bij Halloween horen.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volkomen vertrouwen op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Mijn buurman </a:t>
            </a:r>
            <a:r>
              <a:rPr lang="nl-NL" sz="2400" i="1" u="sng" dirty="0">
                <a:solidFill>
                  <a:srgbClr val="387038"/>
                </a:solidFill>
                <a:effectLst/>
                <a:latin typeface="Century Gothic" panose="020B0502020202020204" pitchFamily="34" charset="0"/>
                <a:ea typeface="Calibri"/>
                <a:cs typeface="Times New Roman"/>
              </a:rPr>
              <a:t>zweert bij</a:t>
            </a:r>
            <a:r>
              <a:rPr lang="nl-NL" sz="2400" i="1" dirty="0">
                <a:solidFill>
                  <a:srgbClr val="387038"/>
                </a:solidFill>
                <a:effectLst/>
                <a:latin typeface="Century Gothic" panose="020B0502020202020204" pitchFamily="34" charset="0"/>
                <a:ea typeface="Calibri"/>
                <a:cs typeface="Times New Roman"/>
              </a:rPr>
              <a:t> Halloween. Hij vindt het fantastisch.</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84DE3863-3F92-7D04-F9D9-902A93B49D46}"/>
              </a:ext>
            </a:extLst>
          </p:cNvPr>
          <p:cNvSpPr txBox="1">
            <a:spLocks noChangeArrowheads="1"/>
          </p:cNvSpPr>
          <p:nvPr/>
        </p:nvSpPr>
        <p:spPr bwMode="auto">
          <a:xfrm>
            <a:off x="4719451" y="593639"/>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bij</a:t>
            </a:r>
            <a:endParaRPr lang="nl-NL" sz="59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AC683E55-18AD-2EAA-FDB0-80EB18E6A6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2080" y="2639462"/>
            <a:ext cx="3145099" cy="2358824"/>
          </a:xfrm>
          <a:prstGeom prst="rect">
            <a:avLst/>
          </a:prstGeom>
        </p:spPr>
      </p:pic>
      <p:pic>
        <p:nvPicPr>
          <p:cNvPr id="8" name="Afbeelding 7">
            <a:extLst>
              <a:ext uri="{FF2B5EF4-FFF2-40B4-BE49-F238E27FC236}">
                <a16:creationId xmlns:a16="http://schemas.microsoft.com/office/drawing/2014/main" id="{BBAEF999-2393-C8E2-771B-ADDD0BCCB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440" y="3189613"/>
            <a:ext cx="2857067" cy="1908521"/>
          </a:xfrm>
          <a:prstGeom prst="rect">
            <a:avLst/>
          </a:prstGeom>
        </p:spPr>
      </p:pic>
    </p:spTree>
    <p:extLst>
      <p:ext uri="{BB962C8B-B14F-4D97-AF65-F5344CB8AC3E}">
        <p14:creationId xmlns:p14="http://schemas.microsoft.com/office/powerpoint/2010/main" val="71243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latin typeface="Century Gothic" panose="020B0502020202020204" pitchFamily="34" charset="0"/>
                <a:ea typeface="Calibri"/>
                <a:cs typeface="Times New Roman"/>
              </a:rPr>
              <a:t>historisch</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effectLst/>
                <a:latin typeface="Century Gothic" panose="020B0502020202020204" pitchFamily="34" charset="0"/>
                <a:ea typeface="Calibri"/>
                <a:cs typeface="Times New Roman"/>
              </a:rPr>
              <a:t>modern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 maken hebbend met gebeurtenissen uit het verleden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Halloween is </a:t>
            </a:r>
            <a:r>
              <a:rPr lang="nl-NL" sz="2400" i="1" u="sng" dirty="0">
                <a:solidFill>
                  <a:srgbClr val="387038"/>
                </a:solidFill>
                <a:latin typeface="Century Gothic" panose="020B0502020202020204" pitchFamily="34" charset="0"/>
                <a:ea typeface="Calibri"/>
                <a:cs typeface="Times New Roman"/>
              </a:rPr>
              <a:t>historisch</a:t>
            </a:r>
            <a:r>
              <a:rPr lang="nl-NL" sz="2400" i="1" dirty="0">
                <a:solidFill>
                  <a:srgbClr val="387038"/>
                </a:solidFill>
                <a:latin typeface="Century Gothic" panose="020B0502020202020204" pitchFamily="34" charset="0"/>
                <a:ea typeface="Calibri"/>
                <a:cs typeface="Times New Roman"/>
              </a:rPr>
              <a:t> een Keltisch feest.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deze tijd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Nu is het een </a:t>
            </a:r>
            <a:r>
              <a:rPr lang="nl-NL" sz="2400" i="1" u="sng" dirty="0">
                <a:solidFill>
                  <a:srgbClr val="387038"/>
                </a:solidFill>
                <a:latin typeface="Century Gothic" panose="020B0502020202020204" pitchFamily="34" charset="0"/>
                <a:ea typeface="Calibri"/>
                <a:cs typeface="Times New Roman"/>
              </a:rPr>
              <a:t>modern</a:t>
            </a:r>
            <a:r>
              <a:rPr lang="nl-NL" sz="2400" i="1" dirty="0">
                <a:solidFill>
                  <a:srgbClr val="387038"/>
                </a:solidFill>
                <a:latin typeface="Century Gothic" panose="020B0502020202020204" pitchFamily="34" charset="0"/>
                <a:ea typeface="Calibri"/>
                <a:cs typeface="Times New Roman"/>
              </a:rPr>
              <a:t> feest met pompoenen en verklede mensen.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5126D6BD-E7CD-29CD-D0C4-C17DFE467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609" y="3008374"/>
            <a:ext cx="2874878" cy="2219406"/>
          </a:xfrm>
          <a:prstGeom prst="rect">
            <a:avLst/>
          </a:prstGeom>
        </p:spPr>
      </p:pic>
      <p:pic>
        <p:nvPicPr>
          <p:cNvPr id="10" name="Afbeelding 9">
            <a:extLst>
              <a:ext uri="{FF2B5EF4-FFF2-40B4-BE49-F238E27FC236}">
                <a16:creationId xmlns:a16="http://schemas.microsoft.com/office/drawing/2014/main" id="{6F8D560F-6F24-0801-5317-233482328C9A}"/>
              </a:ext>
            </a:extLst>
          </p:cNvPr>
          <p:cNvPicPr>
            <a:picLocks noChangeAspect="1"/>
          </p:cNvPicPr>
          <p:nvPr/>
        </p:nvPicPr>
        <p:blipFill>
          <a:blip r:embed="rId5"/>
          <a:stretch>
            <a:fillRect/>
          </a:stretch>
        </p:blipFill>
        <p:spPr>
          <a:xfrm>
            <a:off x="5103891" y="2564904"/>
            <a:ext cx="3435613" cy="2219406"/>
          </a:xfrm>
          <a:prstGeom prst="rect">
            <a:avLst/>
          </a:prstGeom>
        </p:spPr>
      </p:pic>
    </p:spTree>
    <p:extLst>
      <p:ext uri="{BB962C8B-B14F-4D97-AF65-F5344CB8AC3E}">
        <p14:creationId xmlns:p14="http://schemas.microsoft.com/office/powerpoint/2010/main" val="56039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bewaren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afdanken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zorgen dat het blijft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Sommige mensen willen het liefst alles </a:t>
            </a:r>
            <a:r>
              <a:rPr lang="nl-NL" sz="2400" i="1" u="sng" dirty="0">
                <a:solidFill>
                  <a:srgbClr val="387038"/>
                </a:solidFill>
                <a:latin typeface="Century Gothic" panose="020B0502020202020204" pitchFamily="34" charset="0"/>
                <a:ea typeface="Calibri"/>
                <a:cs typeface="Times New Roman"/>
              </a:rPr>
              <a:t>bewaren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wegdoen (van spullen)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Na een paar weken worden de pompoenen </a:t>
            </a:r>
            <a:r>
              <a:rPr lang="nl-NL" sz="2400" i="1" u="sng" dirty="0">
                <a:solidFill>
                  <a:srgbClr val="387038"/>
                </a:solidFill>
                <a:latin typeface="Century Gothic" panose="020B0502020202020204" pitchFamily="34" charset="0"/>
                <a:ea typeface="Calibri"/>
                <a:cs typeface="Times New Roman"/>
              </a:rPr>
              <a:t>afgedankt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Picture 3" descr="C:\Users\Kosterm\Downloads\shutterstock_708431221.jpg">
            <a:extLst>
              <a:ext uri="{FF2B5EF4-FFF2-40B4-BE49-F238E27FC236}">
                <a16:creationId xmlns:a16="http://schemas.microsoft.com/office/drawing/2014/main" id="{1D6701A5-5EF4-3351-DD65-48B1CEECD2E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4557" y="2395850"/>
            <a:ext cx="2633898" cy="263389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CDA34B7C-D063-47B2-A876-CE19080E9C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5864" y="2564904"/>
            <a:ext cx="3468778" cy="2320612"/>
          </a:xfrm>
          <a:prstGeom prst="rect">
            <a:avLst/>
          </a:prstGeom>
        </p:spPr>
      </p:pic>
    </p:spTree>
    <p:extLst>
      <p:ext uri="{BB962C8B-B14F-4D97-AF65-F5344CB8AC3E}">
        <p14:creationId xmlns:p14="http://schemas.microsoft.com/office/powerpoint/2010/main" val="111146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terrein winnen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terrein verliezen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succes hebben, meer invloed krijgen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300" i="1" dirty="0">
                <a:solidFill>
                  <a:srgbClr val="387038"/>
                </a:solidFill>
                <a:latin typeface="Century Gothic" panose="020B0502020202020204" pitchFamily="34" charset="0"/>
                <a:ea typeface="Calibri"/>
                <a:cs typeface="Times New Roman"/>
              </a:rPr>
              <a:t>Halloween </a:t>
            </a:r>
            <a:r>
              <a:rPr lang="nl-NL" sz="2300" i="1" u="sng" dirty="0">
                <a:solidFill>
                  <a:srgbClr val="387038"/>
                </a:solidFill>
                <a:latin typeface="Century Gothic" panose="020B0502020202020204" pitchFamily="34" charset="0"/>
                <a:ea typeface="Calibri"/>
                <a:cs typeface="Times New Roman"/>
              </a:rPr>
              <a:t>wint</a:t>
            </a:r>
            <a:r>
              <a:rPr lang="nl-NL" sz="2300" i="1" dirty="0">
                <a:solidFill>
                  <a:srgbClr val="387038"/>
                </a:solidFill>
                <a:latin typeface="Century Gothic" panose="020B0502020202020204" pitchFamily="34" charset="0"/>
                <a:ea typeface="Calibri"/>
                <a:cs typeface="Times New Roman"/>
              </a:rPr>
              <a:t> steeds meer </a:t>
            </a:r>
            <a:r>
              <a:rPr lang="nl-NL" sz="2300" i="1" u="sng" dirty="0">
                <a:solidFill>
                  <a:srgbClr val="387038"/>
                </a:solidFill>
                <a:latin typeface="Century Gothic" panose="020B0502020202020204" pitchFamily="34" charset="0"/>
                <a:ea typeface="Calibri"/>
                <a:cs typeface="Times New Roman"/>
              </a:rPr>
              <a:t>terrein</a:t>
            </a:r>
            <a:r>
              <a:rPr lang="nl-NL" sz="2300" i="1" dirty="0">
                <a:solidFill>
                  <a:srgbClr val="387038"/>
                </a:solidFill>
                <a:latin typeface="Century Gothic" panose="020B0502020202020204" pitchFamily="34" charset="0"/>
                <a:ea typeface="Calibri"/>
                <a:cs typeface="Times New Roman"/>
              </a:rPr>
              <a:t> in Nederland. </a:t>
            </a:r>
            <a:r>
              <a:rPr lang="nl-NL" sz="23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invloed of macht verliezen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300" i="1" dirty="0">
                <a:solidFill>
                  <a:srgbClr val="387038"/>
                </a:solidFill>
                <a:effectLst/>
                <a:latin typeface="Century Gothic" panose="020B0502020202020204" pitchFamily="34" charset="0"/>
                <a:ea typeface="Calibri"/>
                <a:cs typeface="Times New Roman"/>
              </a:rPr>
              <a:t>De ker</a:t>
            </a:r>
            <a:r>
              <a:rPr lang="nl-NL" sz="2300" i="1" dirty="0">
                <a:solidFill>
                  <a:srgbClr val="387038"/>
                </a:solidFill>
                <a:latin typeface="Century Gothic" panose="020B0502020202020204" pitchFamily="34" charset="0"/>
                <a:ea typeface="Calibri"/>
                <a:cs typeface="Times New Roman"/>
              </a:rPr>
              <a:t>k </a:t>
            </a:r>
            <a:r>
              <a:rPr lang="nl-NL" sz="2300" i="1" u="sng" dirty="0">
                <a:solidFill>
                  <a:srgbClr val="387038"/>
                </a:solidFill>
                <a:latin typeface="Century Gothic" panose="020B0502020202020204" pitchFamily="34" charset="0"/>
                <a:ea typeface="Calibri"/>
                <a:cs typeface="Times New Roman"/>
              </a:rPr>
              <a:t>verliest</a:t>
            </a:r>
            <a:r>
              <a:rPr lang="nl-NL" sz="2300" i="1" dirty="0">
                <a:solidFill>
                  <a:srgbClr val="387038"/>
                </a:solidFill>
                <a:latin typeface="Century Gothic" panose="020B0502020202020204" pitchFamily="34" charset="0"/>
                <a:ea typeface="Calibri"/>
                <a:cs typeface="Times New Roman"/>
              </a:rPr>
              <a:t> steeds meer </a:t>
            </a:r>
            <a:r>
              <a:rPr lang="nl-NL" sz="2300" i="1" u="sng" dirty="0">
                <a:solidFill>
                  <a:srgbClr val="387038"/>
                </a:solidFill>
                <a:latin typeface="Century Gothic" panose="020B0502020202020204" pitchFamily="34" charset="0"/>
                <a:ea typeface="Calibri"/>
                <a:cs typeface="Times New Roman"/>
              </a:rPr>
              <a:t>terrein</a:t>
            </a:r>
            <a:r>
              <a:rPr lang="nl-NL" sz="2300" i="1" dirty="0">
                <a:solidFill>
                  <a:srgbClr val="387038"/>
                </a:solidFill>
                <a:latin typeface="Century Gothic" panose="020B0502020202020204" pitchFamily="34" charset="0"/>
                <a:ea typeface="Calibri"/>
                <a:cs typeface="Times New Roman"/>
              </a:rPr>
              <a:t> in Nederland.</a:t>
            </a:r>
            <a:endParaRPr lang="nl-NL" sz="23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Pijl: omhoog 1">
            <a:extLst>
              <a:ext uri="{FF2B5EF4-FFF2-40B4-BE49-F238E27FC236}">
                <a16:creationId xmlns:a16="http://schemas.microsoft.com/office/drawing/2014/main" id="{042051C8-C7B8-0412-0E54-2E2602E9F06C}"/>
              </a:ext>
            </a:extLst>
          </p:cNvPr>
          <p:cNvSpPr/>
          <p:nvPr/>
        </p:nvSpPr>
        <p:spPr>
          <a:xfrm>
            <a:off x="2987720" y="3211046"/>
            <a:ext cx="648175" cy="14051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D303AD61-6412-7FBB-8B56-E358541218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555" y="2636913"/>
            <a:ext cx="1934253" cy="2579004"/>
          </a:xfrm>
          <a:prstGeom prst="rect">
            <a:avLst/>
          </a:prstGeom>
        </p:spPr>
      </p:pic>
      <p:pic>
        <p:nvPicPr>
          <p:cNvPr id="5" name="Afbeelding 4">
            <a:extLst>
              <a:ext uri="{FF2B5EF4-FFF2-40B4-BE49-F238E27FC236}">
                <a16:creationId xmlns:a16="http://schemas.microsoft.com/office/drawing/2014/main" id="{43728142-B56F-2BEB-0F40-73575049A3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68799" y="2830226"/>
            <a:ext cx="2771553" cy="2166739"/>
          </a:xfrm>
          <a:prstGeom prst="rect">
            <a:avLst/>
          </a:prstGeom>
        </p:spPr>
      </p:pic>
      <p:sp>
        <p:nvSpPr>
          <p:cNvPr id="6" name="Pijl: omhoog 5">
            <a:extLst>
              <a:ext uri="{FF2B5EF4-FFF2-40B4-BE49-F238E27FC236}">
                <a16:creationId xmlns:a16="http://schemas.microsoft.com/office/drawing/2014/main" id="{D23C13DF-F40B-5D7F-B8BE-E7BCDFC78C0B}"/>
              </a:ext>
            </a:extLst>
          </p:cNvPr>
          <p:cNvSpPr/>
          <p:nvPr/>
        </p:nvSpPr>
        <p:spPr>
          <a:xfrm rot="10800000">
            <a:off x="7973441" y="3223865"/>
            <a:ext cx="648175" cy="14051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190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5741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met alle genoegen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17740" y="357412"/>
            <a:ext cx="453650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effectLst/>
                <a:latin typeface="Century Gothic" panose="020B0502020202020204" pitchFamily="34" charset="0"/>
                <a:ea typeface="Calibri"/>
                <a:cs typeface="Times New Roman"/>
              </a:rPr>
              <a:t>met pijn in het hart</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met alle plezier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Met alle genoegen</a:t>
            </a:r>
            <a:r>
              <a:rPr lang="nl-NL" sz="2400" i="1" dirty="0">
                <a:solidFill>
                  <a:srgbClr val="387038"/>
                </a:solidFill>
                <a:latin typeface="Century Gothic" panose="020B0502020202020204" pitchFamily="34" charset="0"/>
                <a:ea typeface="Calibri"/>
                <a:cs typeface="Times New Roman"/>
              </a:rPr>
              <a:t> geef ik je een knuffel.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omdat het moet en met veel spijt of tegenzin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Met pijn in het hart</a:t>
            </a:r>
            <a:r>
              <a:rPr lang="nl-NL" sz="2400" i="1" dirty="0">
                <a:solidFill>
                  <a:srgbClr val="387038"/>
                </a:solidFill>
                <a:effectLst/>
                <a:latin typeface="Century Gothic" panose="020B0502020202020204" pitchFamily="34" charset="0"/>
                <a:ea typeface="Calibri"/>
                <a:cs typeface="Times New Roman"/>
              </a:rPr>
              <a:t> moest ik de pompoen weggooien.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7D7059E-9AD3-28B4-D618-45EFD7AA8B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7243" y="3068959"/>
            <a:ext cx="2949173" cy="2240321"/>
          </a:xfrm>
          <a:prstGeom prst="rect">
            <a:avLst/>
          </a:prstGeom>
        </p:spPr>
      </p:pic>
      <p:pic>
        <p:nvPicPr>
          <p:cNvPr id="5" name="Afbeelding 4">
            <a:extLst>
              <a:ext uri="{FF2B5EF4-FFF2-40B4-BE49-F238E27FC236}">
                <a16:creationId xmlns:a16="http://schemas.microsoft.com/office/drawing/2014/main" id="{3CEDA75C-A042-810B-BDB6-18052328BDE6}"/>
              </a:ext>
            </a:extLst>
          </p:cNvPr>
          <p:cNvPicPr>
            <a:picLocks noChangeAspect="1"/>
          </p:cNvPicPr>
          <p:nvPr/>
        </p:nvPicPr>
        <p:blipFill>
          <a:blip r:embed="rId5"/>
          <a:stretch>
            <a:fillRect/>
          </a:stretch>
        </p:blipFill>
        <p:spPr>
          <a:xfrm>
            <a:off x="539552" y="2636912"/>
            <a:ext cx="3620640" cy="2418588"/>
          </a:xfrm>
          <a:prstGeom prst="rect">
            <a:avLst/>
          </a:prstGeom>
        </p:spPr>
      </p:pic>
    </p:spTree>
    <p:extLst>
      <p:ext uri="{BB962C8B-B14F-4D97-AF65-F5344CB8AC3E}">
        <p14:creationId xmlns:p14="http://schemas.microsoft.com/office/powerpoint/2010/main" val="22483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50 – </a:t>
            </a:r>
            <a:r>
              <a:rPr lang="nl-NL">
                <a:solidFill>
                  <a:srgbClr val="C00000"/>
                </a:solidFill>
                <a:latin typeface="Century Gothic" panose="020B0502020202020204" pitchFamily="34" charset="0"/>
              </a:rPr>
              <a:t>12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24618" y="476672"/>
            <a:ext cx="4176463"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60621" y="395697"/>
            <a:ext cx="417646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symbool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681028"/>
            <a:ext cx="2787027" cy="6210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92261" y="3712967"/>
            <a:ext cx="2787026"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pompoen</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51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647384"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het ding, dier of teken met een speciale betekenis</a:t>
            </a:r>
            <a:endParaRPr lang="nl-NL" sz="1050" dirty="0">
              <a:effectLst/>
              <a:latin typeface="Century Gothic" panose="020B0502020202020204" pitchFamily="34" charset="0"/>
              <a:ea typeface="Calibri"/>
              <a:cs typeface="Times New Roman"/>
            </a:endParaRPr>
          </a:p>
        </p:txBody>
      </p:sp>
      <p:sp>
        <p:nvSpPr>
          <p:cNvPr id="18" name="Text Box 14"/>
          <p:cNvSpPr txBox="1"/>
          <p:nvPr/>
        </p:nvSpPr>
        <p:spPr>
          <a:xfrm>
            <a:off x="3347864" y="3687523"/>
            <a:ext cx="2592290" cy="6145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440617" y="3687523"/>
            <a:ext cx="2520280"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toilet</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6228183" y="3681028"/>
            <a:ext cx="2448274" cy="6210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228183" y="3705525"/>
            <a:ext cx="2520282" cy="639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hart</a:t>
            </a:r>
            <a:endParaRPr lang="nl-NL" sz="3200" b="1" dirty="0">
              <a:effectLst/>
              <a:latin typeface="Century Gothic" panose="020B0502020202020204" pitchFamily="34" charset="0"/>
              <a:ea typeface="Calibri"/>
              <a:cs typeface="Times New Roman"/>
            </a:endParaRPr>
          </a:p>
        </p:txBody>
      </p:sp>
      <p:pic>
        <p:nvPicPr>
          <p:cNvPr id="23" name="Afbeelding 22"/>
          <p:cNvPicPr/>
          <p:nvPr/>
        </p:nvPicPr>
        <p:blipFill>
          <a:blip r:embed="rId5" cstate="email">
            <a:extLst>
              <a:ext uri="{28A0092B-C50C-407E-A947-70E740481C1C}">
                <a14:useLocalDpi xmlns:a14="http://schemas.microsoft.com/office/drawing/2010/main"/>
              </a:ext>
            </a:extLst>
          </a:blip>
          <a:stretch>
            <a:fillRect/>
          </a:stretch>
        </p:blipFill>
        <p:spPr>
          <a:xfrm rot="21235644">
            <a:off x="5389943" y="3438053"/>
            <a:ext cx="186485" cy="289113"/>
          </a:xfrm>
          <a:prstGeom prst="rect">
            <a:avLst/>
          </a:prstGeom>
        </p:spPr>
      </p:pic>
      <p:pic>
        <p:nvPicPr>
          <p:cNvPr id="9" name="Afbeelding 8">
            <a:extLst>
              <a:ext uri="{FF2B5EF4-FFF2-40B4-BE49-F238E27FC236}">
                <a16:creationId xmlns:a16="http://schemas.microsoft.com/office/drawing/2014/main" id="{B46D671C-C13F-4510-92E6-EC3152156B68}"/>
              </a:ext>
            </a:extLst>
          </p:cNvPr>
          <p:cNvPicPr>
            <a:picLocks noChangeAspect="1"/>
          </p:cNvPicPr>
          <p:nvPr/>
        </p:nvPicPr>
        <p:blipFill>
          <a:blip r:embed="rId6"/>
          <a:stretch>
            <a:fillRect/>
          </a:stretch>
        </p:blipFill>
        <p:spPr>
          <a:xfrm>
            <a:off x="3773545" y="4388228"/>
            <a:ext cx="1727300" cy="1642351"/>
          </a:xfrm>
          <a:prstGeom prst="rect">
            <a:avLst/>
          </a:prstGeom>
        </p:spPr>
      </p:pic>
      <p:pic>
        <p:nvPicPr>
          <p:cNvPr id="2" name="Afbeelding 1">
            <a:extLst>
              <a:ext uri="{FF2B5EF4-FFF2-40B4-BE49-F238E27FC236}">
                <a16:creationId xmlns:a16="http://schemas.microsoft.com/office/drawing/2014/main" id="{53B4D63C-486A-9E41-8201-40479E2BE3E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6668" y="4479303"/>
            <a:ext cx="1480765" cy="1460199"/>
          </a:xfrm>
          <a:prstGeom prst="rect">
            <a:avLst/>
          </a:prstGeom>
        </p:spPr>
      </p:pic>
      <p:pic>
        <p:nvPicPr>
          <p:cNvPr id="10" name="Afbeelding 9">
            <a:extLst>
              <a:ext uri="{FF2B5EF4-FFF2-40B4-BE49-F238E27FC236}">
                <a16:creationId xmlns:a16="http://schemas.microsoft.com/office/drawing/2014/main" id="{B95A0DA4-8CBD-BF10-26A1-F934CA653D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8370" y="4403340"/>
            <a:ext cx="2199907" cy="1469538"/>
          </a:xfrm>
          <a:prstGeom prst="rect">
            <a:avLst/>
          </a:prstGeom>
        </p:spPr>
      </p:pic>
    </p:spTree>
    <p:extLst>
      <p:ext uri="{BB962C8B-B14F-4D97-AF65-F5344CB8AC3E}">
        <p14:creationId xmlns:p14="http://schemas.microsoft.com/office/powerpoint/2010/main" val="426042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76671"/>
            <a:ext cx="5112566" cy="7776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043609" y="467705"/>
            <a:ext cx="5112567" cy="6570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beschouwen als</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681028"/>
            <a:ext cx="2787027" cy="7776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539552" y="3961445"/>
            <a:ext cx="2592291"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kerstboom</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24685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543471"/>
            <a:ext cx="2647384" cy="12293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zien als, vinden dat het zo is</a:t>
            </a:r>
            <a:endParaRPr lang="nl-NL" sz="1050" dirty="0">
              <a:effectLst/>
              <a:latin typeface="Century Gothic" panose="020B0502020202020204" pitchFamily="34" charset="0"/>
              <a:ea typeface="Calibri"/>
              <a:cs typeface="Times New Roman"/>
            </a:endParaRPr>
          </a:p>
        </p:txBody>
      </p:sp>
      <p:sp>
        <p:nvSpPr>
          <p:cNvPr id="18" name="Text Box 14"/>
          <p:cNvSpPr txBox="1"/>
          <p:nvPr/>
        </p:nvSpPr>
        <p:spPr>
          <a:xfrm>
            <a:off x="3347864" y="3687523"/>
            <a:ext cx="2592290" cy="771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440617" y="3933056"/>
            <a:ext cx="2520280"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belediging</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6228183" y="3681028"/>
            <a:ext cx="2448274" cy="771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265533" y="3749528"/>
            <a:ext cx="2520282" cy="25592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het beste feest</a:t>
            </a:r>
            <a:endParaRPr lang="nl-NL" sz="3200" b="1" dirty="0">
              <a:effectLst/>
              <a:latin typeface="Century Gothic" panose="020B0502020202020204" pitchFamily="34" charset="0"/>
              <a:ea typeface="Calibri"/>
              <a:cs typeface="Times New Roman"/>
            </a:endParaRPr>
          </a:p>
        </p:txBody>
      </p:sp>
      <p:pic>
        <p:nvPicPr>
          <p:cNvPr id="23" name="Afbeelding 22"/>
          <p:cNvPicPr/>
          <p:nvPr/>
        </p:nvPicPr>
        <p:blipFill>
          <a:blip r:embed="rId5" cstate="email">
            <a:extLst>
              <a:ext uri="{28A0092B-C50C-407E-A947-70E740481C1C}">
                <a14:useLocalDpi xmlns:a14="http://schemas.microsoft.com/office/drawing/2010/main"/>
              </a:ext>
            </a:extLst>
          </a:blip>
          <a:stretch>
            <a:fillRect/>
          </a:stretch>
        </p:blipFill>
        <p:spPr>
          <a:xfrm rot="21235644">
            <a:off x="5389943" y="3438053"/>
            <a:ext cx="186485" cy="289113"/>
          </a:xfrm>
          <a:prstGeom prst="rect">
            <a:avLst/>
          </a:prstGeom>
        </p:spPr>
      </p:pic>
      <p:sp>
        <p:nvSpPr>
          <p:cNvPr id="4" name="Tekstvak 2">
            <a:extLst>
              <a:ext uri="{FF2B5EF4-FFF2-40B4-BE49-F238E27FC236}">
                <a16:creationId xmlns:a16="http://schemas.microsoft.com/office/drawing/2014/main" id="{56E7D7ED-176F-5142-A41F-14DD092BB380}"/>
              </a:ext>
            </a:extLst>
          </p:cNvPr>
          <p:cNvSpPr txBox="1">
            <a:spLocks noChangeArrowheads="1"/>
          </p:cNvSpPr>
          <p:nvPr/>
        </p:nvSpPr>
        <p:spPr bwMode="auto">
          <a:xfrm>
            <a:off x="467544" y="3573016"/>
            <a:ext cx="2592291"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een</a:t>
            </a:r>
            <a:endParaRPr lang="nl-NL" sz="3200" b="1"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58D7EBD7-03F7-EEDA-550E-1D2DBD0C2748}"/>
              </a:ext>
            </a:extLst>
          </p:cNvPr>
          <p:cNvSpPr txBox="1">
            <a:spLocks noChangeArrowheads="1"/>
          </p:cNvSpPr>
          <p:nvPr/>
        </p:nvSpPr>
        <p:spPr bwMode="auto">
          <a:xfrm>
            <a:off x="3275828" y="3549554"/>
            <a:ext cx="2592291"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een</a:t>
            </a:r>
            <a:endParaRPr lang="nl-NL" sz="3200" b="1"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5C25851A-FEC8-1B71-5700-55B80D1E94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5758" y="4514718"/>
            <a:ext cx="2232483" cy="1491298"/>
          </a:xfrm>
          <a:prstGeom prst="rect">
            <a:avLst/>
          </a:prstGeom>
        </p:spPr>
      </p:pic>
      <p:pic>
        <p:nvPicPr>
          <p:cNvPr id="11" name="Afbeelding 10">
            <a:extLst>
              <a:ext uri="{FF2B5EF4-FFF2-40B4-BE49-F238E27FC236}">
                <a16:creationId xmlns:a16="http://schemas.microsoft.com/office/drawing/2014/main" id="{6A3DD677-12EB-7688-9FB4-317556245D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0026" y="4476807"/>
            <a:ext cx="2054422" cy="1529209"/>
          </a:xfrm>
          <a:prstGeom prst="rect">
            <a:avLst/>
          </a:prstGeom>
        </p:spPr>
      </p:pic>
      <p:pic>
        <p:nvPicPr>
          <p:cNvPr id="16" name="Afbeelding 15">
            <a:extLst>
              <a:ext uri="{FF2B5EF4-FFF2-40B4-BE49-F238E27FC236}">
                <a16:creationId xmlns:a16="http://schemas.microsoft.com/office/drawing/2014/main" id="{26DB68E5-8B3E-0297-2B9A-5F9F85923BD7}"/>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4434" b="94884" l="5331" r="96284">
                        <a14:foregroundMark x1="57027" y1="4434" x2="50242" y2="6889"/>
                        <a14:foregroundMark x1="55977" y1="90928" x2="73586" y2="88267"/>
                        <a14:foregroundMark x1="5331" y1="91405" x2="5331" y2="91405"/>
                        <a14:foregroundMark x1="95638" y1="82947" x2="96446" y2="84038"/>
                        <a14:foregroundMark x1="22132" y1="94952" x2="24233" y2="94952"/>
                      </a14:backgroundRemoval>
                    </a14:imgEffect>
                  </a14:imgLayer>
                </a14:imgProps>
              </a:ext>
              <a:ext uri="{28A0092B-C50C-407E-A947-70E740481C1C}">
                <a14:useLocalDpi xmlns:a14="http://schemas.microsoft.com/office/drawing/2010/main"/>
              </a:ext>
            </a:extLst>
          </a:blip>
          <a:srcRect/>
          <a:stretch/>
        </p:blipFill>
        <p:spPr>
          <a:xfrm>
            <a:off x="1202816" y="4570368"/>
            <a:ext cx="1215036" cy="1439040"/>
          </a:xfrm>
          <a:prstGeom prst="rect">
            <a:avLst/>
          </a:prstGeom>
        </p:spPr>
      </p:pic>
    </p:spTree>
    <p:extLst>
      <p:ext uri="{BB962C8B-B14F-4D97-AF65-F5344CB8AC3E}">
        <p14:creationId xmlns:p14="http://schemas.microsoft.com/office/powerpoint/2010/main" val="339250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272521"/>
            <a:ext cx="5904656" cy="9404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95736" y="2204864"/>
            <a:ext cx="6264696" cy="79914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onderscheiden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296931" y="1432346"/>
            <a:ext cx="1549087" cy="840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6" y="4190241"/>
            <a:ext cx="35427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10114" y="4165031"/>
            <a:ext cx="36125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exemplaar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72994" y="825813"/>
            <a:ext cx="315538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872995" y="819113"/>
            <a:ext cx="315538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kenmerk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95550" y="4287442"/>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78009" y="4255677"/>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signaleren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5904656"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373933" cy="5210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herkennen als verschillend</a:t>
            </a:r>
            <a:endParaRPr lang="nl-NL" sz="1100" dirty="0">
              <a:effectLst/>
              <a:latin typeface="Century Gothic" panose="020B0502020202020204" pitchFamily="34" charset="0"/>
              <a:ea typeface="Calibri"/>
              <a:cs typeface="Times New Roman"/>
            </a:endParaRPr>
          </a:p>
        </p:txBody>
      </p:sp>
      <p:pic>
        <p:nvPicPr>
          <p:cNvPr id="3" name="Picture 5" descr="C:\Users\Kosterm\Downloads\shutterstock_1245466717.jpg">
            <a:extLst>
              <a:ext uri="{FF2B5EF4-FFF2-40B4-BE49-F238E27FC236}">
                <a16:creationId xmlns:a16="http://schemas.microsoft.com/office/drawing/2014/main" id="{3B023380-5789-22D1-7048-7988FB8D8D1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04431" y="4063444"/>
            <a:ext cx="693270" cy="186146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26127C19-32FF-D54B-ED34-EB6DA1AF79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7455" y="346284"/>
            <a:ext cx="2979922" cy="1858580"/>
          </a:xfrm>
          <a:prstGeom prst="rect">
            <a:avLst/>
          </a:prstGeom>
        </p:spPr>
      </p:pic>
      <p:pic>
        <p:nvPicPr>
          <p:cNvPr id="6" name="Afbeelding 5">
            <a:extLst>
              <a:ext uri="{FF2B5EF4-FFF2-40B4-BE49-F238E27FC236}">
                <a16:creationId xmlns:a16="http://schemas.microsoft.com/office/drawing/2014/main" id="{B1871166-A504-04A8-0AE5-906EF36329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01202" y="4822361"/>
            <a:ext cx="1299598" cy="1677501"/>
          </a:xfrm>
          <a:prstGeom prst="rect">
            <a:avLst/>
          </a:prstGeom>
        </p:spPr>
      </p:pic>
    </p:spTree>
    <p:extLst>
      <p:ext uri="{BB962C8B-B14F-4D97-AF65-F5344CB8AC3E}">
        <p14:creationId xmlns:p14="http://schemas.microsoft.com/office/powerpoint/2010/main" val="28606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6330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uit het oogpunt van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rekening houdend met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Uit het oogpunt van</a:t>
            </a:r>
            <a:r>
              <a:rPr lang="nl-NL" sz="2800" i="1" dirty="0">
                <a:solidFill>
                  <a:srgbClr val="387038"/>
                </a:solidFill>
                <a:latin typeface="Century Gothic" panose="020B0502020202020204" pitchFamily="34" charset="0"/>
                <a:cs typeface="Times New Roman"/>
              </a:rPr>
              <a:t> het feit dat ik het voor het eerst deed, was ik best tevreden.</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F3B15C15-FC6E-87AC-4115-4EA943E748BE}"/>
              </a:ext>
            </a:extLst>
          </p:cNvPr>
          <p:cNvPicPr>
            <a:picLocks noChangeAspect="1"/>
          </p:cNvPicPr>
          <p:nvPr/>
        </p:nvPicPr>
        <p:blipFill>
          <a:blip r:embed="rId3"/>
          <a:stretch>
            <a:fillRect/>
          </a:stretch>
        </p:blipFill>
        <p:spPr>
          <a:xfrm>
            <a:off x="2015716" y="1844824"/>
            <a:ext cx="5112568" cy="3424456"/>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zweren bij</a:t>
            </a:r>
          </a:p>
        </p:txBody>
      </p:sp>
      <p:pic>
        <p:nvPicPr>
          <p:cNvPr id="3" name="Afbeelding 2">
            <a:extLst>
              <a:ext uri="{FF2B5EF4-FFF2-40B4-BE49-F238E27FC236}">
                <a16:creationId xmlns:a16="http://schemas.microsoft.com/office/drawing/2014/main" id="{ECA88410-6E25-BED0-C3DB-F08A9A928925}"/>
              </a:ext>
            </a:extLst>
          </p:cNvPr>
          <p:cNvPicPr>
            <a:picLocks noChangeAspect="1"/>
          </p:cNvPicPr>
          <p:nvPr/>
        </p:nvPicPr>
        <p:blipFill rotWithShape="1">
          <a:blip r:embed="rId3"/>
          <a:srcRect r="10280"/>
          <a:stretch/>
        </p:blipFill>
        <p:spPr>
          <a:xfrm>
            <a:off x="899592" y="1412776"/>
            <a:ext cx="6912768" cy="5139139"/>
          </a:xfrm>
          <a:prstGeom prst="rect">
            <a:avLst/>
          </a:prstGeom>
        </p:spPr>
      </p:pic>
      <p:sp>
        <p:nvSpPr>
          <p:cNvPr id="4" name="Tekstballon: rechthoek met afgeronde hoeken 3">
            <a:extLst>
              <a:ext uri="{FF2B5EF4-FFF2-40B4-BE49-F238E27FC236}">
                <a16:creationId xmlns:a16="http://schemas.microsoft.com/office/drawing/2014/main" id="{E5339CB4-FF45-AA71-E6ED-18258F691B89}"/>
              </a:ext>
            </a:extLst>
          </p:cNvPr>
          <p:cNvSpPr/>
          <p:nvPr/>
        </p:nvSpPr>
        <p:spPr>
          <a:xfrm>
            <a:off x="1187624" y="1772816"/>
            <a:ext cx="3045968" cy="1080120"/>
          </a:xfrm>
          <a:prstGeom prst="wedgeRoundRectCallout">
            <a:avLst>
              <a:gd name="adj1" fmla="val 28452"/>
              <a:gd name="adj2" fmla="val 7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200" dirty="0"/>
              <a:t>Ik vier altijd Halloween</a:t>
            </a:r>
          </a:p>
        </p:txBody>
      </p:sp>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beschouwen als</a:t>
            </a:r>
          </a:p>
        </p:txBody>
      </p:sp>
      <p:pic>
        <p:nvPicPr>
          <p:cNvPr id="2" name="Afbeelding 1">
            <a:extLst>
              <a:ext uri="{FF2B5EF4-FFF2-40B4-BE49-F238E27FC236}">
                <a16:creationId xmlns:a16="http://schemas.microsoft.com/office/drawing/2014/main" id="{BEBD5BF4-5159-C1F1-35DA-C0565CD3F5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592" y="1412776"/>
            <a:ext cx="6912768" cy="5139139"/>
          </a:xfrm>
          <a:prstGeom prst="rect">
            <a:avLst/>
          </a:prstGeom>
        </p:spPr>
      </p:pic>
      <p:sp>
        <p:nvSpPr>
          <p:cNvPr id="3" name="Tekstballon: rechthoek met afgeronde hoeken 2">
            <a:extLst>
              <a:ext uri="{FF2B5EF4-FFF2-40B4-BE49-F238E27FC236}">
                <a16:creationId xmlns:a16="http://schemas.microsoft.com/office/drawing/2014/main" id="{506D145A-E055-7497-D60E-64C3DCB36DFB}"/>
              </a:ext>
            </a:extLst>
          </p:cNvPr>
          <p:cNvSpPr/>
          <p:nvPr/>
        </p:nvSpPr>
        <p:spPr>
          <a:xfrm>
            <a:off x="1187624" y="1772816"/>
            <a:ext cx="3045968" cy="1080120"/>
          </a:xfrm>
          <a:prstGeom prst="wedgeRoundRectCallout">
            <a:avLst>
              <a:gd name="adj1" fmla="val 28452"/>
              <a:gd name="adj2" fmla="val 7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600" dirty="0"/>
              <a:t>Halloween is het beste feest dat er is!</a:t>
            </a:r>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symbool</a:t>
            </a:r>
            <a:endParaRPr lang="nl-NL" sz="7200" b="1" u="sng" dirty="0">
              <a:latin typeface="Century Gothic" panose="020B0502020202020204" pitchFamily="34" charset="0"/>
            </a:endParaRPr>
          </a:p>
        </p:txBody>
      </p:sp>
      <p:pic>
        <p:nvPicPr>
          <p:cNvPr id="4" name="Afbeelding 3">
            <a:extLst>
              <a:ext uri="{FF2B5EF4-FFF2-40B4-BE49-F238E27FC236}">
                <a16:creationId xmlns:a16="http://schemas.microsoft.com/office/drawing/2014/main" id="{A9BFF22A-C762-B945-8BCD-A30C50392C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1720" y="1700808"/>
            <a:ext cx="4608512" cy="454450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historisch</a:t>
            </a:r>
          </a:p>
        </p:txBody>
      </p:sp>
      <p:pic>
        <p:nvPicPr>
          <p:cNvPr id="5" name="Afbeelding 4">
            <a:extLst>
              <a:ext uri="{FF2B5EF4-FFF2-40B4-BE49-F238E27FC236}">
                <a16:creationId xmlns:a16="http://schemas.microsoft.com/office/drawing/2014/main" id="{1FB2A73D-5A93-5D79-CD3C-F1ADA61C4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7082" y="1412776"/>
            <a:ext cx="6433323" cy="496652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terrein winnen</a:t>
            </a:r>
          </a:p>
        </p:txBody>
      </p:sp>
      <p:sp>
        <p:nvSpPr>
          <p:cNvPr id="4" name="Pijl: omhoog 3">
            <a:extLst>
              <a:ext uri="{FF2B5EF4-FFF2-40B4-BE49-F238E27FC236}">
                <a16:creationId xmlns:a16="http://schemas.microsoft.com/office/drawing/2014/main" id="{6FD00AF9-1A64-A3D8-E73D-352A0133F229}"/>
              </a:ext>
            </a:extLst>
          </p:cNvPr>
          <p:cNvSpPr/>
          <p:nvPr/>
        </p:nvSpPr>
        <p:spPr>
          <a:xfrm>
            <a:off x="5868144" y="2371192"/>
            <a:ext cx="1296144" cy="309634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DD2581FC-9C3D-182C-8B01-C84C83083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412776"/>
            <a:ext cx="3867894" cy="51571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onderscheiden</a:t>
            </a:r>
          </a:p>
        </p:txBody>
      </p:sp>
      <p:pic>
        <p:nvPicPr>
          <p:cNvPr id="4" name="Afbeelding 3">
            <a:extLst>
              <a:ext uri="{FF2B5EF4-FFF2-40B4-BE49-F238E27FC236}">
                <a16:creationId xmlns:a16="http://schemas.microsoft.com/office/drawing/2014/main" id="{A43F67E1-89E0-CFBE-8F55-7F684C09A6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576" y="1556792"/>
            <a:ext cx="7632848" cy="476061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 het oogpunt van</a:t>
            </a:r>
          </a:p>
        </p:txBody>
      </p:sp>
      <p:pic>
        <p:nvPicPr>
          <p:cNvPr id="7" name="Afbeelding 6">
            <a:extLst>
              <a:ext uri="{FF2B5EF4-FFF2-40B4-BE49-F238E27FC236}">
                <a16:creationId xmlns:a16="http://schemas.microsoft.com/office/drawing/2014/main" id="{EED8D311-CFDA-D970-0EC8-E260660D6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628800"/>
            <a:ext cx="7164288" cy="4778580"/>
          </a:xfrm>
          <a:prstGeom prst="rect">
            <a:avLst/>
          </a:prstGeom>
        </p:spPr>
      </p:pic>
      <p:pic>
        <p:nvPicPr>
          <p:cNvPr id="8" name="Afbeelding 7">
            <a:extLst>
              <a:ext uri="{FF2B5EF4-FFF2-40B4-BE49-F238E27FC236}">
                <a16:creationId xmlns:a16="http://schemas.microsoft.com/office/drawing/2014/main" id="{56A6ECC6-B1CE-0D17-800C-713104A54EB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856" b="89640" l="2660" r="89362">
                        <a14:foregroundMark x1="6383" y1="54505" x2="6383" y2="60811"/>
                        <a14:foregroundMark x1="53723" y1="8108" x2="53723" y2="6306"/>
                        <a14:foregroundMark x1="42021" y1="90541" x2="47340" y2="90541"/>
                        <a14:foregroundMark x1="6383" y1="44144" x2="7447" y2="43243"/>
                        <a14:foregroundMark x1="11170" y1="36036" x2="15426" y2="31532"/>
                        <a14:foregroundMark x1="22340" y1="24775" x2="17553" y2="28378"/>
                        <a14:foregroundMark x1="3723" y1="51802" x2="3191" y2="59009"/>
                      </a14:backgroundRemoval>
                    </a14:imgEffect>
                  </a14:imgLayer>
                </a14:imgProps>
              </a:ext>
              <a:ext uri="{28A0092B-C50C-407E-A947-70E740481C1C}">
                <a14:useLocalDpi xmlns:a14="http://schemas.microsoft.com/office/drawing/2010/main"/>
              </a:ext>
            </a:extLst>
          </a:blip>
          <a:srcRect/>
          <a:stretch/>
        </p:blipFill>
        <p:spPr>
          <a:xfrm>
            <a:off x="1763688" y="1916832"/>
            <a:ext cx="2088232" cy="2468804"/>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916</Words>
  <Application>Microsoft Office PowerPoint</Application>
  <PresentationFormat>Diavoorstelling (4:3)</PresentationFormat>
  <Paragraphs>263</Paragraphs>
  <Slides>23</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510</cp:revision>
  <dcterms:created xsi:type="dcterms:W3CDTF">2021-06-08T06:13:59Z</dcterms:created>
  <dcterms:modified xsi:type="dcterms:W3CDTF">2023-12-12T10:12:50Z</dcterms:modified>
</cp:coreProperties>
</file>