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1501" r:id="rId4"/>
    <p:sldId id="1476" r:id="rId5"/>
    <p:sldId id="1481" r:id="rId6"/>
    <p:sldId id="1478" r:id="rId7"/>
    <p:sldId id="1477" r:id="rId8"/>
    <p:sldId id="1475" r:id="rId9"/>
    <p:sldId id="1483" r:id="rId10"/>
    <p:sldId id="1479" r:id="rId11"/>
    <p:sldId id="1459" r:id="rId12"/>
    <p:sldId id="1460" r:id="rId13"/>
    <p:sldId id="1480" r:id="rId14"/>
    <p:sldId id="934" r:id="rId15"/>
    <p:sldId id="1503" r:id="rId16"/>
    <p:sldId id="1486" r:id="rId17"/>
    <p:sldId id="1487" r:id="rId18"/>
    <p:sldId id="1495" r:id="rId19"/>
    <p:sldId id="1500" r:id="rId20"/>
    <p:sldId id="1494" r:id="rId21"/>
    <p:sldId id="1166" r:id="rId22"/>
    <p:sldId id="1504" r:id="rId23"/>
    <p:sldId id="1499" r:id="rId24"/>
    <p:sldId id="149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01"/>
            <p14:sldId id="1476"/>
            <p14:sldId id="1481"/>
            <p14:sldId id="1478"/>
            <p14:sldId id="1477"/>
            <p14:sldId id="1475"/>
            <p14:sldId id="1483"/>
            <p14:sldId id="1479"/>
            <p14:sldId id="1459"/>
            <p14:sldId id="1460"/>
            <p14:sldId id="1480"/>
            <p14:sldId id="934"/>
            <p14:sldId id="1503"/>
            <p14:sldId id="1486"/>
            <p14:sldId id="1487"/>
            <p14:sldId id="1495"/>
            <p14:sldId id="1500"/>
            <p14:sldId id="1494"/>
            <p14:sldId id="1166"/>
            <p14:sldId id="1504"/>
            <p14:sldId id="1499"/>
            <p14:sldId id="1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1583" autoAdjust="0"/>
  </p:normalViewPr>
  <p:slideViewPr>
    <p:cSldViewPr>
      <p:cViewPr varScale="1">
        <p:scale>
          <a:sx n="75" d="100"/>
          <a:sy n="75" d="100"/>
        </p:scale>
        <p:origin x="135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bevatten: </a:t>
            </a:r>
            <a:r>
              <a:rPr lang="nl-NL" sz="1200" kern="1200" dirty="0">
                <a:solidFill>
                  <a:schemeClr val="tx1"/>
                </a:solidFill>
                <a:effectLst/>
                <a:latin typeface="+mn-lt"/>
                <a:ea typeface="+mn-ea"/>
                <a:cs typeface="+mn-cs"/>
              </a:rPr>
              <a:t>als inhoud hebben</a:t>
            </a:r>
          </a:p>
          <a:p>
            <a:pPr fontAlgn="t"/>
            <a:r>
              <a:rPr lang="nl-NL" sz="1200" b="1" kern="1200" dirty="0">
                <a:solidFill>
                  <a:schemeClr val="tx1"/>
                </a:solidFill>
                <a:effectLst/>
                <a:latin typeface="+mn-lt"/>
                <a:ea typeface="+mn-ea"/>
                <a:cs typeface="+mn-cs"/>
              </a:rPr>
              <a:t>traditioneel: </a:t>
            </a:r>
            <a:r>
              <a:rPr lang="nl-NL" sz="1200" kern="1200" dirty="0">
                <a:solidFill>
                  <a:schemeClr val="tx1"/>
                </a:solidFill>
                <a:effectLst/>
                <a:latin typeface="+mn-lt"/>
                <a:ea typeface="+mn-ea"/>
                <a:cs typeface="+mn-cs"/>
              </a:rPr>
              <a:t>volgens oude gewoonte</a:t>
            </a:r>
          </a:p>
          <a:p>
            <a:pPr fontAlgn="t"/>
            <a:r>
              <a:rPr lang="nl-NL" sz="1200" b="1" kern="1200" dirty="0">
                <a:solidFill>
                  <a:schemeClr val="tx1"/>
                </a:solidFill>
                <a:effectLst/>
                <a:latin typeface="+mn-lt"/>
                <a:ea typeface="+mn-ea"/>
                <a:cs typeface="+mn-cs"/>
              </a:rPr>
              <a:t>bestand zijn tegen: </a:t>
            </a:r>
            <a:r>
              <a:rPr lang="nl-NL" sz="1200" kern="1200" dirty="0">
                <a:solidFill>
                  <a:schemeClr val="tx1"/>
                </a:solidFill>
                <a:effectLst/>
                <a:latin typeface="+mn-lt"/>
                <a:ea typeface="+mn-ea"/>
                <a:cs typeface="+mn-cs"/>
              </a:rPr>
              <a:t>sterk genoeg zijn voor</a:t>
            </a:r>
          </a:p>
          <a:p>
            <a:pPr fontAlgn="t"/>
            <a:r>
              <a:rPr lang="nl-NL" sz="1200" b="1" kern="1200" dirty="0">
                <a:solidFill>
                  <a:schemeClr val="tx1"/>
                </a:solidFill>
                <a:effectLst/>
                <a:latin typeface="+mn-lt"/>
                <a:ea typeface="+mn-ea"/>
                <a:cs typeface="+mn-cs"/>
              </a:rPr>
              <a:t>resulteren in: </a:t>
            </a:r>
            <a:r>
              <a:rPr lang="nl-NL" sz="1200" kern="1200" dirty="0">
                <a:solidFill>
                  <a:schemeClr val="tx1"/>
                </a:solidFill>
                <a:effectLst/>
                <a:latin typeface="+mn-lt"/>
                <a:ea typeface="+mn-ea"/>
                <a:cs typeface="+mn-cs"/>
              </a:rPr>
              <a:t>tot gevolg hebben</a:t>
            </a:r>
          </a:p>
          <a:p>
            <a:pPr fontAlgn="t"/>
            <a:r>
              <a:rPr lang="nl-NL" sz="1200" b="1" kern="1200" dirty="0">
                <a:solidFill>
                  <a:schemeClr val="tx1"/>
                </a:solidFill>
                <a:effectLst/>
                <a:latin typeface="+mn-lt"/>
                <a:ea typeface="+mn-ea"/>
                <a:cs typeface="+mn-cs"/>
              </a:rPr>
              <a:t>de mythe: </a:t>
            </a:r>
            <a:r>
              <a:rPr lang="nl-NL" sz="1200" kern="1200" dirty="0">
                <a:solidFill>
                  <a:schemeClr val="tx1"/>
                </a:solidFill>
                <a:effectLst/>
                <a:latin typeface="+mn-lt"/>
                <a:ea typeface="+mn-ea"/>
                <a:cs typeface="+mn-cs"/>
              </a:rPr>
              <a:t>het verzinsel waar veel mensen in geloven</a:t>
            </a:r>
          </a:p>
          <a:p>
            <a:pPr fontAlgn="t"/>
            <a:r>
              <a:rPr lang="nl-NL" sz="1200" b="1" kern="1200" dirty="0">
                <a:solidFill>
                  <a:schemeClr val="tx1"/>
                </a:solidFill>
                <a:effectLst/>
                <a:latin typeface="+mn-lt"/>
                <a:ea typeface="+mn-ea"/>
                <a:cs typeface="+mn-cs"/>
              </a:rPr>
              <a:t>professioneel: </a:t>
            </a:r>
            <a:r>
              <a:rPr lang="nl-NL" sz="1200" kern="1200" dirty="0">
                <a:solidFill>
                  <a:schemeClr val="tx1"/>
                </a:solidFill>
                <a:effectLst/>
                <a:latin typeface="+mn-lt"/>
                <a:ea typeface="+mn-ea"/>
                <a:cs typeface="+mn-cs"/>
              </a:rPr>
              <a:t>iets wat gedaan wordt door iemand die het als beroep heeft</a:t>
            </a:r>
          </a:p>
          <a:p>
            <a:pPr fontAlgn="t"/>
            <a:r>
              <a:rPr lang="nl-NL" sz="1200" b="1" kern="1200" dirty="0">
                <a:solidFill>
                  <a:schemeClr val="tx1"/>
                </a:solidFill>
                <a:effectLst/>
                <a:latin typeface="+mn-lt"/>
                <a:ea typeface="+mn-ea"/>
                <a:cs typeface="+mn-cs"/>
              </a:rPr>
              <a:t>lovend: </a:t>
            </a:r>
            <a:r>
              <a:rPr lang="nl-NL" sz="1200" kern="1200" dirty="0">
                <a:solidFill>
                  <a:schemeClr val="tx1"/>
                </a:solidFill>
                <a:effectLst/>
                <a:latin typeface="+mn-lt"/>
                <a:ea typeface="+mn-ea"/>
                <a:cs typeface="+mn-cs"/>
              </a:rPr>
              <a:t>prijzend, vol waardering</a:t>
            </a:r>
          </a:p>
          <a:p>
            <a:pPr fontAlgn="t"/>
            <a:r>
              <a:rPr lang="nl-NL" sz="1200" b="1" kern="1200" dirty="0">
                <a:solidFill>
                  <a:schemeClr val="tx1"/>
                </a:solidFill>
                <a:effectLst/>
                <a:latin typeface="+mn-lt"/>
                <a:ea typeface="+mn-ea"/>
                <a:cs typeface="+mn-cs"/>
              </a:rPr>
              <a:t>het reliëf: </a:t>
            </a:r>
            <a:r>
              <a:rPr lang="nl-NL" sz="1200" kern="1200" dirty="0">
                <a:solidFill>
                  <a:schemeClr val="tx1"/>
                </a:solidFill>
                <a:effectLst/>
                <a:latin typeface="+mn-lt"/>
                <a:ea typeface="+mn-ea"/>
                <a:cs typeface="+mn-cs"/>
              </a:rPr>
              <a:t>een oppervlak dat niet vlak is</a:t>
            </a:r>
          </a:p>
          <a:p>
            <a:pPr fontAlgn="t"/>
            <a:r>
              <a:rPr lang="nl-NL" sz="1200" b="1" kern="1200" dirty="0">
                <a:solidFill>
                  <a:schemeClr val="tx1"/>
                </a:solidFill>
                <a:effectLst/>
                <a:latin typeface="+mn-lt"/>
                <a:ea typeface="+mn-ea"/>
                <a:cs typeface="+mn-cs"/>
              </a:rPr>
              <a:t>dateren uit: </a:t>
            </a:r>
            <a:r>
              <a:rPr lang="nl-NL" sz="1200" kern="1200" dirty="0">
                <a:solidFill>
                  <a:schemeClr val="tx1"/>
                </a:solidFill>
                <a:effectLst/>
                <a:latin typeface="+mn-lt"/>
                <a:ea typeface="+mn-ea"/>
                <a:cs typeface="+mn-cs"/>
              </a:rPr>
              <a:t>afkomstig zijn uit een bepaalde tijd</a:t>
            </a:r>
          </a:p>
          <a:p>
            <a:pPr fontAlgn="t"/>
            <a:r>
              <a:rPr lang="nl-NL" sz="1200" b="1" kern="1200" dirty="0">
                <a:solidFill>
                  <a:schemeClr val="tx1"/>
                </a:solidFill>
                <a:effectLst/>
                <a:latin typeface="+mn-lt"/>
                <a:ea typeface="+mn-ea"/>
                <a:cs typeface="+mn-cs"/>
              </a:rPr>
              <a:t>op de tast:</a:t>
            </a:r>
            <a:r>
              <a:rPr lang="nl-NL" sz="1200" kern="1200" dirty="0">
                <a:solidFill>
                  <a:schemeClr val="tx1"/>
                </a:solidFill>
                <a:effectLst/>
                <a:latin typeface="+mn-lt"/>
                <a:ea typeface="+mn-ea"/>
                <a:cs typeface="+mn-cs"/>
              </a:rPr>
              <a:t> op het gevoel</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51335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302640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6.png"/><Relationship Id="rId7"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0.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Is een van jullie toevallig wel eens in Florence in Italië geweest? Ik was daar een aantal jaar geleden. En ik zag daar op een markt toen dit wild zwijn (</a:t>
            </a:r>
            <a:r>
              <a:rPr lang="nl-NL" sz="2000" dirty="0">
                <a:solidFill>
                  <a:schemeClr val="accent3"/>
                </a:solidFill>
                <a:ea typeface="Times New Roman" panose="02020603050405020304" pitchFamily="18" charset="0"/>
                <a:cs typeface="Arial" panose="020B0604020202020204" pitchFamily="34" charset="0"/>
              </a:rPr>
              <a:t>klik voor extra dia</a:t>
            </a:r>
            <a:r>
              <a:rPr lang="nl-NL" sz="2000" dirty="0">
                <a:ea typeface="Times New Roman" panose="02020603050405020304" pitchFamily="18" charset="0"/>
                <a:cs typeface="Arial" panose="020B0604020202020204" pitchFamily="34" charset="0"/>
              </a:rPr>
              <a:t>). Zoals je kunt zien, heeft zijn snuit een andere kleur. Dat komt doordat heel veel mensen de snuit aanraken. En daar is het materiaal niet </a:t>
            </a:r>
            <a:r>
              <a:rPr lang="nl-NL" sz="2000" b="1" u="sng" dirty="0">
                <a:ea typeface="Times New Roman" panose="02020603050405020304" pitchFamily="18" charset="0"/>
                <a:cs typeface="Arial" panose="020B0604020202020204" pitchFamily="34" charset="0"/>
              </a:rPr>
              <a:t>tegen bestand</a:t>
            </a:r>
            <a:r>
              <a:rPr lang="nl-NL" sz="2000" dirty="0">
                <a:ea typeface="Times New Roman" panose="02020603050405020304" pitchFamily="18" charset="0"/>
                <a:cs typeface="Arial" panose="020B0604020202020204" pitchFamily="34" charset="0"/>
              </a:rPr>
              <a:t>; niet</a:t>
            </a:r>
            <a:r>
              <a:rPr lang="nl-NL" sz="2000" b="1" i="1" dirty="0">
                <a:ea typeface="Times New Roman" panose="02020603050405020304" pitchFamily="18" charset="0"/>
                <a:cs typeface="Arial" panose="020B0604020202020204" pitchFamily="34" charset="0"/>
              </a:rPr>
              <a:t> sterk genoeg voor</a:t>
            </a:r>
            <a:r>
              <a:rPr lang="nl-NL" sz="2000" dirty="0">
                <a:ea typeface="Times New Roman" panose="02020603050405020304" pitchFamily="18" charset="0"/>
                <a:cs typeface="Arial" panose="020B0604020202020204" pitchFamily="34" charset="0"/>
              </a:rPr>
              <a:t>. Het is wel bestand tegen het weer, maar niet tegen zoveel aanrakingen. Je vraagt je vast af waarom mensen </a:t>
            </a:r>
            <a:r>
              <a:rPr lang="nl-NL" sz="2000" b="1" u="sng" dirty="0">
                <a:ea typeface="Times New Roman" panose="02020603050405020304" pitchFamily="18" charset="0"/>
                <a:cs typeface="Arial" panose="020B0604020202020204" pitchFamily="34" charset="0"/>
              </a:rPr>
              <a:t>het reliëf</a:t>
            </a:r>
            <a:r>
              <a:rPr lang="nl-NL" sz="2000" dirty="0">
                <a:ea typeface="Times New Roman" panose="02020603050405020304" pitchFamily="18" charset="0"/>
                <a:cs typeface="Arial" panose="020B0604020202020204" pitchFamily="34" charset="0"/>
              </a:rPr>
              <a:t> – </a:t>
            </a:r>
            <a:r>
              <a:rPr lang="nl-NL" sz="2000" b="1" i="1" dirty="0">
                <a:ea typeface="Times New Roman" panose="02020603050405020304" pitchFamily="18" charset="0"/>
                <a:cs typeface="Arial" panose="020B0604020202020204" pitchFamily="34" charset="0"/>
              </a:rPr>
              <a:t>het oppervlak dat niet vlak is </a:t>
            </a:r>
            <a:r>
              <a:rPr lang="nl-NL" sz="2000" dirty="0">
                <a:ea typeface="Times New Roman" panose="02020603050405020304" pitchFamily="18" charset="0"/>
                <a:cs typeface="Arial" panose="020B0604020202020204" pitchFamily="34" charset="0"/>
              </a:rPr>
              <a:t>– aanraken. Nou, dat heeft te maken met </a:t>
            </a:r>
            <a:r>
              <a:rPr lang="nl-NL" sz="2000" b="1" u="sng" dirty="0">
                <a:ea typeface="Times New Roman" panose="02020603050405020304" pitchFamily="18" charset="0"/>
                <a:cs typeface="Arial" panose="020B0604020202020204" pitchFamily="34" charset="0"/>
              </a:rPr>
              <a:t>een mythe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verzinsel waar veel mensen in geloven</a:t>
            </a:r>
            <a:r>
              <a:rPr lang="nl-NL" sz="2000" dirty="0">
                <a:ea typeface="Times New Roman" panose="02020603050405020304" pitchFamily="18" charset="0"/>
                <a:cs typeface="Arial" panose="020B0604020202020204" pitchFamily="34" charset="0"/>
              </a:rPr>
              <a:t>. Het verhaal van het zwijn gaat zo. Er was eens een zwijn dat elke nacht veranderde in een jongeman. Deze jongen werd verliefd op een meisje. En zij werd ook verliefd op hem en ze wilden trouwen. Daarom vertelde de jongen dat hij overdag een zwijn was en zei dat het meisje dit geheim moest bewaren. Anders zou </a:t>
            </a:r>
            <a:r>
              <a:rPr lang="nl-NL" sz="2000" b="1" u="sng" dirty="0">
                <a:ea typeface="Times New Roman" panose="02020603050405020304" pitchFamily="18" charset="0"/>
                <a:cs typeface="Arial" panose="020B0604020202020204" pitchFamily="34" charset="0"/>
              </a:rPr>
              <a:t>het erin resulteren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tot gevolg hebben</a:t>
            </a:r>
            <a:r>
              <a:rPr lang="nl-NL" sz="2000" dirty="0">
                <a:ea typeface="Times New Roman" panose="02020603050405020304" pitchFamily="18" charset="0"/>
                <a:cs typeface="Arial" panose="020B0604020202020204" pitchFamily="34" charset="0"/>
              </a:rPr>
              <a:t> dat hij voor altijd een zwijn zou blijven. Maar wat denk je? Het meisje verklapte toch zijn geheim en de jongen bleef dus voor altijd een zwijn. En daar is dit standbeeld van gemaakt. </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Maar waarom raken mensen dan de snuit van dit zwijn aan? </a:t>
            </a:r>
            <a:r>
              <a:rPr lang="nl-NL" sz="2000" b="1" u="sng" dirty="0">
                <a:effectLst/>
                <a:ea typeface="Times New Roman" panose="02020603050405020304" pitchFamily="18" charset="0"/>
                <a:cs typeface="Arial" panose="020B0604020202020204" pitchFamily="34" charset="0"/>
              </a:rPr>
              <a:t>Traditioneel</a:t>
            </a:r>
            <a:r>
              <a:rPr lang="nl-NL" sz="2000" dirty="0">
                <a:effectLst/>
                <a:ea typeface="Times New Roman" panose="02020603050405020304" pitchFamily="18" charset="0"/>
                <a:cs typeface="Arial" panose="020B0604020202020204" pitchFamily="34" charset="0"/>
              </a:rPr>
              <a:t> gezien, dus </a:t>
            </a:r>
            <a:r>
              <a:rPr lang="nl-NL" sz="2000" b="1" i="1" dirty="0">
                <a:effectLst/>
                <a:ea typeface="Times New Roman" panose="02020603050405020304" pitchFamily="18" charset="0"/>
                <a:cs typeface="Arial" panose="020B0604020202020204" pitchFamily="34" charset="0"/>
              </a:rPr>
              <a:t>volgens oude gewoonte</a:t>
            </a:r>
            <a:r>
              <a:rPr lang="nl-NL" sz="2000" dirty="0">
                <a:effectLst/>
                <a:ea typeface="Times New Roman" panose="02020603050405020304" pitchFamily="18" charset="0"/>
                <a:cs typeface="Arial" panose="020B0604020202020204" pitchFamily="34" charset="0"/>
              </a:rPr>
              <a:t>, doen mensen dit omdat ze dan geloven dat ze ooit weer in Florence zullen terugkomen. Dus geloven ze </a:t>
            </a:r>
            <a:r>
              <a:rPr lang="nl-NL" sz="2000" b="1" u="sng" dirty="0">
                <a:effectLst/>
                <a:ea typeface="Times New Roman" panose="02020603050405020304" pitchFamily="18" charset="0"/>
                <a:cs typeface="Arial" panose="020B0604020202020204" pitchFamily="34" charset="0"/>
              </a:rPr>
              <a:t>op de tast</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op het gevoel</a:t>
            </a:r>
            <a:r>
              <a:rPr lang="nl-NL" sz="2000" dirty="0">
                <a:effectLst/>
                <a:ea typeface="Times New Roman" panose="02020603050405020304" pitchFamily="18" charset="0"/>
                <a:cs typeface="Arial" panose="020B0604020202020204" pitchFamily="34" charset="0"/>
              </a:rPr>
              <a:t> in deze mythe. </a:t>
            </a:r>
            <a:r>
              <a:rPr lang="nl-NL" sz="2000" dirty="0">
                <a:ea typeface="Times New Roman" panose="02020603050405020304" pitchFamily="18" charset="0"/>
                <a:cs typeface="Arial" panose="020B0604020202020204" pitchFamily="34" charset="0"/>
              </a:rPr>
              <a:t>Het beeld is trouwens </a:t>
            </a:r>
            <a:r>
              <a:rPr lang="nl-NL" sz="2000" b="1" u="sng" dirty="0">
                <a:ea typeface="Times New Roman" panose="02020603050405020304" pitchFamily="18" charset="0"/>
                <a:cs typeface="Arial" panose="020B0604020202020204" pitchFamily="34" charset="0"/>
              </a:rPr>
              <a:t>professioneel</a:t>
            </a:r>
            <a:r>
              <a:rPr lang="nl-NL" sz="2000" dirty="0">
                <a:ea typeface="Times New Roman" panose="02020603050405020304" pitchFamily="18" charset="0"/>
                <a:cs typeface="Arial" panose="020B0604020202020204" pitchFamily="34" charset="0"/>
              </a:rPr>
              <a:t> gemaakt door Pietro Tacca. Professioneel betekent </a:t>
            </a:r>
            <a:r>
              <a:rPr lang="nl-NL" sz="2000" b="1" i="1" dirty="0">
                <a:ea typeface="Times New Roman" panose="02020603050405020304" pitchFamily="18" charset="0"/>
                <a:cs typeface="Arial" panose="020B0604020202020204" pitchFamily="34" charset="0"/>
              </a:rPr>
              <a:t>iets wat gedaan wordt door iemand die het als beroep heeft</a:t>
            </a:r>
            <a:r>
              <a:rPr lang="nl-NL" sz="2000" dirty="0">
                <a:ea typeface="Times New Roman" panose="02020603050405020304" pitchFamily="18" charset="0"/>
                <a:cs typeface="Arial" panose="020B0604020202020204" pitchFamily="34" charset="0"/>
              </a:rPr>
              <a:t>. En het </a:t>
            </a:r>
            <a:r>
              <a:rPr lang="nl-NL" sz="2000" b="1" u="sng" dirty="0">
                <a:ea typeface="Times New Roman" panose="02020603050405020304" pitchFamily="18" charset="0"/>
                <a:cs typeface="Arial" panose="020B0604020202020204" pitchFamily="34" charset="0"/>
              </a:rPr>
              <a:t>dateert uit</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komt uit </a:t>
            </a:r>
            <a:r>
              <a:rPr lang="nl-NL" sz="2000" dirty="0">
                <a:ea typeface="Times New Roman" panose="02020603050405020304" pitchFamily="18" charset="0"/>
                <a:cs typeface="Arial" panose="020B0604020202020204" pitchFamily="34" charset="0"/>
              </a:rPr>
              <a:t>1612. Het beeld </a:t>
            </a:r>
            <a:r>
              <a:rPr lang="nl-NL" sz="2000" b="1" u="sng" dirty="0">
                <a:ea typeface="Times New Roman" panose="02020603050405020304" pitchFamily="18" charset="0"/>
                <a:cs typeface="Arial" panose="020B0604020202020204" pitchFamily="34" charset="0"/>
              </a:rPr>
              <a:t>bevat</a:t>
            </a:r>
            <a:r>
              <a:rPr lang="nl-NL" sz="2000" dirty="0">
                <a:ea typeface="Times New Roman" panose="02020603050405020304" pitchFamily="18" charset="0"/>
                <a:cs typeface="Arial" panose="020B0604020202020204" pitchFamily="34" charset="0"/>
              </a:rPr>
              <a:t> voornamelijk brons. Het heeft dus vooral brons </a:t>
            </a:r>
            <a:r>
              <a:rPr lang="nl-NL" sz="2000" b="1" i="1" dirty="0">
                <a:ea typeface="Times New Roman" panose="02020603050405020304" pitchFamily="18" charset="0"/>
                <a:cs typeface="Arial" panose="020B0604020202020204" pitchFamily="34" charset="0"/>
              </a:rPr>
              <a:t>als inhoud</a:t>
            </a:r>
            <a:r>
              <a:rPr lang="nl-NL" sz="2000" dirty="0">
                <a:ea typeface="Times New Roman" panose="02020603050405020304" pitchFamily="18" charset="0"/>
                <a:cs typeface="Arial" panose="020B0604020202020204" pitchFamily="34" charset="0"/>
              </a:rPr>
              <a:t>. Veel mensen zijn </a:t>
            </a:r>
            <a:r>
              <a:rPr lang="nl-NL" sz="2000" b="1" u="sng" dirty="0">
                <a:ea typeface="Times New Roman" panose="02020603050405020304" pitchFamily="18" charset="0"/>
                <a:cs typeface="Arial" panose="020B0604020202020204" pitchFamily="34" charset="0"/>
              </a:rPr>
              <a:t>lovend</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prijzend</a:t>
            </a:r>
            <a:r>
              <a:rPr lang="nl-NL" sz="2000" dirty="0">
                <a:ea typeface="Times New Roman" panose="02020603050405020304" pitchFamily="18" charset="0"/>
                <a:cs typeface="Arial" panose="020B0604020202020204" pitchFamily="34" charset="0"/>
              </a:rPr>
              <a:t> over het beeld. Wat vind jij ervan?</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professioneel</a:t>
            </a:r>
          </a:p>
        </p:txBody>
      </p:sp>
      <p:pic>
        <p:nvPicPr>
          <p:cNvPr id="4" name="Afbeelding 3">
            <a:extLst>
              <a:ext uri="{FF2B5EF4-FFF2-40B4-BE49-F238E27FC236}">
                <a16:creationId xmlns:a16="http://schemas.microsoft.com/office/drawing/2014/main" id="{A8502FAB-D88F-4C1C-5DD1-D507D7288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40" y="1484784"/>
            <a:ext cx="7452320" cy="4970697"/>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dateren uit</a:t>
            </a:r>
          </a:p>
        </p:txBody>
      </p:sp>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dirty="0">
                <a:solidFill>
                  <a:schemeClr val="bg1"/>
                </a:solidFill>
              </a:rPr>
              <a:t>https://www.tubantia.nl/werk/hans-zandvliet-verdiende-miljoenen-aan-flippo-s-maar-raakte-alles-kwijt-aan-een-knikker~a873c7ce/</a:t>
            </a:r>
          </a:p>
        </p:txBody>
      </p:sp>
      <p:pic>
        <p:nvPicPr>
          <p:cNvPr id="4" name="Afbeelding 3">
            <a:extLst>
              <a:ext uri="{FF2B5EF4-FFF2-40B4-BE49-F238E27FC236}">
                <a16:creationId xmlns:a16="http://schemas.microsoft.com/office/drawing/2014/main" id="{EE6239AF-C6A5-4A53-874B-79D089D3E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5736" y="1727548"/>
            <a:ext cx="4032448" cy="4536504"/>
          </a:xfrm>
          <a:prstGeom prst="rect">
            <a:avLst/>
          </a:prstGeom>
        </p:spPr>
      </p:pic>
      <p:sp>
        <p:nvSpPr>
          <p:cNvPr id="5" name="Tekstvak 4">
            <a:extLst>
              <a:ext uri="{FF2B5EF4-FFF2-40B4-BE49-F238E27FC236}">
                <a16:creationId xmlns:a16="http://schemas.microsoft.com/office/drawing/2014/main" id="{1FD2A8FF-1D71-4359-8721-988F478C899E}"/>
              </a:ext>
            </a:extLst>
          </p:cNvPr>
          <p:cNvSpPr txBox="1"/>
          <p:nvPr/>
        </p:nvSpPr>
        <p:spPr>
          <a:xfrm>
            <a:off x="2886856" y="4032223"/>
            <a:ext cx="2664296" cy="1200329"/>
          </a:xfrm>
          <a:prstGeom prst="rect">
            <a:avLst/>
          </a:prstGeom>
          <a:noFill/>
        </p:spPr>
        <p:txBody>
          <a:bodyPr wrap="square" rtlCol="0">
            <a:spAutoFit/>
          </a:bodyPr>
          <a:lstStyle/>
          <a:p>
            <a:pPr algn="ctr"/>
            <a:r>
              <a:rPr lang="nl-NL" sz="7200" dirty="0"/>
              <a:t>1612</a:t>
            </a:r>
          </a:p>
        </p:txBody>
      </p:sp>
    </p:spTree>
    <p:extLst>
      <p:ext uri="{BB962C8B-B14F-4D97-AF65-F5344CB8AC3E}">
        <p14:creationId xmlns:p14="http://schemas.microsoft.com/office/powerpoint/2010/main" val="305916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bevatten</a:t>
            </a:r>
          </a:p>
        </p:txBody>
      </p:sp>
      <p:pic>
        <p:nvPicPr>
          <p:cNvPr id="2" name="Afbeelding 1">
            <a:extLst>
              <a:ext uri="{FF2B5EF4-FFF2-40B4-BE49-F238E27FC236}">
                <a16:creationId xmlns:a16="http://schemas.microsoft.com/office/drawing/2014/main" id="{B9A0C42A-B036-37DB-7915-D8B07F7AED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1988840"/>
            <a:ext cx="6396941" cy="394002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lovend</a:t>
            </a:r>
          </a:p>
        </p:txBody>
      </p:sp>
      <p:pic>
        <p:nvPicPr>
          <p:cNvPr id="3" name="Afbeelding 2">
            <a:extLst>
              <a:ext uri="{FF2B5EF4-FFF2-40B4-BE49-F238E27FC236}">
                <a16:creationId xmlns:a16="http://schemas.microsoft.com/office/drawing/2014/main" id="{0BFFB047-0237-4A86-F396-43006A957C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792" y="1700808"/>
            <a:ext cx="8316416" cy="4403389"/>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71"/>
            <a:ext cx="9144000" cy="629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p:nvPr/>
        </p:nvPicPr>
        <p:blipFill>
          <a:blip r:embed="rId3" cstate="email">
            <a:extLst>
              <a:ext uri="{28A0092B-C50C-407E-A947-70E740481C1C}">
                <a14:useLocalDpi xmlns:a14="http://schemas.microsoft.com/office/drawing/2010/main"/>
              </a:ext>
            </a:extLst>
          </a:blip>
          <a:stretch>
            <a:fillRect/>
          </a:stretch>
        </p:blipFill>
        <p:spPr>
          <a:xfrm>
            <a:off x="7524328" y="6237312"/>
            <a:ext cx="1584176" cy="593304"/>
          </a:xfrm>
          <a:prstGeom prst="rect">
            <a:avLst/>
          </a:prstGeom>
        </p:spPr>
      </p:pic>
      <p:sp>
        <p:nvSpPr>
          <p:cNvPr id="8" name="Tekstvak 2"/>
          <p:cNvSpPr txBox="1">
            <a:spLocks noChangeArrowheads="1"/>
          </p:cNvSpPr>
          <p:nvPr/>
        </p:nvSpPr>
        <p:spPr bwMode="auto">
          <a:xfrm>
            <a:off x="152401" y="116632"/>
            <a:ext cx="2691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op de</a:t>
            </a:r>
            <a:endParaRPr lang="nl-NL" sz="4000" dirty="0">
              <a:effectLst/>
              <a:latin typeface="Century Gothic" panose="020B0502020202020204" pitchFamily="34" charset="0"/>
              <a:ea typeface="Calibri"/>
              <a:cs typeface="Times New Roman"/>
            </a:endParaRPr>
          </a:p>
        </p:txBody>
      </p:sp>
      <p:sp>
        <p:nvSpPr>
          <p:cNvPr id="9" name="Tekstvak 2"/>
          <p:cNvSpPr txBox="1">
            <a:spLocks noChangeArrowheads="1"/>
          </p:cNvSpPr>
          <p:nvPr/>
        </p:nvSpPr>
        <p:spPr bwMode="auto">
          <a:xfrm>
            <a:off x="3131840" y="116632"/>
            <a:ext cx="278586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op het</a:t>
            </a:r>
            <a:endParaRPr lang="nl-NL" sz="4000" dirty="0">
              <a:effectLst/>
              <a:latin typeface="Century Gothic" panose="020B0502020202020204" pitchFamily="34" charset="0"/>
              <a:ea typeface="Calibri"/>
              <a:cs typeface="Times New Roman"/>
            </a:endParaRPr>
          </a:p>
        </p:txBody>
      </p:sp>
      <p:sp>
        <p:nvSpPr>
          <p:cNvPr id="11" name="Tekstvak 2"/>
          <p:cNvSpPr txBox="1">
            <a:spLocks noChangeArrowheads="1"/>
          </p:cNvSpPr>
          <p:nvPr/>
        </p:nvSpPr>
        <p:spPr bwMode="auto">
          <a:xfrm>
            <a:off x="152401" y="1556792"/>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 het gevoel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0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Mensen gaan </a:t>
            </a:r>
            <a:r>
              <a:rPr lang="nl-NL" sz="2200" i="1" u="sng" dirty="0">
                <a:solidFill>
                  <a:srgbClr val="387038"/>
                </a:solidFill>
                <a:latin typeface="Century Gothic" panose="020B0502020202020204" pitchFamily="34" charset="0"/>
                <a:ea typeface="Calibri"/>
                <a:cs typeface="Times New Roman"/>
              </a:rPr>
              <a:t>op de tast</a:t>
            </a:r>
            <a:r>
              <a:rPr lang="nl-NL" sz="2200" i="1" dirty="0">
                <a:solidFill>
                  <a:srgbClr val="387038"/>
                </a:solidFill>
                <a:latin typeface="Century Gothic" panose="020B0502020202020204" pitchFamily="34" charset="0"/>
                <a:ea typeface="Calibri"/>
                <a:cs typeface="Times New Roman"/>
              </a:rPr>
              <a:t> op hun doel af</a:t>
            </a:r>
            <a:r>
              <a:rPr lang="nl-NL" i="1" dirty="0">
                <a:solidFill>
                  <a:srgbClr val="387038"/>
                </a:solidFill>
                <a:latin typeface="Century Gothic" panose="020B0502020202020204" pitchFamily="34" charset="0"/>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2" name="Tekstvak 2"/>
          <p:cNvSpPr txBox="1">
            <a:spLocks noChangeArrowheads="1"/>
          </p:cNvSpPr>
          <p:nvPr/>
        </p:nvSpPr>
        <p:spPr bwMode="auto">
          <a:xfrm>
            <a:off x="3226296" y="1546366"/>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de oren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9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r>
              <a:rPr lang="nl-NL" sz="900" dirty="0">
                <a:effectLst/>
                <a:latin typeface="Trebuchet MS"/>
                <a:ea typeface="Calibri"/>
                <a:cs typeface="Times New Roman"/>
              </a:rPr>
              <a:t>         </a:t>
            </a:r>
            <a:endParaRPr lang="nl-NL" sz="1100" dirty="0">
              <a:effectLst/>
              <a:latin typeface="Calibri"/>
              <a:ea typeface="Calibri"/>
              <a:cs typeface="Times New Roman"/>
            </a:endParaRPr>
          </a:p>
          <a:p>
            <a:pPr algn="ctr">
              <a:lnSpc>
                <a:spcPct val="90000"/>
              </a:lnSpc>
              <a:spcAft>
                <a:spcPts val="0"/>
              </a:spcAft>
            </a:pPr>
            <a:r>
              <a:rPr lang="nl-NL" sz="2000" dirty="0">
                <a:effectLst/>
                <a:latin typeface="Trebuchet MS"/>
                <a:ea typeface="Calibri"/>
                <a:cs typeface="Times New Roman"/>
              </a:rPr>
              <a:t> </a:t>
            </a:r>
            <a:r>
              <a:rPr lang="nl-NL" sz="2800" dirty="0">
                <a:effectLst/>
                <a:latin typeface="Trebuchet MS"/>
                <a:ea typeface="Calibri"/>
                <a:cs typeface="Times New Roman"/>
              </a:rPr>
              <a:t>  </a:t>
            </a: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Zij ervaart de zee </a:t>
            </a:r>
            <a:r>
              <a:rPr lang="nl-NL" sz="2200" i="1" u="sng" dirty="0">
                <a:solidFill>
                  <a:srgbClr val="387038"/>
                </a:solidFill>
                <a:latin typeface="Century Gothic" panose="020B0502020202020204" pitchFamily="34" charset="0"/>
                <a:ea typeface="Calibri"/>
                <a:cs typeface="Times New Roman"/>
              </a:rPr>
              <a:t>op het gehoor</a:t>
            </a:r>
            <a:r>
              <a:rPr lang="nl-NL" sz="2200" i="1" dirty="0">
                <a:solidFill>
                  <a:srgbClr val="387038"/>
                </a:solidFill>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3" name="Tekstvak 2"/>
          <p:cNvSpPr txBox="1">
            <a:spLocks noChangeArrowheads="1"/>
          </p:cNvSpPr>
          <p:nvPr/>
        </p:nvSpPr>
        <p:spPr bwMode="auto">
          <a:xfrm>
            <a:off x="6188711" y="1535940"/>
            <a:ext cx="277577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de ogen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r>
              <a:rPr lang="nl-NL" sz="32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u="sng" dirty="0">
                <a:solidFill>
                  <a:srgbClr val="387038"/>
                </a:solidFill>
                <a:latin typeface="Century Gothic" panose="020B0502020202020204" pitchFamily="34" charset="0"/>
                <a:ea typeface="Calibri"/>
                <a:cs typeface="Times New Roman"/>
              </a:rPr>
              <a:t>Op het oog</a:t>
            </a:r>
            <a:r>
              <a:rPr lang="nl-NL" sz="2200" i="1" dirty="0">
                <a:solidFill>
                  <a:srgbClr val="387038"/>
                </a:solidFill>
                <a:latin typeface="Century Gothic" panose="020B0502020202020204" pitchFamily="34" charset="0"/>
                <a:ea typeface="Calibri"/>
                <a:cs typeface="Times New Roman"/>
              </a:rPr>
              <a:t> ziet dit huis er netjes uit.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2" name="Tekstvak 2">
            <a:extLst>
              <a:ext uri="{FF2B5EF4-FFF2-40B4-BE49-F238E27FC236}">
                <a16:creationId xmlns:a16="http://schemas.microsoft.com/office/drawing/2014/main" id="{461D0E15-CDC6-AC8A-11B3-E7F206B3FC80}"/>
              </a:ext>
            </a:extLst>
          </p:cNvPr>
          <p:cNvSpPr txBox="1">
            <a:spLocks noChangeArrowheads="1"/>
          </p:cNvSpPr>
          <p:nvPr/>
        </p:nvSpPr>
        <p:spPr bwMode="auto">
          <a:xfrm>
            <a:off x="251520" y="620688"/>
            <a:ext cx="2691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tast</a:t>
            </a:r>
            <a:endParaRPr lang="nl-NL" sz="40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A381BFB1-2768-C9A0-0EC9-A6C1303AE3EA}"/>
              </a:ext>
            </a:extLst>
          </p:cNvPr>
          <p:cNvSpPr txBox="1">
            <a:spLocks noChangeArrowheads="1"/>
          </p:cNvSpPr>
          <p:nvPr/>
        </p:nvSpPr>
        <p:spPr bwMode="auto">
          <a:xfrm>
            <a:off x="3194447" y="575079"/>
            <a:ext cx="2691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gehoor</a:t>
            </a:r>
            <a:endParaRPr lang="nl-NL" sz="4000" dirty="0">
              <a:effectLst/>
              <a:latin typeface="Century Gothic" panose="020B0502020202020204" pitchFamily="34" charset="0"/>
              <a:ea typeface="Calibri"/>
              <a:cs typeface="Times New Roman"/>
            </a:endParaRPr>
          </a:p>
        </p:txBody>
      </p:sp>
      <p:sp>
        <p:nvSpPr>
          <p:cNvPr id="6" name="Tekstvak 5">
            <a:extLst>
              <a:ext uri="{FF2B5EF4-FFF2-40B4-BE49-F238E27FC236}">
                <a16:creationId xmlns:a16="http://schemas.microsoft.com/office/drawing/2014/main" id="{7AFC6B17-36B8-A6F9-8255-F7A8F3D82471}"/>
              </a:ext>
            </a:extLst>
          </p:cNvPr>
          <p:cNvSpPr txBox="1">
            <a:spLocks noChangeArrowheads="1"/>
          </p:cNvSpPr>
          <p:nvPr/>
        </p:nvSpPr>
        <p:spPr bwMode="auto">
          <a:xfrm>
            <a:off x="6298747" y="606180"/>
            <a:ext cx="2691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oog</a:t>
            </a:r>
            <a:endParaRPr lang="nl-NL" sz="4000" dirty="0">
              <a:effectLst/>
              <a:latin typeface="Century Gothic" panose="020B0502020202020204" pitchFamily="34" charset="0"/>
              <a:ea typeface="Calibri"/>
              <a:cs typeface="Times New Roman"/>
            </a:endParaRPr>
          </a:p>
        </p:txBody>
      </p:sp>
      <p:sp>
        <p:nvSpPr>
          <p:cNvPr id="7" name="Tekstvak 2">
            <a:extLst>
              <a:ext uri="{FF2B5EF4-FFF2-40B4-BE49-F238E27FC236}">
                <a16:creationId xmlns:a16="http://schemas.microsoft.com/office/drawing/2014/main" id="{988EC02E-48D2-7D57-F4AA-9B49048D6D68}"/>
              </a:ext>
            </a:extLst>
          </p:cNvPr>
          <p:cNvSpPr txBox="1">
            <a:spLocks noChangeArrowheads="1"/>
          </p:cNvSpPr>
          <p:nvPr/>
        </p:nvSpPr>
        <p:spPr bwMode="auto">
          <a:xfrm>
            <a:off x="6188711" y="99488"/>
            <a:ext cx="278586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op het</a:t>
            </a:r>
            <a:endParaRPr lang="nl-NL" sz="40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56AF7D56-3748-E741-2ACD-145301BB1D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633" y="2730746"/>
            <a:ext cx="2434159" cy="2160441"/>
          </a:xfrm>
          <a:prstGeom prst="rect">
            <a:avLst/>
          </a:prstGeom>
        </p:spPr>
      </p:pic>
      <p:pic>
        <p:nvPicPr>
          <p:cNvPr id="18" name="Afbeelding 17">
            <a:extLst>
              <a:ext uri="{FF2B5EF4-FFF2-40B4-BE49-F238E27FC236}">
                <a16:creationId xmlns:a16="http://schemas.microsoft.com/office/drawing/2014/main" id="{65B5D0EE-C44B-E6AB-1C70-12B40609BE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78856" y="2714738"/>
            <a:ext cx="2322588" cy="2192073"/>
          </a:xfrm>
          <a:prstGeom prst="rect">
            <a:avLst/>
          </a:prstGeom>
        </p:spPr>
      </p:pic>
      <p:pic>
        <p:nvPicPr>
          <p:cNvPr id="14" name="Afbeelding 13">
            <a:extLst>
              <a:ext uri="{FF2B5EF4-FFF2-40B4-BE49-F238E27FC236}">
                <a16:creationId xmlns:a16="http://schemas.microsoft.com/office/drawing/2014/main" id="{A279570F-823F-D980-B066-8472C753DD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2562" y="2708920"/>
            <a:ext cx="2568867" cy="831104"/>
          </a:xfrm>
          <a:prstGeom prst="rect">
            <a:avLst/>
          </a:prstGeom>
        </p:spPr>
      </p:pic>
      <p:pic>
        <p:nvPicPr>
          <p:cNvPr id="17" name="Afbeelding 16">
            <a:extLst>
              <a:ext uri="{FF2B5EF4-FFF2-40B4-BE49-F238E27FC236}">
                <a16:creationId xmlns:a16="http://schemas.microsoft.com/office/drawing/2014/main" id="{7EFA02DD-69A8-ED12-E0E9-92034C28A8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46779" y="3916320"/>
            <a:ext cx="1980432" cy="990491"/>
          </a:xfrm>
          <a:prstGeom prst="rect">
            <a:avLst/>
          </a:prstGeom>
        </p:spPr>
      </p:pic>
      <p:sp>
        <p:nvSpPr>
          <p:cNvPr id="19" name="Pijl: omlaag 18">
            <a:extLst>
              <a:ext uri="{FF2B5EF4-FFF2-40B4-BE49-F238E27FC236}">
                <a16:creationId xmlns:a16="http://schemas.microsoft.com/office/drawing/2014/main" id="{CF7C85DA-B843-37B0-201F-52F651C2CCE9}"/>
              </a:ext>
            </a:extLst>
          </p:cNvPr>
          <p:cNvSpPr/>
          <p:nvPr/>
        </p:nvSpPr>
        <p:spPr>
          <a:xfrm>
            <a:off x="7162720" y="3477418"/>
            <a:ext cx="360040" cy="4647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113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2007" y="439412"/>
            <a:ext cx="478802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vooruitstrevend</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39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traditioneel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openstaand voor verandering en vernieuwing</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De mensen van dit bedrijf hebben </a:t>
            </a:r>
            <a:r>
              <a:rPr lang="nl-NL" sz="2400" i="1" u="sng" dirty="0">
                <a:solidFill>
                  <a:srgbClr val="387038"/>
                </a:solidFill>
                <a:latin typeface="Century Gothic" panose="020B0502020202020204" pitchFamily="34" charset="0"/>
                <a:ea typeface="Calibri"/>
                <a:cs typeface="Times New Roman"/>
              </a:rPr>
              <a:t>vooruitstrevende</a:t>
            </a:r>
            <a:r>
              <a:rPr lang="nl-NL" sz="2400" i="1" dirty="0">
                <a:solidFill>
                  <a:srgbClr val="387038"/>
                </a:solidFill>
                <a:latin typeface="Century Gothic" panose="020B0502020202020204" pitchFamily="34" charset="0"/>
                <a:ea typeface="Calibri"/>
                <a:cs typeface="Times New Roman"/>
              </a:rPr>
              <a:t> ideeën.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volgens oude gewoonte</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Het is een </a:t>
            </a:r>
            <a:r>
              <a:rPr lang="nl-NL" sz="2400" i="1" u="sng" dirty="0">
                <a:solidFill>
                  <a:srgbClr val="387038"/>
                </a:solidFill>
                <a:effectLst/>
                <a:latin typeface="Century Gothic" panose="020B0502020202020204" pitchFamily="34" charset="0"/>
                <a:ea typeface="Calibri"/>
                <a:cs typeface="Times New Roman"/>
              </a:rPr>
              <a:t>traditionele</a:t>
            </a:r>
            <a:r>
              <a:rPr lang="nl-NL" sz="2400" i="1" dirty="0">
                <a:solidFill>
                  <a:srgbClr val="387038"/>
                </a:solidFill>
                <a:effectLst/>
                <a:latin typeface="Century Gothic" panose="020B0502020202020204" pitchFamily="34" charset="0"/>
                <a:ea typeface="Calibri"/>
                <a:cs typeface="Times New Roman"/>
              </a:rPr>
              <a:t> gewoont</a:t>
            </a:r>
            <a:r>
              <a:rPr lang="nl-NL" sz="2400" i="1" dirty="0">
                <a:solidFill>
                  <a:srgbClr val="387038"/>
                </a:solidFill>
                <a:latin typeface="Century Gothic" panose="020B0502020202020204" pitchFamily="34" charset="0"/>
                <a:ea typeface="Calibri"/>
                <a:cs typeface="Times New Roman"/>
              </a:rPr>
              <a:t>e </a:t>
            </a:r>
            <a:r>
              <a:rPr lang="nl-NL" sz="2400" i="1" dirty="0">
                <a:solidFill>
                  <a:srgbClr val="387038"/>
                </a:solidFill>
                <a:effectLst/>
                <a:latin typeface="Century Gothic" panose="020B0502020202020204" pitchFamily="34" charset="0"/>
                <a:ea typeface="Calibri"/>
                <a:cs typeface="Times New Roman"/>
              </a:rPr>
              <a:t>om de snuit van het zwijn aan te raken.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1D2B84F1-78C0-550B-C5A3-E9501D5F5E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9035" y="2636912"/>
            <a:ext cx="3839937" cy="2376264"/>
          </a:xfrm>
          <a:prstGeom prst="rect">
            <a:avLst/>
          </a:prstGeom>
        </p:spPr>
      </p:pic>
      <p:pic>
        <p:nvPicPr>
          <p:cNvPr id="5" name="Afbeelding 4">
            <a:extLst>
              <a:ext uri="{FF2B5EF4-FFF2-40B4-BE49-F238E27FC236}">
                <a16:creationId xmlns:a16="http://schemas.microsoft.com/office/drawing/2014/main" id="{9F096810-4CD7-92F3-7067-03AB1C2256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335" y="3068961"/>
            <a:ext cx="2981926" cy="1944216"/>
          </a:xfrm>
          <a:prstGeom prst="rect">
            <a:avLst/>
          </a:prstGeom>
        </p:spPr>
      </p:pic>
    </p:spTree>
    <p:extLst>
      <p:ext uri="{BB962C8B-B14F-4D97-AF65-F5344CB8AC3E}">
        <p14:creationId xmlns:p14="http://schemas.microsoft.com/office/powerpoint/2010/main" val="64996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8336" y="362433"/>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kwetsbaar zijn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6243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b</a:t>
            </a:r>
            <a:r>
              <a:rPr lang="nl-NL" sz="4800" b="1" dirty="0">
                <a:solidFill>
                  <a:srgbClr val="387038"/>
                </a:solidFill>
                <a:effectLst/>
                <a:latin typeface="Century Gothic" panose="020B0502020202020204" pitchFamily="34" charset="0"/>
                <a:ea typeface="Calibri"/>
                <a:cs typeface="Times New Roman"/>
              </a:rPr>
              <a:t>estand zijn tegen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wie of wat weinig kan verdragen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Het materiaal </a:t>
            </a:r>
            <a:r>
              <a:rPr lang="nl-NL" sz="2200" i="1" u="sng" dirty="0">
                <a:solidFill>
                  <a:srgbClr val="387038"/>
                </a:solidFill>
                <a:latin typeface="Century Gothic" panose="020B0502020202020204" pitchFamily="34" charset="0"/>
                <a:ea typeface="Calibri"/>
                <a:cs typeface="Times New Roman"/>
              </a:rPr>
              <a:t>is kwetsbaar</a:t>
            </a:r>
            <a:r>
              <a:rPr lang="nl-NL" sz="2200" i="1" dirty="0">
                <a:solidFill>
                  <a:srgbClr val="387038"/>
                </a:solidFill>
                <a:latin typeface="Century Gothic" panose="020B0502020202020204" pitchFamily="34" charset="0"/>
                <a:ea typeface="Calibri"/>
                <a:cs typeface="Times New Roman"/>
              </a:rPr>
              <a:t> voor zoveel aanraking. Daar is het niet tegen bestand.</a:t>
            </a:r>
            <a:r>
              <a:rPr lang="nl-NL" sz="2200" dirty="0">
                <a:effectLst/>
                <a:latin typeface="Century Gothic" panose="020B0502020202020204" pitchFamily="34" charset="0"/>
                <a:ea typeface="Calibri"/>
                <a:cs typeface="Times New Roman"/>
              </a:rPr>
              <a:t> </a:t>
            </a:r>
          </a:p>
          <a:p>
            <a:pPr>
              <a:lnSpc>
                <a:spcPct val="107000"/>
              </a:lnSpc>
              <a:spcAft>
                <a:spcPts val="0"/>
              </a:spcAft>
            </a:pP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sterk genoeg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200" i="1" dirty="0">
                <a:solidFill>
                  <a:srgbClr val="387038"/>
                </a:solidFill>
                <a:effectLst/>
                <a:latin typeface="Century Gothic" panose="020B0502020202020204" pitchFamily="34" charset="0"/>
                <a:ea typeface="Calibri"/>
                <a:cs typeface="Times New Roman"/>
              </a:rPr>
              <a:t>Het materiaal </a:t>
            </a:r>
            <a:r>
              <a:rPr lang="nl-NL" sz="2200" i="1" u="sng" dirty="0">
                <a:solidFill>
                  <a:srgbClr val="387038"/>
                </a:solidFill>
                <a:effectLst/>
                <a:latin typeface="Century Gothic" panose="020B0502020202020204" pitchFamily="34" charset="0"/>
                <a:ea typeface="Calibri"/>
                <a:cs typeface="Times New Roman"/>
              </a:rPr>
              <a:t>is</a:t>
            </a:r>
            <a:r>
              <a:rPr lang="nl-NL" sz="2200" i="1" dirty="0">
                <a:solidFill>
                  <a:srgbClr val="387038"/>
                </a:solidFill>
                <a:effectLst/>
                <a:latin typeface="Century Gothic" panose="020B0502020202020204" pitchFamily="34" charset="0"/>
                <a:ea typeface="Calibri"/>
                <a:cs typeface="Times New Roman"/>
              </a:rPr>
              <a:t> wel </a:t>
            </a:r>
            <a:r>
              <a:rPr lang="nl-NL" sz="2200" i="1" u="sng" dirty="0">
                <a:solidFill>
                  <a:srgbClr val="387038"/>
                </a:solidFill>
                <a:effectLst/>
                <a:latin typeface="Century Gothic" panose="020B0502020202020204" pitchFamily="34" charset="0"/>
                <a:ea typeface="Calibri"/>
                <a:cs typeface="Times New Roman"/>
              </a:rPr>
              <a:t>bestand</a:t>
            </a:r>
            <a:r>
              <a:rPr lang="nl-NL" sz="2200" i="1" dirty="0">
                <a:solidFill>
                  <a:srgbClr val="387038"/>
                </a:solidFill>
                <a:effectLst/>
                <a:latin typeface="Century Gothic" panose="020B0502020202020204" pitchFamily="34" charset="0"/>
                <a:ea typeface="Calibri"/>
                <a:cs typeface="Times New Roman"/>
              </a:rPr>
              <a:t> </a:t>
            </a:r>
            <a:r>
              <a:rPr lang="nl-NL" sz="2200" i="1" u="sng" dirty="0">
                <a:solidFill>
                  <a:srgbClr val="387038"/>
                </a:solidFill>
                <a:effectLst/>
                <a:latin typeface="Century Gothic" panose="020B0502020202020204" pitchFamily="34" charset="0"/>
                <a:ea typeface="Calibri"/>
                <a:cs typeface="Times New Roman"/>
              </a:rPr>
              <a:t>tegen</a:t>
            </a:r>
            <a:r>
              <a:rPr lang="nl-NL" sz="2200" i="1" dirty="0">
                <a:solidFill>
                  <a:srgbClr val="387038"/>
                </a:solidFill>
                <a:effectLst/>
                <a:latin typeface="Century Gothic" panose="020B0502020202020204" pitchFamily="34" charset="0"/>
                <a:ea typeface="Calibri"/>
                <a:cs typeface="Times New Roman"/>
              </a:rPr>
              <a:t> het weer.</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F3065FE-5F91-0381-D3A0-EEC8065D58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471" y="2742802"/>
            <a:ext cx="3032425" cy="2022628"/>
          </a:xfrm>
          <a:prstGeom prst="rect">
            <a:avLst/>
          </a:prstGeom>
        </p:spPr>
      </p:pic>
      <p:pic>
        <p:nvPicPr>
          <p:cNvPr id="4" name="Afbeelding 3">
            <a:extLst>
              <a:ext uri="{FF2B5EF4-FFF2-40B4-BE49-F238E27FC236}">
                <a16:creationId xmlns:a16="http://schemas.microsoft.com/office/drawing/2014/main" id="{3A6DF8F1-A6D4-34E7-E42F-B4A6837089EA}"/>
              </a:ext>
            </a:extLst>
          </p:cNvPr>
          <p:cNvPicPr>
            <a:picLocks noChangeAspect="1"/>
          </p:cNvPicPr>
          <p:nvPr/>
        </p:nvPicPr>
        <p:blipFill>
          <a:blip r:embed="rId5"/>
          <a:stretch>
            <a:fillRect/>
          </a:stretch>
        </p:blipFill>
        <p:spPr>
          <a:xfrm>
            <a:off x="5003739" y="2420888"/>
            <a:ext cx="3636514" cy="2421918"/>
          </a:xfrm>
          <a:prstGeom prst="rect">
            <a:avLst/>
          </a:prstGeom>
        </p:spPr>
      </p:pic>
    </p:spTree>
    <p:extLst>
      <p:ext uri="{BB962C8B-B14F-4D97-AF65-F5344CB8AC3E}">
        <p14:creationId xmlns:p14="http://schemas.microsoft.com/office/powerpoint/2010/main" val="51410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312737"/>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minachtend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lovend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2923"/>
            <a:ext cx="4072956" cy="461238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er blijk van geven dat je iemand als minderwaardig beschouwt</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r>
              <a:rPr lang="nl-NL" dirty="0">
                <a:effectLst/>
                <a:latin typeface="Century Gothic" panose="020B0502020202020204" pitchFamily="34" charset="0"/>
                <a:ea typeface="Calibri"/>
                <a:cs typeface="Times New Roman"/>
              </a:rPr>
              <a:t> </a:t>
            </a:r>
          </a:p>
          <a:p>
            <a:pPr algn="ctr">
              <a:lnSpc>
                <a:spcPct val="80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Ze keek me </a:t>
            </a:r>
            <a:r>
              <a:rPr lang="nl-NL" sz="2400" i="1" u="sng" dirty="0">
                <a:solidFill>
                  <a:srgbClr val="387038"/>
                </a:solidFill>
                <a:latin typeface="Century Gothic" panose="020B0502020202020204" pitchFamily="34" charset="0"/>
                <a:ea typeface="Calibri"/>
                <a:cs typeface="Times New Roman"/>
              </a:rPr>
              <a:t>minachtend</a:t>
            </a:r>
            <a:r>
              <a:rPr lang="nl-NL" sz="2400" i="1" dirty="0">
                <a:solidFill>
                  <a:srgbClr val="387038"/>
                </a:solidFill>
                <a:latin typeface="Century Gothic" panose="020B0502020202020204" pitchFamily="34" charset="0"/>
                <a:ea typeface="Calibri"/>
                <a:cs typeface="Times New Roman"/>
              </a:rPr>
              <a:t> aan toen ik het cadeautje gaf.</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prijzend, vol waardering</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Veel mensen zijn </a:t>
            </a:r>
            <a:r>
              <a:rPr lang="nl-NL" sz="2400" i="1" u="sng" dirty="0">
                <a:solidFill>
                  <a:srgbClr val="387038"/>
                </a:solidFill>
                <a:effectLst/>
                <a:latin typeface="Century Gothic" panose="020B0502020202020204" pitchFamily="34" charset="0"/>
                <a:ea typeface="Calibri"/>
                <a:cs typeface="Times New Roman"/>
              </a:rPr>
              <a:t>lovend</a:t>
            </a:r>
            <a:r>
              <a:rPr lang="nl-NL" sz="2400" i="1" dirty="0">
                <a:solidFill>
                  <a:srgbClr val="387038"/>
                </a:solidFill>
                <a:effectLst/>
                <a:latin typeface="Century Gothic" panose="020B0502020202020204" pitchFamily="34" charset="0"/>
                <a:ea typeface="Calibri"/>
                <a:cs typeface="Times New Roman"/>
              </a:rPr>
              <a:t> over het beeld.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DE386FF8-BA04-9CE3-E7B6-5CAAE274D3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8545" y="2852936"/>
            <a:ext cx="3803295" cy="2013774"/>
          </a:xfrm>
          <a:prstGeom prst="rect">
            <a:avLst/>
          </a:prstGeom>
        </p:spPr>
      </p:pic>
      <p:pic>
        <p:nvPicPr>
          <p:cNvPr id="4" name="Afbeelding 3">
            <a:extLst>
              <a:ext uri="{FF2B5EF4-FFF2-40B4-BE49-F238E27FC236}">
                <a16:creationId xmlns:a16="http://schemas.microsoft.com/office/drawing/2014/main" id="{684D9AEF-7EBA-7880-42D3-DA7A7134E9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92" y="3189613"/>
            <a:ext cx="2857024" cy="1902778"/>
          </a:xfrm>
          <a:prstGeom prst="rect">
            <a:avLst/>
          </a:prstGeom>
        </p:spPr>
      </p:pic>
    </p:spTree>
    <p:extLst>
      <p:ext uri="{BB962C8B-B14F-4D97-AF65-F5344CB8AC3E}">
        <p14:creationId xmlns:p14="http://schemas.microsoft.com/office/powerpoint/2010/main" val="396309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64079" y="356883"/>
            <a:ext cx="438785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veroorzaakt worden door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63987" y="57042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r</a:t>
            </a:r>
            <a:r>
              <a:rPr lang="nl-NL" sz="4800" b="1" dirty="0">
                <a:solidFill>
                  <a:srgbClr val="387038"/>
                </a:solidFill>
                <a:effectLst/>
                <a:latin typeface="Century Gothic" panose="020B0502020202020204" pitchFamily="34" charset="0"/>
                <a:ea typeface="Calibri"/>
                <a:cs typeface="Times New Roman"/>
              </a:rPr>
              <a:t>esulteren in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oorzaak zijn van de dingen die volgen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Dat hij voor altijd een zwijn bleef, </a:t>
            </a:r>
            <a:r>
              <a:rPr lang="nl-NL" sz="2400" i="1" u="sng" dirty="0">
                <a:solidFill>
                  <a:srgbClr val="387038"/>
                </a:solidFill>
                <a:latin typeface="Century Gothic" panose="020B0502020202020204" pitchFamily="34" charset="0"/>
                <a:ea typeface="Calibri"/>
                <a:cs typeface="Times New Roman"/>
              </a:rPr>
              <a:t>werd</a:t>
            </a:r>
            <a:r>
              <a:rPr lang="nl-NL" sz="2400" i="1" dirty="0">
                <a:solidFill>
                  <a:srgbClr val="387038"/>
                </a:solidFill>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veroorzaakt doordat</a:t>
            </a:r>
            <a:r>
              <a:rPr lang="nl-NL" sz="2400" i="1" dirty="0">
                <a:solidFill>
                  <a:srgbClr val="387038"/>
                </a:solidFill>
                <a:latin typeface="Century Gothic" panose="020B0502020202020204" pitchFamily="34" charset="0"/>
                <a:ea typeface="Calibri"/>
                <a:cs typeface="Times New Roman"/>
              </a:rPr>
              <a:t> zij het geheim verklapte.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tot gevolg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90000"/>
              </a:lnSpc>
            </a:pPr>
            <a:r>
              <a:rPr lang="nl-NL" sz="2400" i="1" dirty="0">
                <a:solidFill>
                  <a:srgbClr val="387038"/>
                </a:solidFill>
                <a:effectLst/>
                <a:latin typeface="Century Gothic" panose="020B0502020202020204" pitchFamily="34" charset="0"/>
                <a:ea typeface="Calibri"/>
                <a:cs typeface="Times New Roman"/>
              </a:rPr>
              <a:t>Toen zij het geheim verklapte, </a:t>
            </a:r>
            <a:r>
              <a:rPr lang="nl-NL" sz="2400" i="1" u="sng" dirty="0">
                <a:solidFill>
                  <a:srgbClr val="387038"/>
                </a:solidFill>
                <a:effectLst/>
                <a:latin typeface="Century Gothic" panose="020B0502020202020204" pitchFamily="34" charset="0"/>
                <a:ea typeface="Calibri"/>
                <a:cs typeface="Times New Roman"/>
              </a:rPr>
              <a:t>resulteerde het erin</a:t>
            </a:r>
            <a:r>
              <a:rPr lang="nl-NL" sz="2400" i="1" dirty="0">
                <a:solidFill>
                  <a:srgbClr val="387038"/>
                </a:solidFill>
                <a:effectLst/>
                <a:latin typeface="Century Gothic" panose="020B0502020202020204" pitchFamily="34" charset="0"/>
                <a:ea typeface="Calibri"/>
                <a:cs typeface="Times New Roman"/>
              </a:rPr>
              <a:t> dat hij voor altijd een zwijn zou blijven.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36825707-8470-62B6-70AB-FAC0D9789A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7273" y="2996952"/>
            <a:ext cx="4005960" cy="1375318"/>
          </a:xfrm>
          <a:prstGeom prst="rect">
            <a:avLst/>
          </a:prstGeom>
        </p:spPr>
      </p:pic>
      <p:pic>
        <p:nvPicPr>
          <p:cNvPr id="8" name="Afbeelding 7">
            <a:extLst>
              <a:ext uri="{FF2B5EF4-FFF2-40B4-BE49-F238E27FC236}">
                <a16:creationId xmlns:a16="http://schemas.microsoft.com/office/drawing/2014/main" id="{2A716387-ED7A-783C-A09A-7C0D986E34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63613" y="2996952"/>
            <a:ext cx="4055786" cy="1375318"/>
          </a:xfrm>
          <a:prstGeom prst="rect">
            <a:avLst/>
          </a:prstGeom>
        </p:spPr>
      </p:pic>
    </p:spTree>
    <p:extLst>
      <p:ext uri="{BB962C8B-B14F-4D97-AF65-F5344CB8AC3E}">
        <p14:creationId xmlns:p14="http://schemas.microsoft.com/office/powerpoint/2010/main" val="83213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49 </a:t>
            </a:r>
            <a:r>
              <a:rPr lang="nl-NL">
                <a:solidFill>
                  <a:srgbClr val="C00000"/>
                </a:solidFill>
                <a:latin typeface="Century Gothic" panose="020B0502020202020204" pitchFamily="34" charset="0"/>
              </a:rPr>
              <a:t>– 5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professioneel</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amateuristisch</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pPr>
            <a:r>
              <a:rPr lang="nl-NL" sz="2800" dirty="0">
                <a:latin typeface="Century Gothic" panose="020B0502020202020204" pitchFamily="34" charset="0"/>
                <a:ea typeface="Calibri"/>
                <a:cs typeface="Times New Roman"/>
              </a:rPr>
              <a:t>= iets wat gedaan wordt door iemand die het als beroep heeft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Het beeld is </a:t>
            </a:r>
            <a:r>
              <a:rPr lang="nl-NL" sz="2400" i="1" u="sng" dirty="0">
                <a:solidFill>
                  <a:srgbClr val="387038"/>
                </a:solidFill>
                <a:latin typeface="Century Gothic" panose="020B0502020202020204" pitchFamily="34" charset="0"/>
                <a:ea typeface="Calibri"/>
                <a:cs typeface="Times New Roman"/>
              </a:rPr>
              <a:t>professioneel</a:t>
            </a:r>
            <a:r>
              <a:rPr lang="nl-NL" sz="2400" i="1" dirty="0">
                <a:solidFill>
                  <a:srgbClr val="387038"/>
                </a:solidFill>
                <a:latin typeface="Century Gothic" panose="020B0502020202020204" pitchFamily="34" charset="0"/>
                <a:ea typeface="Calibri"/>
                <a:cs typeface="Times New Roman"/>
              </a:rPr>
              <a:t> gemaakt door Pietro Tacca.</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gedaan door een onhandig en niet-deskundig iemand</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pPr>
            <a:endParaRPr lang="nl-NL" sz="1600" i="1" dirty="0">
              <a:solidFill>
                <a:srgbClr val="387038"/>
              </a:solidFill>
              <a:effectLst/>
              <a:latin typeface="Century Gothic" panose="020B0502020202020204" pitchFamily="34" charset="0"/>
              <a:ea typeface="Calibri"/>
              <a:cs typeface="Times New Roman"/>
            </a:endParaRPr>
          </a:p>
          <a:p>
            <a:pPr algn="ctr">
              <a:lnSpc>
                <a:spcPct val="80000"/>
              </a:lnSpc>
            </a:pPr>
            <a:r>
              <a:rPr lang="nl-NL" sz="2400" i="1" dirty="0">
                <a:solidFill>
                  <a:srgbClr val="387038"/>
                </a:solidFill>
                <a:latin typeface="Century Gothic" panose="020B0502020202020204" pitchFamily="34" charset="0"/>
                <a:ea typeface="Calibri"/>
                <a:cs typeface="Times New Roman"/>
              </a:rPr>
              <a:t>Het schaaltje dat ik heb gemaakt is erg </a:t>
            </a:r>
            <a:r>
              <a:rPr lang="nl-NL" sz="2400" i="1" u="sng" dirty="0">
                <a:solidFill>
                  <a:srgbClr val="387038"/>
                </a:solidFill>
                <a:latin typeface="Century Gothic" panose="020B0502020202020204" pitchFamily="34" charset="0"/>
                <a:ea typeface="Calibri"/>
                <a:cs typeface="Times New Roman"/>
              </a:rPr>
              <a:t>amateuristisch</a:t>
            </a:r>
            <a:r>
              <a:rPr lang="nl-NL" sz="24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58AD5724-925E-0363-38C9-EB62DF8789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946" y="3189613"/>
            <a:ext cx="2810125" cy="1874353"/>
          </a:xfrm>
          <a:prstGeom prst="rect">
            <a:avLst/>
          </a:prstGeom>
        </p:spPr>
      </p:pic>
      <p:pic>
        <p:nvPicPr>
          <p:cNvPr id="6" name="Afbeelding 5">
            <a:extLst>
              <a:ext uri="{FF2B5EF4-FFF2-40B4-BE49-F238E27FC236}">
                <a16:creationId xmlns:a16="http://schemas.microsoft.com/office/drawing/2014/main" id="{5712E863-091C-7272-F935-D5B622A457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8965" y="3068960"/>
            <a:ext cx="2810125" cy="1877164"/>
          </a:xfrm>
          <a:prstGeom prst="rect">
            <a:avLst/>
          </a:prstGeom>
        </p:spPr>
      </p:pic>
    </p:spTree>
    <p:extLst>
      <p:ext uri="{BB962C8B-B14F-4D97-AF65-F5344CB8AC3E}">
        <p14:creationId xmlns:p14="http://schemas.microsoft.com/office/powerpoint/2010/main" val="154114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37" y="205880"/>
            <a:ext cx="8933631"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7784" y="2516305"/>
            <a:ext cx="3803461" cy="8024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7" name="Text Box 14"/>
          <p:cNvSpPr txBox="1"/>
          <p:nvPr/>
        </p:nvSpPr>
        <p:spPr>
          <a:xfrm>
            <a:off x="2752277" y="2494390"/>
            <a:ext cx="3168352"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000" b="1" dirty="0">
                <a:solidFill>
                  <a:prstClr val="black"/>
                </a:solidFill>
                <a:latin typeface="Century Gothic" panose="020B0502020202020204" pitchFamily="34" charset="0"/>
                <a:ea typeface="Calibri"/>
                <a:cs typeface="Times New Roman"/>
              </a:rPr>
              <a:t>bevatten</a:t>
            </a:r>
            <a:endParaRPr lang="nl-NL" sz="5000" dirty="0">
              <a:solidFill>
                <a:prstClr val="black"/>
              </a:solidFill>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582409" y="3369178"/>
            <a:ext cx="658467" cy="1655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2000" y="1432346"/>
            <a:ext cx="1274019" cy="1083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86478"/>
            <a:ext cx="598805" cy="934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3034" y="3929063"/>
            <a:ext cx="231642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2" name="Text Box 14"/>
          <p:cNvSpPr txBox="1"/>
          <p:nvPr/>
        </p:nvSpPr>
        <p:spPr>
          <a:xfrm>
            <a:off x="4961422" y="3864492"/>
            <a:ext cx="29407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 suiker</a:t>
            </a:r>
            <a:endParaRPr lang="nl-NL" sz="1050" dirty="0">
              <a:solidFill>
                <a:prstClr val="black"/>
              </a:solidFill>
              <a:latin typeface="Century Gothic" panose="020B0502020202020204" pitchFamily="34" charset="0"/>
              <a:ea typeface="Calibri"/>
              <a:cs typeface="Times New Roman"/>
            </a:endParaRPr>
          </a:p>
        </p:txBody>
      </p:sp>
      <p:sp>
        <p:nvSpPr>
          <p:cNvPr id="13" name="Text Box 14"/>
          <p:cNvSpPr txBox="1"/>
          <p:nvPr/>
        </p:nvSpPr>
        <p:spPr>
          <a:xfrm>
            <a:off x="4572000" y="825813"/>
            <a:ext cx="270196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4" name="Text Box 14"/>
          <p:cNvSpPr txBox="1"/>
          <p:nvPr/>
        </p:nvSpPr>
        <p:spPr>
          <a:xfrm>
            <a:off x="4105577" y="798199"/>
            <a:ext cx="38034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het brons</a:t>
            </a:r>
            <a:endParaRPr lang="nl-NL" sz="1050" dirty="0">
              <a:solidFill>
                <a:prstClr val="black"/>
              </a:solidFill>
              <a:latin typeface="Century Gothic" panose="020B0502020202020204" pitchFamily="34" charset="0"/>
              <a:ea typeface="Calibri"/>
              <a:cs typeface="Times New Roman"/>
            </a:endParaRPr>
          </a:p>
        </p:txBody>
      </p:sp>
      <p:sp>
        <p:nvSpPr>
          <p:cNvPr id="15" name="Text Box 14"/>
          <p:cNvSpPr txBox="1"/>
          <p:nvPr/>
        </p:nvSpPr>
        <p:spPr>
          <a:xfrm>
            <a:off x="2490464" y="4984913"/>
            <a:ext cx="27825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solidFill>
                  <a:prstClr val="black"/>
                </a:solidFill>
                <a:latin typeface="Century Gothic" panose="020B0502020202020204" pitchFamily="34" charset="0"/>
                <a:ea typeface="Calibri"/>
                <a:cs typeface="Times New Roman"/>
              </a:rPr>
              <a:t> </a:t>
            </a:r>
            <a:endParaRPr lang="nl-NL" sz="1100" dirty="0">
              <a:solidFill>
                <a:prstClr val="black"/>
              </a:solidFill>
              <a:latin typeface="Century Gothic" panose="020B0502020202020204" pitchFamily="34" charset="0"/>
              <a:ea typeface="Calibri"/>
              <a:cs typeface="Times New Roman"/>
            </a:endParaRPr>
          </a:p>
        </p:txBody>
      </p:sp>
      <p:sp>
        <p:nvSpPr>
          <p:cNvPr id="16" name="Text Box 14"/>
          <p:cNvSpPr txBox="1"/>
          <p:nvPr/>
        </p:nvSpPr>
        <p:spPr>
          <a:xfrm>
            <a:off x="2472923" y="4953148"/>
            <a:ext cx="2902440" cy="47530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solidFill>
                  <a:prstClr val="black"/>
                </a:solidFill>
                <a:latin typeface="Century Gothic" panose="020B0502020202020204" pitchFamily="34" charset="0"/>
                <a:ea typeface="Calibri"/>
                <a:cs typeface="Times New Roman"/>
              </a:rPr>
              <a:t>de koekjes</a:t>
            </a:r>
            <a:endParaRPr lang="nl-NL" sz="1050" dirty="0">
              <a:solidFill>
                <a:prstClr val="black"/>
              </a:solidFill>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55630"/>
            <a:ext cx="3960440" cy="5132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panose="020B0502020202020204" pitchFamily="34" charset="0"/>
                <a:ea typeface="Calibri"/>
                <a:cs typeface="Times New Roman"/>
              </a:rPr>
              <a:t> </a:t>
            </a:r>
            <a:endParaRPr lang="nl-NL" sz="1100">
              <a:solidFill>
                <a:prstClr val="black"/>
              </a:solidFill>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255632"/>
            <a:ext cx="4369144" cy="3585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solidFill>
                  <a:prstClr val="black"/>
                </a:solidFill>
                <a:latin typeface="Century Gothic" panose="020B0502020202020204" pitchFamily="34" charset="0"/>
                <a:ea typeface="Calibri"/>
                <a:cs typeface="Times New Roman"/>
              </a:rPr>
              <a:t>= als inhoud hebben</a:t>
            </a:r>
            <a:endParaRPr lang="nl-NL" sz="1100" dirty="0">
              <a:solidFill>
                <a:prstClr val="black"/>
              </a:solidFill>
              <a:latin typeface="Century Gothic" panose="020B0502020202020204" pitchFamily="34" charset="0"/>
              <a:ea typeface="Calibri"/>
              <a:cs typeface="Times New Roman"/>
            </a:endParaRPr>
          </a:p>
        </p:txBody>
      </p:sp>
      <p:pic>
        <p:nvPicPr>
          <p:cNvPr id="1028" name="Picture 4" descr="C:\Users\vrielinf\Downloads\shutterstock_1642049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5909" y="4600545"/>
            <a:ext cx="2284889" cy="151259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F3E7413C-9DC3-EB29-1168-DFE2D8C709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00959" y="713112"/>
            <a:ext cx="2543801" cy="1566786"/>
          </a:xfrm>
          <a:prstGeom prst="rect">
            <a:avLst/>
          </a:prstGeom>
        </p:spPr>
      </p:pic>
      <p:pic>
        <p:nvPicPr>
          <p:cNvPr id="6" name="Afbeelding 5">
            <a:extLst>
              <a:ext uri="{FF2B5EF4-FFF2-40B4-BE49-F238E27FC236}">
                <a16:creationId xmlns:a16="http://schemas.microsoft.com/office/drawing/2014/main" id="{23609E53-6B66-CA39-4A1A-2A41BE1A1C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0462" y="3325380"/>
            <a:ext cx="2019309" cy="2744537"/>
          </a:xfrm>
          <a:prstGeom prst="rect">
            <a:avLst/>
          </a:prstGeom>
        </p:spPr>
      </p:pic>
    </p:spTree>
    <p:extLst>
      <p:ext uri="{BB962C8B-B14F-4D97-AF65-F5344CB8AC3E}">
        <p14:creationId xmlns:p14="http://schemas.microsoft.com/office/powerpoint/2010/main" val="322206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74176" y="2408214"/>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dateren uit</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503642" y="3212976"/>
            <a:ext cx="104974" cy="188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82653"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571041" y="4149080"/>
            <a:ext cx="2628033" cy="49264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kerk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178688" cy="8989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4"/>
            <a:ext cx="3083381" cy="3713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dirty="0">
                <a:effectLst/>
                <a:latin typeface="Century Gothic" panose="020B0502020202020204" pitchFamily="34" charset="0"/>
                <a:ea typeface="Calibri"/>
                <a:cs typeface="Times New Roman"/>
              </a:rPr>
              <a:t>het bronzen zwijn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391717" y="5102081"/>
            <a:ext cx="318839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374176" y="5070317"/>
            <a:ext cx="3205936" cy="38344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Eiffeltoren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5"/>
            <a:ext cx="4320479" cy="7801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5013893" cy="59658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afkomstig zijn uit een bepaalde tijd</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1485C17-AD6C-5692-0E11-CF2676A37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836" y="579436"/>
            <a:ext cx="2628034" cy="1755527"/>
          </a:xfrm>
          <a:prstGeom prst="rect">
            <a:avLst/>
          </a:prstGeom>
        </p:spPr>
      </p:pic>
      <p:pic>
        <p:nvPicPr>
          <p:cNvPr id="4" name="Afbeelding 3">
            <a:extLst>
              <a:ext uri="{FF2B5EF4-FFF2-40B4-BE49-F238E27FC236}">
                <a16:creationId xmlns:a16="http://schemas.microsoft.com/office/drawing/2014/main" id="{87AE237A-4218-6386-4F52-DA4619EECD8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6599" b="95234" l="4536" r="95464">
                        <a14:foregroundMark x1="51443" y1="16957" x2="54639" y2="60403"/>
                        <a14:foregroundMark x1="31856" y1="36389" x2="86804" y2="36389"/>
                        <a14:foregroundMark x1="22784" y1="68561" x2="55670" y2="73786"/>
                        <a14:foregroundMark x1="55670" y1="73786" x2="74742" y2="62145"/>
                        <a14:foregroundMark x1="74742" y1="62145" x2="43505" y2="49038"/>
                        <a14:foregroundMark x1="43505" y1="49038" x2="40928" y2="49038"/>
                        <a14:foregroundMark x1="19072" y1="16957" x2="7629" y2="24565"/>
                        <a14:foregroundMark x1="7629" y1="24565" x2="5670" y2="28598"/>
                        <a14:foregroundMark x1="30412" y1="8616" x2="30412" y2="20257"/>
                        <a14:foregroundMark x1="50000" y1="8341" x2="50619" y2="16224"/>
                        <a14:foregroundMark x1="70206" y1="7608" x2="70000" y2="15399"/>
                        <a14:foregroundMark x1="95052" y1="27039" x2="93608" y2="51054"/>
                        <a14:foregroundMark x1="47732" y1="94592" x2="74124" y2="95234"/>
                        <a14:foregroundMark x1="74124" y1="95234" x2="76804" y2="95142"/>
                        <a14:foregroundMark x1="85876" y1="95142" x2="92784" y2="85243"/>
                        <a14:foregroundMark x1="5979" y1="60220" x2="6186" y2="74335"/>
                        <a14:foregroundMark x1="7113" y1="83685" x2="16082" y2="94867"/>
                        <a14:foregroundMark x1="16082" y1="94867" x2="17320" y2="95325"/>
                        <a14:foregroundMark x1="6186" y1="35930" x2="4845" y2="54079"/>
                        <a14:foregroundMark x1="94742" y1="56370" x2="95567" y2="75344"/>
                        <a14:foregroundMark x1="28454" y1="95325" x2="45052" y2="94867"/>
                        <a14:foregroundMark x1="45052" y1="94867" x2="45773" y2="94867"/>
                        <a14:foregroundMark x1="4536" y1="78918" x2="9691" y2="89826"/>
                        <a14:foregroundMark x1="21546" y1="35930" x2="35258" y2="35930"/>
                        <a14:foregroundMark x1="29278" y1="6599" x2="29278" y2="7608"/>
                        <a14:foregroundMark x1="38144" y1="16407" x2="50309" y2="18423"/>
                      </a14:backgroundRemoval>
                    </a14:imgEffect>
                  </a14:imgLayer>
                </a14:imgProps>
              </a:ext>
              <a:ext uri="{28A0092B-C50C-407E-A947-70E740481C1C}">
                <a14:useLocalDpi xmlns:a14="http://schemas.microsoft.com/office/drawing/2010/main"/>
              </a:ext>
            </a:extLst>
          </a:blip>
          <a:srcRect/>
          <a:stretch/>
        </p:blipFill>
        <p:spPr>
          <a:xfrm>
            <a:off x="2606471" y="801301"/>
            <a:ext cx="1223028" cy="1375907"/>
          </a:xfrm>
          <a:prstGeom prst="rect">
            <a:avLst/>
          </a:prstGeom>
        </p:spPr>
      </p:pic>
      <p:pic>
        <p:nvPicPr>
          <p:cNvPr id="6" name="Afbeelding 5" descr="Afbeelding met gebouw, buiten, huis, oud&#10;&#10;Automatisch gegenereerde beschrijving">
            <a:extLst>
              <a:ext uri="{FF2B5EF4-FFF2-40B4-BE49-F238E27FC236}">
                <a16:creationId xmlns:a16="http://schemas.microsoft.com/office/drawing/2014/main" id="{F961F02F-80BC-940A-200B-8E49D34136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84477" y="2858918"/>
            <a:ext cx="1569276" cy="3000528"/>
          </a:xfrm>
          <a:prstGeom prst="rect">
            <a:avLst/>
          </a:prstGeom>
        </p:spPr>
      </p:pic>
      <p:pic>
        <p:nvPicPr>
          <p:cNvPr id="19" name="Afbeelding 18">
            <a:extLst>
              <a:ext uri="{FF2B5EF4-FFF2-40B4-BE49-F238E27FC236}">
                <a16:creationId xmlns:a16="http://schemas.microsoft.com/office/drawing/2014/main" id="{9F0E51BF-DFCC-79A9-99A5-F257E816DBC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6599" b="95234" l="4536" r="95464">
                        <a14:foregroundMark x1="51443" y1="16957" x2="54639" y2="60403"/>
                        <a14:foregroundMark x1="31856" y1="36389" x2="86804" y2="36389"/>
                        <a14:foregroundMark x1="22784" y1="68561" x2="55670" y2="73786"/>
                        <a14:foregroundMark x1="55670" y1="73786" x2="74742" y2="62145"/>
                        <a14:foregroundMark x1="74742" y1="62145" x2="43505" y2="49038"/>
                        <a14:foregroundMark x1="43505" y1="49038" x2="40928" y2="49038"/>
                        <a14:foregroundMark x1="19072" y1="16957" x2="7629" y2="24565"/>
                        <a14:foregroundMark x1="7629" y1="24565" x2="5670" y2="28598"/>
                        <a14:foregroundMark x1="30412" y1="8616" x2="30412" y2="20257"/>
                        <a14:foregroundMark x1="50000" y1="8341" x2="50619" y2="16224"/>
                        <a14:foregroundMark x1="70206" y1="7608" x2="70000" y2="15399"/>
                        <a14:foregroundMark x1="95052" y1="27039" x2="93608" y2="51054"/>
                        <a14:foregroundMark x1="47732" y1="94592" x2="74124" y2="95234"/>
                        <a14:foregroundMark x1="74124" y1="95234" x2="76804" y2="95142"/>
                        <a14:foregroundMark x1="85876" y1="95142" x2="92784" y2="85243"/>
                        <a14:foregroundMark x1="5979" y1="60220" x2="6186" y2="74335"/>
                        <a14:foregroundMark x1="7113" y1="83685" x2="16082" y2="94867"/>
                        <a14:foregroundMark x1="16082" y1="94867" x2="17320" y2="95325"/>
                        <a14:foregroundMark x1="6186" y1="35930" x2="4845" y2="54079"/>
                        <a14:foregroundMark x1="94742" y1="56370" x2="95567" y2="75344"/>
                        <a14:foregroundMark x1="28454" y1="95325" x2="45052" y2="94867"/>
                        <a14:foregroundMark x1="45052" y1="94867" x2="45773" y2="94867"/>
                        <a14:foregroundMark x1="4536" y1="78918" x2="9691" y2="89826"/>
                        <a14:foregroundMark x1="21546" y1="35930" x2="35258" y2="35930"/>
                        <a14:foregroundMark x1="29278" y1="6599" x2="29278" y2="7608"/>
                        <a14:foregroundMark x1="38144" y1="16407" x2="50309" y2="18423"/>
                      </a14:backgroundRemoval>
                    </a14:imgEffect>
                  </a14:imgLayer>
                </a14:imgProps>
              </a:ext>
              <a:ext uri="{28A0092B-C50C-407E-A947-70E740481C1C}">
                <a14:useLocalDpi xmlns:a14="http://schemas.microsoft.com/office/drawing/2010/main"/>
              </a:ext>
            </a:extLst>
          </a:blip>
          <a:srcRect/>
          <a:stretch/>
        </p:blipFill>
        <p:spPr>
          <a:xfrm>
            <a:off x="7460452" y="1863327"/>
            <a:ext cx="1223028" cy="1375907"/>
          </a:xfrm>
          <a:prstGeom prst="rect">
            <a:avLst/>
          </a:prstGeom>
        </p:spPr>
      </p:pic>
      <p:sp>
        <p:nvSpPr>
          <p:cNvPr id="20" name="Tekstvak 19">
            <a:extLst>
              <a:ext uri="{FF2B5EF4-FFF2-40B4-BE49-F238E27FC236}">
                <a16:creationId xmlns:a16="http://schemas.microsoft.com/office/drawing/2014/main" id="{EC8954BC-8538-94A8-F93B-FC9AA29B653E}"/>
              </a:ext>
            </a:extLst>
          </p:cNvPr>
          <p:cNvSpPr txBox="1"/>
          <p:nvPr/>
        </p:nvSpPr>
        <p:spPr>
          <a:xfrm>
            <a:off x="7502920" y="2424734"/>
            <a:ext cx="1224136" cy="646331"/>
          </a:xfrm>
          <a:prstGeom prst="rect">
            <a:avLst/>
          </a:prstGeom>
          <a:noFill/>
        </p:spPr>
        <p:txBody>
          <a:bodyPr wrap="square" rtlCol="0">
            <a:spAutoFit/>
          </a:bodyPr>
          <a:lstStyle/>
          <a:p>
            <a:r>
              <a:rPr lang="nl-NL" sz="3600" dirty="0"/>
              <a:t>1450</a:t>
            </a:r>
          </a:p>
        </p:txBody>
      </p:sp>
      <p:sp>
        <p:nvSpPr>
          <p:cNvPr id="21" name="Tekstvak 20">
            <a:extLst>
              <a:ext uri="{FF2B5EF4-FFF2-40B4-BE49-F238E27FC236}">
                <a16:creationId xmlns:a16="http://schemas.microsoft.com/office/drawing/2014/main" id="{249B659B-8E7E-2DFE-23EC-6FF314217566}"/>
              </a:ext>
            </a:extLst>
          </p:cNvPr>
          <p:cNvSpPr txBox="1"/>
          <p:nvPr/>
        </p:nvSpPr>
        <p:spPr>
          <a:xfrm>
            <a:off x="2640500" y="1338845"/>
            <a:ext cx="1224136" cy="646331"/>
          </a:xfrm>
          <a:prstGeom prst="rect">
            <a:avLst/>
          </a:prstGeom>
          <a:noFill/>
        </p:spPr>
        <p:txBody>
          <a:bodyPr wrap="square" rtlCol="0">
            <a:spAutoFit/>
          </a:bodyPr>
          <a:lstStyle/>
          <a:p>
            <a:r>
              <a:rPr lang="nl-NL" sz="3600" dirty="0"/>
              <a:t>1612</a:t>
            </a:r>
          </a:p>
        </p:txBody>
      </p:sp>
      <p:pic>
        <p:nvPicPr>
          <p:cNvPr id="23" name="Afbeelding 22">
            <a:extLst>
              <a:ext uri="{FF2B5EF4-FFF2-40B4-BE49-F238E27FC236}">
                <a16:creationId xmlns:a16="http://schemas.microsoft.com/office/drawing/2014/main" id="{1B40C501-5A4F-790A-A08C-1BAFD6A2CA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3044" y="3775136"/>
            <a:ext cx="1843025" cy="2044031"/>
          </a:xfrm>
          <a:prstGeom prst="rect">
            <a:avLst/>
          </a:prstGeom>
        </p:spPr>
      </p:pic>
      <p:pic>
        <p:nvPicPr>
          <p:cNvPr id="25" name="Afbeelding 24">
            <a:extLst>
              <a:ext uri="{FF2B5EF4-FFF2-40B4-BE49-F238E27FC236}">
                <a16:creationId xmlns:a16="http://schemas.microsoft.com/office/drawing/2014/main" id="{1F0ECABD-ACDB-4412-8F42-F236B9CFC080}"/>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6599" b="95234" l="4536" r="95464">
                        <a14:foregroundMark x1="51443" y1="16957" x2="54639" y2="60403"/>
                        <a14:foregroundMark x1="31856" y1="36389" x2="86804" y2="36389"/>
                        <a14:foregroundMark x1="22784" y1="68561" x2="55670" y2="73786"/>
                        <a14:foregroundMark x1="55670" y1="73786" x2="74742" y2="62145"/>
                        <a14:foregroundMark x1="74742" y1="62145" x2="43505" y2="49038"/>
                        <a14:foregroundMark x1="43505" y1="49038" x2="40928" y2="49038"/>
                        <a14:foregroundMark x1="19072" y1="16957" x2="7629" y2="24565"/>
                        <a14:foregroundMark x1="7629" y1="24565" x2="5670" y2="28598"/>
                        <a14:foregroundMark x1="30412" y1="8616" x2="30412" y2="20257"/>
                        <a14:foregroundMark x1="50000" y1="8341" x2="50619" y2="16224"/>
                        <a14:foregroundMark x1="70206" y1="7608" x2="70000" y2="15399"/>
                        <a14:foregroundMark x1="95052" y1="27039" x2="93608" y2="51054"/>
                        <a14:foregroundMark x1="47732" y1="94592" x2="74124" y2="95234"/>
                        <a14:foregroundMark x1="74124" y1="95234" x2="76804" y2="95142"/>
                        <a14:foregroundMark x1="85876" y1="95142" x2="92784" y2="85243"/>
                        <a14:foregroundMark x1="5979" y1="60220" x2="6186" y2="74335"/>
                        <a14:foregroundMark x1="7113" y1="83685" x2="16082" y2="94867"/>
                        <a14:foregroundMark x1="16082" y1="94867" x2="17320" y2="95325"/>
                        <a14:foregroundMark x1="6186" y1="35930" x2="4845" y2="54079"/>
                        <a14:foregroundMark x1="94742" y1="56370" x2="95567" y2="75344"/>
                        <a14:foregroundMark x1="28454" y1="95325" x2="45052" y2="94867"/>
                        <a14:foregroundMark x1="45052" y1="94867" x2="45773" y2="94867"/>
                        <a14:foregroundMark x1="4536" y1="78918" x2="9691" y2="89826"/>
                        <a14:foregroundMark x1="21546" y1="35930" x2="35258" y2="35930"/>
                        <a14:foregroundMark x1="29278" y1="6599" x2="29278" y2="7608"/>
                        <a14:foregroundMark x1="38144" y1="16407" x2="50309" y2="18423"/>
                      </a14:backgroundRemoval>
                    </a14:imgEffect>
                  </a14:imgLayer>
                </a14:imgProps>
              </a:ext>
              <a:ext uri="{28A0092B-C50C-407E-A947-70E740481C1C}">
                <a14:useLocalDpi xmlns:a14="http://schemas.microsoft.com/office/drawing/2010/main"/>
              </a:ext>
            </a:extLst>
          </a:blip>
          <a:srcRect/>
          <a:stretch/>
        </p:blipFill>
        <p:spPr>
          <a:xfrm>
            <a:off x="734874" y="2686277"/>
            <a:ext cx="1223028" cy="1375907"/>
          </a:xfrm>
          <a:prstGeom prst="rect">
            <a:avLst/>
          </a:prstGeom>
        </p:spPr>
      </p:pic>
      <p:sp>
        <p:nvSpPr>
          <p:cNvPr id="27" name="Tekstvak 26">
            <a:extLst>
              <a:ext uri="{FF2B5EF4-FFF2-40B4-BE49-F238E27FC236}">
                <a16:creationId xmlns:a16="http://schemas.microsoft.com/office/drawing/2014/main" id="{56A46A24-FD44-EE9A-512B-B32558AA5F85}"/>
              </a:ext>
            </a:extLst>
          </p:cNvPr>
          <p:cNvSpPr txBox="1"/>
          <p:nvPr/>
        </p:nvSpPr>
        <p:spPr>
          <a:xfrm>
            <a:off x="755554" y="3239234"/>
            <a:ext cx="1224136" cy="646331"/>
          </a:xfrm>
          <a:prstGeom prst="rect">
            <a:avLst/>
          </a:prstGeom>
          <a:noFill/>
        </p:spPr>
        <p:txBody>
          <a:bodyPr wrap="square" rtlCol="0">
            <a:spAutoFit/>
          </a:bodyPr>
          <a:lstStyle/>
          <a:p>
            <a:r>
              <a:rPr lang="nl-NL" sz="3600" dirty="0"/>
              <a:t>1889</a:t>
            </a:r>
          </a:p>
        </p:txBody>
      </p:sp>
    </p:spTree>
    <p:extLst>
      <p:ext uri="{BB962C8B-B14F-4D97-AF65-F5344CB8AC3E}">
        <p14:creationId xmlns:p14="http://schemas.microsoft.com/office/powerpoint/2010/main" val="114022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275552"/>
            <a:ext cx="4320479" cy="937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71001" y="2217593"/>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mythe</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88024" y="1432346"/>
            <a:ext cx="1057994" cy="843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Hercules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814697" y="806139"/>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10004" y="799439"/>
            <a:ext cx="2628033" cy="48268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Sinterklaas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34997" y="4206408"/>
            <a:ext cx="3085642" cy="8876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25067" y="4323120"/>
            <a:ext cx="3300667" cy="3510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zwijn van Florence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5904656" cy="8708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6094013" cy="37393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verzinsel waar veel mensen in geloven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1CDAB40-B7DC-1654-2EE4-985AA4274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3000" y="416820"/>
            <a:ext cx="2008527" cy="1992459"/>
          </a:xfrm>
          <a:prstGeom prst="rect">
            <a:avLst/>
          </a:prstGeom>
        </p:spPr>
      </p:pic>
      <p:pic>
        <p:nvPicPr>
          <p:cNvPr id="4" name="Afbeelding 3">
            <a:extLst>
              <a:ext uri="{FF2B5EF4-FFF2-40B4-BE49-F238E27FC236}">
                <a16:creationId xmlns:a16="http://schemas.microsoft.com/office/drawing/2014/main" id="{953F8EEA-7B9B-701D-7A54-46489AFD8C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91" y="643766"/>
            <a:ext cx="2818648" cy="1586899"/>
          </a:xfrm>
          <a:prstGeom prst="rect">
            <a:avLst/>
          </a:prstGeom>
        </p:spPr>
      </p:pic>
      <p:pic>
        <p:nvPicPr>
          <p:cNvPr id="6" name="Afbeelding 5">
            <a:extLst>
              <a:ext uri="{FF2B5EF4-FFF2-40B4-BE49-F238E27FC236}">
                <a16:creationId xmlns:a16="http://schemas.microsoft.com/office/drawing/2014/main" id="{702BEFB3-C858-77B1-3473-2308860AC2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7192" y="5147562"/>
            <a:ext cx="1997968" cy="1332645"/>
          </a:xfrm>
          <a:prstGeom prst="rect">
            <a:avLst/>
          </a:prstGeom>
        </p:spPr>
      </p:pic>
      <p:pic>
        <p:nvPicPr>
          <p:cNvPr id="20" name="Afbeelding 19">
            <a:extLst>
              <a:ext uri="{FF2B5EF4-FFF2-40B4-BE49-F238E27FC236}">
                <a16:creationId xmlns:a16="http://schemas.microsoft.com/office/drawing/2014/main" id="{D1039E85-83DF-5E4B-D2FE-72DC1C718F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3720" y="4857832"/>
            <a:ext cx="2428707" cy="1622376"/>
          </a:xfrm>
          <a:prstGeom prst="rect">
            <a:avLst/>
          </a:prstGeom>
        </p:spPr>
      </p:pic>
    </p:spTree>
    <p:extLst>
      <p:ext uri="{BB962C8B-B14F-4D97-AF65-F5344CB8AC3E}">
        <p14:creationId xmlns:p14="http://schemas.microsoft.com/office/powerpoint/2010/main" val="67307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reliëf</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een oppervlak dat niet vlak is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Mensen raken </a:t>
            </a:r>
            <a:r>
              <a:rPr lang="nl-NL" sz="2800" i="1" u="sng" dirty="0">
                <a:solidFill>
                  <a:srgbClr val="387038"/>
                </a:solidFill>
                <a:latin typeface="Century Gothic" panose="020B0502020202020204" pitchFamily="34" charset="0"/>
                <a:cs typeface="Times New Roman"/>
              </a:rPr>
              <a:t>het reliëf</a:t>
            </a:r>
            <a:r>
              <a:rPr lang="nl-NL" sz="2800" i="1" dirty="0">
                <a:solidFill>
                  <a:srgbClr val="387038"/>
                </a:solidFill>
                <a:latin typeface="Century Gothic" panose="020B0502020202020204" pitchFamily="34" charset="0"/>
                <a:cs typeface="Times New Roman"/>
              </a:rPr>
              <a:t> van het zwijn aan.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8961A480-BF10-87E4-D3B2-E41D78D4E9D7}"/>
              </a:ext>
            </a:extLst>
          </p:cNvPr>
          <p:cNvPicPr>
            <a:picLocks noChangeAspect="1"/>
          </p:cNvPicPr>
          <p:nvPr/>
        </p:nvPicPr>
        <p:blipFill>
          <a:blip r:embed="rId3"/>
          <a:stretch>
            <a:fillRect/>
          </a:stretch>
        </p:blipFill>
        <p:spPr>
          <a:xfrm>
            <a:off x="1907704" y="1844824"/>
            <a:ext cx="5025398" cy="3672408"/>
          </a:xfrm>
          <a:prstGeom prst="rect">
            <a:avLst/>
          </a:prstGeom>
        </p:spPr>
      </p:pic>
    </p:spTree>
    <p:extLst>
      <p:ext uri="{BB962C8B-B14F-4D97-AF65-F5344CB8AC3E}">
        <p14:creationId xmlns:p14="http://schemas.microsoft.com/office/powerpoint/2010/main" val="127271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E615D8-563E-21F8-C1A4-2D55D462CC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671" y="752110"/>
            <a:ext cx="8026657" cy="5353780"/>
          </a:xfrm>
          <a:prstGeom prst="rect">
            <a:avLst/>
          </a:prstGeom>
        </p:spPr>
      </p:pic>
    </p:spTree>
    <p:extLst>
      <p:ext uri="{BB962C8B-B14F-4D97-AF65-F5344CB8AC3E}">
        <p14:creationId xmlns:p14="http://schemas.microsoft.com/office/powerpoint/2010/main" val="397119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bestand zijn tegen</a:t>
            </a:r>
          </a:p>
        </p:txBody>
      </p:sp>
      <p:pic>
        <p:nvPicPr>
          <p:cNvPr id="3" name="Afbeelding 2">
            <a:extLst>
              <a:ext uri="{FF2B5EF4-FFF2-40B4-BE49-F238E27FC236}">
                <a16:creationId xmlns:a16="http://schemas.microsoft.com/office/drawing/2014/main" id="{76465ABA-6388-49F2-5816-AC361DC589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40" y="1556792"/>
            <a:ext cx="7452320" cy="497069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reliëf </a:t>
            </a:r>
          </a:p>
        </p:txBody>
      </p:sp>
      <p:pic>
        <p:nvPicPr>
          <p:cNvPr id="3" name="Afbeelding 2">
            <a:extLst>
              <a:ext uri="{FF2B5EF4-FFF2-40B4-BE49-F238E27FC236}">
                <a16:creationId xmlns:a16="http://schemas.microsoft.com/office/drawing/2014/main" id="{094754D7-8E66-F257-3B79-413B4455D16C}"/>
              </a:ext>
            </a:extLst>
          </p:cNvPr>
          <p:cNvPicPr>
            <a:picLocks noChangeAspect="1"/>
          </p:cNvPicPr>
          <p:nvPr/>
        </p:nvPicPr>
        <p:blipFill>
          <a:blip r:embed="rId3"/>
          <a:stretch>
            <a:fillRect/>
          </a:stretch>
        </p:blipFill>
        <p:spPr>
          <a:xfrm>
            <a:off x="1403648" y="1700808"/>
            <a:ext cx="6121874" cy="447367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mythe</a:t>
            </a:r>
          </a:p>
        </p:txBody>
      </p:sp>
      <p:pic>
        <p:nvPicPr>
          <p:cNvPr id="3" name="Afbeelding 2">
            <a:extLst>
              <a:ext uri="{FF2B5EF4-FFF2-40B4-BE49-F238E27FC236}">
                <a16:creationId xmlns:a16="http://schemas.microsoft.com/office/drawing/2014/main" id="{D63ED7D9-A4B9-CD81-00EA-A64BEE1BE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084" y="1628800"/>
            <a:ext cx="7929832" cy="446449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resulteren in</a:t>
            </a:r>
          </a:p>
        </p:txBody>
      </p:sp>
      <p:pic>
        <p:nvPicPr>
          <p:cNvPr id="3" name="Afbeelding 2">
            <a:extLst>
              <a:ext uri="{FF2B5EF4-FFF2-40B4-BE49-F238E27FC236}">
                <a16:creationId xmlns:a16="http://schemas.microsoft.com/office/drawing/2014/main" id="{656F7E3C-F305-AD96-3D20-9E92BFFE85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420888"/>
            <a:ext cx="4104456" cy="2741777"/>
          </a:xfrm>
          <a:prstGeom prst="rect">
            <a:avLst/>
          </a:prstGeom>
        </p:spPr>
      </p:pic>
      <p:pic>
        <p:nvPicPr>
          <p:cNvPr id="5" name="Afbeelding 4">
            <a:extLst>
              <a:ext uri="{FF2B5EF4-FFF2-40B4-BE49-F238E27FC236}">
                <a16:creationId xmlns:a16="http://schemas.microsoft.com/office/drawing/2014/main" id="{03BB8FFA-150D-6975-3254-83D9C9A36A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220072" y="2305165"/>
            <a:ext cx="3456384" cy="2857500"/>
          </a:xfrm>
          <a:prstGeom prst="rect">
            <a:avLst/>
          </a:prstGeom>
        </p:spPr>
      </p:pic>
      <p:sp>
        <p:nvSpPr>
          <p:cNvPr id="7" name="Pijl: rechts 6">
            <a:extLst>
              <a:ext uri="{FF2B5EF4-FFF2-40B4-BE49-F238E27FC236}">
                <a16:creationId xmlns:a16="http://schemas.microsoft.com/office/drawing/2014/main" id="{68AA1E8A-E511-6762-C49B-3AD4F57E0EC5}"/>
              </a:ext>
            </a:extLst>
          </p:cNvPr>
          <p:cNvSpPr/>
          <p:nvPr/>
        </p:nvSpPr>
        <p:spPr>
          <a:xfrm>
            <a:off x="3823759" y="3501008"/>
            <a:ext cx="1459970" cy="7920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traditioneel</a:t>
            </a:r>
          </a:p>
        </p:txBody>
      </p:sp>
      <p:pic>
        <p:nvPicPr>
          <p:cNvPr id="3" name="Afbeelding 2">
            <a:extLst>
              <a:ext uri="{FF2B5EF4-FFF2-40B4-BE49-F238E27FC236}">
                <a16:creationId xmlns:a16="http://schemas.microsoft.com/office/drawing/2014/main" id="{9E4644A3-AA08-B945-AA7A-E98E3D9DA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772816"/>
            <a:ext cx="3168546" cy="2113420"/>
          </a:xfrm>
          <a:prstGeom prst="rect">
            <a:avLst/>
          </a:prstGeom>
        </p:spPr>
      </p:pic>
      <p:pic>
        <p:nvPicPr>
          <p:cNvPr id="5" name="Afbeelding 4">
            <a:extLst>
              <a:ext uri="{FF2B5EF4-FFF2-40B4-BE49-F238E27FC236}">
                <a16:creationId xmlns:a16="http://schemas.microsoft.com/office/drawing/2014/main" id="{BC59DD55-1046-1779-1840-84CFB69C51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4293096"/>
            <a:ext cx="3459214" cy="2310755"/>
          </a:xfrm>
          <a:prstGeom prst="rect">
            <a:avLst/>
          </a:prstGeom>
        </p:spPr>
      </p:pic>
      <p:pic>
        <p:nvPicPr>
          <p:cNvPr id="8" name="Afbeelding 7">
            <a:extLst>
              <a:ext uri="{FF2B5EF4-FFF2-40B4-BE49-F238E27FC236}">
                <a16:creationId xmlns:a16="http://schemas.microsoft.com/office/drawing/2014/main" id="{75B9B4BF-B611-E4C1-9DF9-EB9458AFA5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9792" y="3068960"/>
            <a:ext cx="3456578" cy="2308994"/>
          </a:xfrm>
          <a:prstGeom prst="rect">
            <a:avLst/>
          </a:prstGeom>
        </p:spPr>
      </p:pic>
      <p:pic>
        <p:nvPicPr>
          <p:cNvPr id="10" name="Afbeelding 9">
            <a:extLst>
              <a:ext uri="{FF2B5EF4-FFF2-40B4-BE49-F238E27FC236}">
                <a16:creationId xmlns:a16="http://schemas.microsoft.com/office/drawing/2014/main" id="{901B47F2-B4E6-4F6B-905A-F2E3C5DBD5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5018" y="1554710"/>
            <a:ext cx="3317354" cy="2209358"/>
          </a:xfrm>
          <a:prstGeom prst="rect">
            <a:avLst/>
          </a:prstGeom>
        </p:spPr>
      </p:pic>
      <p:pic>
        <p:nvPicPr>
          <p:cNvPr id="12" name="Afbeelding 11">
            <a:extLst>
              <a:ext uri="{FF2B5EF4-FFF2-40B4-BE49-F238E27FC236}">
                <a16:creationId xmlns:a16="http://schemas.microsoft.com/office/drawing/2014/main" id="{E39CEF4A-14D7-A7A7-9D7E-5BA052C657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3568" y="4507573"/>
            <a:ext cx="2741290" cy="202855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de tast</a:t>
            </a:r>
          </a:p>
        </p:txBody>
      </p:sp>
      <p:pic>
        <p:nvPicPr>
          <p:cNvPr id="2" name="Afbeelding 1">
            <a:extLst>
              <a:ext uri="{FF2B5EF4-FFF2-40B4-BE49-F238E27FC236}">
                <a16:creationId xmlns:a16="http://schemas.microsoft.com/office/drawing/2014/main" id="{5C41A9E0-0EBB-8FBD-3A46-C79A8C755987}"/>
              </a:ext>
            </a:extLst>
          </p:cNvPr>
          <p:cNvPicPr>
            <a:picLocks noChangeAspect="1"/>
          </p:cNvPicPr>
          <p:nvPr/>
        </p:nvPicPr>
        <p:blipFill>
          <a:blip r:embed="rId3"/>
          <a:stretch>
            <a:fillRect/>
          </a:stretch>
        </p:blipFill>
        <p:spPr>
          <a:xfrm>
            <a:off x="899592" y="1628800"/>
            <a:ext cx="7056784" cy="4699818"/>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954</Words>
  <Application>Microsoft Office PowerPoint</Application>
  <PresentationFormat>Diavoorstelling (4:3)</PresentationFormat>
  <Paragraphs>283</Paragraphs>
  <Slides>24</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514</cp:revision>
  <dcterms:created xsi:type="dcterms:W3CDTF">2021-06-08T06:13:59Z</dcterms:created>
  <dcterms:modified xsi:type="dcterms:W3CDTF">2023-12-05T10:49:57Z</dcterms:modified>
</cp:coreProperties>
</file>