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437" r:id="rId2"/>
    <p:sldId id="548" r:id="rId3"/>
    <p:sldId id="1491" r:id="rId4"/>
    <p:sldId id="1460" r:id="rId5"/>
    <p:sldId id="1480" r:id="rId6"/>
    <p:sldId id="1477" r:id="rId7"/>
    <p:sldId id="1476" r:id="rId8"/>
    <p:sldId id="1490" r:id="rId9"/>
    <p:sldId id="1478" r:id="rId10"/>
    <p:sldId id="1475" r:id="rId11"/>
    <p:sldId id="1479" r:id="rId12"/>
    <p:sldId id="934" r:id="rId13"/>
    <p:sldId id="263" r:id="rId14"/>
    <p:sldId id="1486" r:id="rId15"/>
    <p:sldId id="1489" r:id="rId16"/>
    <p:sldId id="1484" r:id="rId17"/>
    <p:sldId id="259" r:id="rId18"/>
    <p:sldId id="1485" r:id="rId19"/>
    <p:sldId id="1474" r:id="rId20"/>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91"/>
            <p14:sldId id="1460"/>
            <p14:sldId id="1480"/>
            <p14:sldId id="1477"/>
            <p14:sldId id="1476"/>
            <p14:sldId id="1490"/>
            <p14:sldId id="1478"/>
            <p14:sldId id="1475"/>
            <p14:sldId id="1479"/>
            <p14:sldId id="934"/>
            <p14:sldId id="263"/>
            <p14:sldId id="1486"/>
            <p14:sldId id="1489"/>
            <p14:sldId id="1484"/>
            <p14:sldId id="259"/>
            <p14:sldId id="148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1985" autoAdjust="0"/>
  </p:normalViewPr>
  <p:slideViewPr>
    <p:cSldViewPr>
      <p:cViewPr varScale="1">
        <p:scale>
          <a:sx n="62" d="100"/>
          <a:sy n="62" d="100"/>
        </p:scale>
        <p:origin x="173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19-12-2023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19-12-2023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reiziger:</a:t>
            </a:r>
            <a:r>
              <a:rPr lang="nl-NL" sz="1200" kern="1200" dirty="0">
                <a:solidFill>
                  <a:schemeClr val="tx1"/>
                </a:solidFill>
                <a:effectLst/>
                <a:latin typeface="+mn-lt"/>
                <a:ea typeface="+mn-ea"/>
                <a:cs typeface="+mn-cs"/>
              </a:rPr>
              <a:t> iemand die een reis maakt</a:t>
            </a:r>
          </a:p>
          <a:p>
            <a:pPr fontAlgn="t"/>
            <a:r>
              <a:rPr lang="nl-NL" sz="1200" b="1" kern="1200" dirty="0">
                <a:solidFill>
                  <a:schemeClr val="tx1"/>
                </a:solidFill>
                <a:effectLst/>
                <a:latin typeface="+mn-lt"/>
                <a:ea typeface="+mn-ea"/>
                <a:cs typeface="+mn-cs"/>
              </a:rPr>
              <a:t>voorgaand: </a:t>
            </a:r>
            <a:r>
              <a:rPr lang="nl-NL" sz="1200" kern="1200" dirty="0">
                <a:solidFill>
                  <a:schemeClr val="tx1"/>
                </a:solidFill>
                <a:effectLst/>
                <a:latin typeface="+mn-lt"/>
                <a:ea typeface="+mn-ea"/>
                <a:cs typeface="+mn-cs"/>
              </a:rPr>
              <a:t>eerder</a:t>
            </a:r>
          </a:p>
          <a:p>
            <a:pPr fontAlgn="t"/>
            <a:r>
              <a:rPr lang="nl-NL" sz="1200" b="1" kern="1200" dirty="0">
                <a:solidFill>
                  <a:schemeClr val="tx1"/>
                </a:solidFill>
                <a:effectLst/>
                <a:latin typeface="+mn-lt"/>
                <a:ea typeface="+mn-ea"/>
                <a:cs typeface="+mn-cs"/>
              </a:rPr>
              <a:t>het voorwerp: </a:t>
            </a:r>
            <a:r>
              <a:rPr lang="nl-NL" sz="1200" kern="1200" dirty="0">
                <a:solidFill>
                  <a:schemeClr val="tx1"/>
                </a:solidFill>
                <a:effectLst/>
                <a:latin typeface="+mn-lt"/>
                <a:ea typeface="+mn-ea"/>
                <a:cs typeface="+mn-cs"/>
              </a:rPr>
              <a:t>het ding, je kunt het zien en pakken</a:t>
            </a:r>
          </a:p>
          <a:p>
            <a:pPr fontAlgn="t"/>
            <a:r>
              <a:rPr lang="nl-NL" sz="1200" b="1" kern="1200" dirty="0">
                <a:solidFill>
                  <a:schemeClr val="tx1"/>
                </a:solidFill>
                <a:effectLst/>
                <a:latin typeface="+mn-lt"/>
                <a:ea typeface="+mn-ea"/>
                <a:cs typeface="+mn-cs"/>
              </a:rPr>
              <a:t>duizenden: </a:t>
            </a:r>
            <a:r>
              <a:rPr lang="nl-NL" sz="1200" kern="1200" dirty="0">
                <a:solidFill>
                  <a:schemeClr val="tx1"/>
                </a:solidFill>
                <a:effectLst/>
                <a:latin typeface="+mn-lt"/>
                <a:ea typeface="+mn-ea"/>
                <a:cs typeface="+mn-cs"/>
              </a:rPr>
              <a:t>heel veel</a:t>
            </a:r>
          </a:p>
          <a:p>
            <a:pPr fontAlgn="t"/>
            <a:r>
              <a:rPr lang="nl-NL" sz="1200" b="1" kern="1200" dirty="0">
                <a:solidFill>
                  <a:schemeClr val="tx1"/>
                </a:solidFill>
                <a:effectLst/>
                <a:latin typeface="+mn-lt"/>
                <a:ea typeface="+mn-ea"/>
                <a:cs typeface="+mn-cs"/>
              </a:rPr>
              <a:t>van alles: </a:t>
            </a:r>
            <a:r>
              <a:rPr lang="nl-NL" sz="1200" kern="1200" dirty="0">
                <a:solidFill>
                  <a:schemeClr val="tx1"/>
                </a:solidFill>
                <a:effectLst/>
                <a:latin typeface="+mn-lt"/>
                <a:ea typeface="+mn-ea"/>
                <a:cs typeface="+mn-cs"/>
              </a:rPr>
              <a:t>allemaal verschillende dingen</a:t>
            </a:r>
          </a:p>
          <a:p>
            <a:pPr fontAlgn="t"/>
            <a:r>
              <a:rPr lang="nl-NL" sz="1200" b="1" kern="1200" dirty="0">
                <a:solidFill>
                  <a:schemeClr val="tx1"/>
                </a:solidFill>
                <a:effectLst/>
                <a:latin typeface="+mn-lt"/>
                <a:ea typeface="+mn-ea"/>
                <a:cs typeface="+mn-cs"/>
              </a:rPr>
              <a:t>melden: </a:t>
            </a:r>
            <a:r>
              <a:rPr lang="nl-NL" sz="1200" kern="1200" dirty="0">
                <a:solidFill>
                  <a:schemeClr val="tx1"/>
                </a:solidFill>
                <a:effectLst/>
                <a:latin typeface="+mn-lt"/>
                <a:ea typeface="+mn-ea"/>
                <a:cs typeface="+mn-cs"/>
              </a:rPr>
              <a:t>laten weten, vertellen</a:t>
            </a:r>
          </a:p>
          <a:p>
            <a:pPr fontAlgn="t"/>
            <a:r>
              <a:rPr lang="nl-NL" sz="1200" b="1" kern="1200" dirty="0">
                <a:solidFill>
                  <a:schemeClr val="tx1"/>
                </a:solidFill>
                <a:effectLst/>
                <a:latin typeface="+mn-lt"/>
                <a:ea typeface="+mn-ea"/>
                <a:cs typeface="+mn-cs"/>
              </a:rPr>
              <a:t>ruim: </a:t>
            </a:r>
            <a:r>
              <a:rPr lang="nl-NL" sz="1200" kern="1200" dirty="0">
                <a:solidFill>
                  <a:schemeClr val="tx1"/>
                </a:solidFill>
                <a:effectLst/>
                <a:latin typeface="+mn-lt"/>
                <a:ea typeface="+mn-ea"/>
                <a:cs typeface="+mn-cs"/>
              </a:rPr>
              <a:t>iets meer dan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180533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19-12-2023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6.png"/><Relationship Id="rId7"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In de kerstvakantie gaan weer veel mensen op reis. </a:t>
            </a:r>
            <a:r>
              <a:rPr lang="nl-NL" sz="2000" dirty="0">
                <a:ea typeface="Times New Roman" panose="02020603050405020304" pitchFamily="18" charset="0"/>
                <a:cs typeface="Arial" panose="020B0604020202020204" pitchFamily="34" charset="0"/>
              </a:rPr>
              <a:t>Ze gaan vaak</a:t>
            </a:r>
            <a:r>
              <a:rPr lang="nl-NL" sz="2000" dirty="0">
                <a:effectLst/>
                <a:ea typeface="Times New Roman" panose="02020603050405020304" pitchFamily="18" charset="0"/>
                <a:cs typeface="Arial" panose="020B0604020202020204" pitchFamily="34" charset="0"/>
              </a:rPr>
              <a:t> m</a:t>
            </a:r>
            <a:r>
              <a:rPr lang="nl-NL" sz="2000" dirty="0">
                <a:ea typeface="Times New Roman" panose="02020603050405020304" pitchFamily="18" charset="0"/>
                <a:cs typeface="Arial" panose="020B0604020202020204" pitchFamily="34" charset="0"/>
              </a:rPr>
              <a:t>et de auto of de trein. Maar er zijn ook veel mensen die met het vliegtuig gaan. Ik las in de krant dat de mensen van Schiphol </a:t>
            </a:r>
            <a:r>
              <a:rPr lang="nl-NL" sz="2000" dirty="0">
                <a:solidFill>
                  <a:srgbClr val="00B050"/>
                </a:solidFill>
                <a:ea typeface="Times New Roman" panose="02020603050405020304" pitchFamily="18" charset="0"/>
                <a:cs typeface="Arial" panose="020B0604020202020204" pitchFamily="34" charset="0"/>
              </a:rPr>
              <a:t>(het vliegveld, extra klik) </a:t>
            </a:r>
            <a:r>
              <a:rPr lang="nl-NL" sz="2000" dirty="0">
                <a:ea typeface="Times New Roman" panose="02020603050405020304" pitchFamily="18" charset="0"/>
                <a:cs typeface="Arial" panose="020B0604020202020204" pitchFamily="34" charset="0"/>
              </a:rPr>
              <a:t>in de kerstvakantie 3 miljoen </a:t>
            </a:r>
            <a:r>
              <a:rPr lang="nl-NL" sz="2000" b="1" u="sng" dirty="0">
                <a:ea typeface="Times New Roman" panose="02020603050405020304" pitchFamily="18" charset="0"/>
                <a:cs typeface="Arial" panose="020B0604020202020204" pitchFamily="34" charset="0"/>
              </a:rPr>
              <a:t>reizigers</a:t>
            </a:r>
            <a:r>
              <a:rPr lang="nl-NL" sz="2000" dirty="0">
                <a:ea typeface="Times New Roman" panose="02020603050405020304" pitchFamily="18" charset="0"/>
                <a:cs typeface="Arial" panose="020B0604020202020204" pitchFamily="34" charset="0"/>
              </a:rPr>
              <a:t> verwachten. Een reiziger </a:t>
            </a:r>
            <a:r>
              <a:rPr lang="nl-NL" sz="2000" b="1" i="1" dirty="0">
                <a:ea typeface="Times New Roman" panose="02020603050405020304" pitchFamily="18" charset="0"/>
                <a:cs typeface="Arial" panose="020B0604020202020204" pitchFamily="34" charset="0"/>
              </a:rPr>
              <a:t>is iemand die een reis maakt</a:t>
            </a:r>
            <a:r>
              <a:rPr lang="nl-NL" sz="2000" dirty="0">
                <a:ea typeface="Times New Roman" panose="02020603050405020304" pitchFamily="18" charset="0"/>
                <a:cs typeface="Arial" panose="020B0604020202020204" pitchFamily="34" charset="0"/>
              </a:rPr>
              <a:t>. Drie miljoen reizigers, dat zijn alle mensen die met het vliegtuig aankomen of vertrekken, maar ook mensen die overstappen op een ander vliegtuig. Als je alleen de mensen die vertrekken telt, dan zijn dat </a:t>
            </a:r>
            <a:r>
              <a:rPr lang="nl-NL" sz="2000" b="1" u="sng" dirty="0">
                <a:ea typeface="Times New Roman" panose="02020603050405020304" pitchFamily="18" charset="0"/>
                <a:cs typeface="Arial" panose="020B0604020202020204" pitchFamily="34" charset="0"/>
              </a:rPr>
              <a:t>ruim</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iets meer dan</a:t>
            </a:r>
            <a:r>
              <a:rPr lang="nl-NL" sz="2000" dirty="0">
                <a:ea typeface="Times New Roman" panose="02020603050405020304" pitchFamily="18" charset="0"/>
                <a:cs typeface="Arial" panose="020B0604020202020204" pitchFamily="34" charset="0"/>
              </a:rPr>
              <a:t> 60.000 mensen per dag. Deze mensen willen met zijn allen </a:t>
            </a:r>
            <a:r>
              <a:rPr lang="nl-NL" sz="2000" b="1" u="sng" dirty="0">
                <a:ea typeface="Times New Roman" panose="02020603050405020304" pitchFamily="18" charset="0"/>
                <a:cs typeface="Arial" panose="020B0604020202020204" pitchFamily="34" charset="0"/>
              </a:rPr>
              <a:t>duizenden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heel veel </a:t>
            </a:r>
            <a:r>
              <a:rPr lang="nl-NL" sz="2000" b="1" u="sng" dirty="0">
                <a:ea typeface="Times New Roman" panose="02020603050405020304" pitchFamily="18" charset="0"/>
                <a:cs typeface="Arial" panose="020B0604020202020204" pitchFamily="34" charset="0"/>
              </a:rPr>
              <a:t>voorwerpen</a:t>
            </a:r>
            <a:r>
              <a:rPr lang="nl-NL" sz="2000" dirty="0">
                <a:ea typeface="Times New Roman" panose="02020603050405020304" pitchFamily="18" charset="0"/>
                <a:cs typeface="Arial" panose="020B0604020202020204" pitchFamily="34" charset="0"/>
              </a:rPr>
              <a:t> meenemen in het vliegtuig. Het voorwerp, zo noemen we </a:t>
            </a:r>
            <a:r>
              <a:rPr lang="nl-NL" sz="2000" b="1" i="1" dirty="0">
                <a:ea typeface="Times New Roman" panose="02020603050405020304" pitchFamily="18" charset="0"/>
                <a:cs typeface="Arial" panose="020B0604020202020204" pitchFamily="34" charset="0"/>
              </a:rPr>
              <a:t>het ding, je kunt het zien en pakken</a:t>
            </a:r>
            <a:r>
              <a:rPr lang="nl-NL" sz="2000" dirty="0">
                <a:ea typeface="Times New Roman" panose="02020603050405020304" pitchFamily="18" charset="0"/>
                <a:cs typeface="Arial" panose="020B0604020202020204" pitchFamily="34" charset="0"/>
              </a:rPr>
              <a:t>. Daarom moet iedereen altijd langs de beveiliging voordat hij of zij in het vliegtuig mag. </a:t>
            </a:r>
            <a:r>
              <a:rPr lang="nl-NL" sz="2000" dirty="0">
                <a:solidFill>
                  <a:srgbClr val="00B050"/>
                </a:solidFill>
                <a:ea typeface="Times New Roman" panose="02020603050405020304" pitchFamily="18" charset="0"/>
                <a:cs typeface="Arial" panose="020B0604020202020204" pitchFamily="34" charset="0"/>
              </a:rPr>
              <a:t>(de beveiliging, extra klik) </a:t>
            </a:r>
            <a:r>
              <a:rPr lang="nl-NL" sz="2000" dirty="0">
                <a:ea typeface="Times New Roman" panose="02020603050405020304" pitchFamily="18" charset="0"/>
                <a:cs typeface="Arial" panose="020B0604020202020204" pitchFamily="34" charset="0"/>
              </a:rPr>
              <a:t>De mensen van de security (zo noemen we beveiliging op Schiphol) ontdekken dan ook </a:t>
            </a:r>
            <a:r>
              <a:rPr lang="nl-NL" sz="2000" b="1" u="sng" dirty="0">
                <a:ea typeface="Times New Roman" panose="02020603050405020304" pitchFamily="18" charset="0"/>
                <a:cs typeface="Arial" panose="020B0604020202020204" pitchFamily="34" charset="0"/>
              </a:rPr>
              <a:t>van alles</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wat mensen proberen mee te nemen. Ze ontdekken </a:t>
            </a:r>
            <a:r>
              <a:rPr lang="nl-NL" sz="2000" b="1" i="1" dirty="0">
                <a:ea typeface="Times New Roman" panose="02020603050405020304" pitchFamily="18" charset="0"/>
                <a:cs typeface="Arial" panose="020B0604020202020204" pitchFamily="34" charset="0"/>
              </a:rPr>
              <a:t>allemaal verschillende dingen</a:t>
            </a:r>
            <a:r>
              <a:rPr lang="nl-NL" sz="2000" dirty="0">
                <a:ea typeface="Times New Roman" panose="02020603050405020304" pitchFamily="18" charset="0"/>
                <a:cs typeface="Arial" panose="020B0604020202020204" pitchFamily="34" charset="0"/>
              </a:rPr>
              <a:t>. Hier zie je allerlei dingen die verboden zijn in een vliegtuig.</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In </a:t>
            </a:r>
            <a:r>
              <a:rPr lang="nl-NL" sz="2000" b="1" u="sng" dirty="0">
                <a:ea typeface="Times New Roman" panose="02020603050405020304" pitchFamily="18" charset="0"/>
                <a:cs typeface="Arial" panose="020B0604020202020204" pitchFamily="34" charset="0"/>
              </a:rPr>
              <a:t>voorgaande</a:t>
            </a:r>
            <a:r>
              <a:rPr lang="nl-NL" sz="2000" dirty="0">
                <a:ea typeface="Times New Roman" panose="02020603050405020304" pitchFamily="18" charset="0"/>
                <a:cs typeface="Arial" panose="020B0604020202020204" pitchFamily="34" charset="0"/>
              </a:rPr>
              <a:t> jaren, in </a:t>
            </a:r>
            <a:r>
              <a:rPr lang="nl-NL" sz="2000" b="1" i="1" dirty="0">
                <a:ea typeface="Times New Roman" panose="02020603050405020304" pitchFamily="18" charset="0"/>
                <a:cs typeface="Arial" panose="020B0604020202020204" pitchFamily="34" charset="0"/>
              </a:rPr>
              <a:t>eerdere</a:t>
            </a:r>
            <a:r>
              <a:rPr lang="nl-NL" sz="2000" dirty="0">
                <a:ea typeface="Times New Roman" panose="02020603050405020304" pitchFamily="18" charset="0"/>
                <a:cs typeface="Arial" panose="020B0604020202020204" pitchFamily="34" charset="0"/>
              </a:rPr>
              <a:t> jaren was het vaak zo druk bij de beveiliging dat reizigers uren moesten wachten. Dit jaar is het mogelijk dat je vanuit huis, met je telefoon </a:t>
            </a:r>
            <a:r>
              <a:rPr lang="nl-NL" sz="2000" b="1" u="sng" dirty="0">
                <a:ea typeface="Times New Roman" panose="02020603050405020304" pitchFamily="18" charset="0"/>
                <a:cs typeface="Arial" panose="020B0604020202020204" pitchFamily="34" charset="0"/>
              </a:rPr>
              <a:t>meldt</a:t>
            </a:r>
            <a:r>
              <a:rPr lang="nl-NL" sz="2000" dirty="0">
                <a:ea typeface="Times New Roman" panose="02020603050405020304" pitchFamily="18" charset="0"/>
                <a:cs typeface="Arial" panose="020B0604020202020204" pitchFamily="34" charset="0"/>
              </a:rPr>
              <a:t> hoe laat je op Schiphol zal zijn. Melden betekent </a:t>
            </a:r>
            <a:r>
              <a:rPr lang="nl-NL" sz="2000" b="1" i="1" dirty="0">
                <a:ea typeface="Times New Roman" panose="02020603050405020304" pitchFamily="18" charset="0"/>
                <a:cs typeface="Arial" panose="020B0604020202020204" pitchFamily="34" charset="0"/>
              </a:rPr>
              <a:t>laten weten, vertellen</a:t>
            </a:r>
            <a:r>
              <a:rPr lang="nl-NL" sz="2000" dirty="0">
                <a:ea typeface="Times New Roman" panose="02020603050405020304" pitchFamily="18" charset="0"/>
                <a:cs typeface="Arial" panose="020B0604020202020204" pitchFamily="34" charset="0"/>
              </a:rPr>
              <a:t>. Je kunt dan een tijd afspreken zodat de mensen van de beveiliging je al staan op te wachten. Handig toch?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gaat in de kerstvakantie eigenlijk op reis?</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tekst, schermopname, nummer, Lettertype&#10;&#10;Automatisch gegenereerde beschrijving">
            <a:extLst>
              <a:ext uri="{FF2B5EF4-FFF2-40B4-BE49-F238E27FC236}">
                <a16:creationId xmlns:a16="http://schemas.microsoft.com/office/drawing/2014/main" id="{8F9F1AD8-2E2B-116C-5618-E21315B62F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916832"/>
            <a:ext cx="7344816" cy="4409610"/>
          </a:xfrm>
          <a:prstGeom prst="rect">
            <a:avLst/>
          </a:prstGeom>
        </p:spPr>
      </p:pic>
      <p:sp>
        <p:nvSpPr>
          <p:cNvPr id="6" name="Tekstvak 5"/>
          <p:cNvSpPr txBox="1"/>
          <p:nvPr/>
        </p:nvSpPr>
        <p:spPr>
          <a:xfrm>
            <a:off x="162560" y="-99392"/>
            <a:ext cx="9180512" cy="1200329"/>
          </a:xfrm>
          <a:prstGeom prst="rect">
            <a:avLst/>
          </a:prstGeom>
          <a:noFill/>
        </p:spPr>
        <p:txBody>
          <a:bodyPr wrap="square" rtlCol="0">
            <a:spAutoFit/>
          </a:bodyPr>
          <a:lstStyle/>
          <a:p>
            <a:r>
              <a:rPr lang="nl-NL" sz="7200" b="1" u="sng" dirty="0">
                <a:latin typeface="Century Gothic" panose="020B0502020202020204" pitchFamily="34" charset="0"/>
              </a:rPr>
              <a:t>voorgaand</a:t>
            </a:r>
          </a:p>
        </p:txBody>
      </p:sp>
      <p:sp>
        <p:nvSpPr>
          <p:cNvPr id="4" name="Pijl: omlaag 3">
            <a:extLst>
              <a:ext uri="{FF2B5EF4-FFF2-40B4-BE49-F238E27FC236}">
                <a16:creationId xmlns:a16="http://schemas.microsoft.com/office/drawing/2014/main" id="{4F7FC28A-8ABD-78FF-6386-B650AE84841B}"/>
              </a:ext>
            </a:extLst>
          </p:cNvPr>
          <p:cNvSpPr/>
          <p:nvPr/>
        </p:nvSpPr>
        <p:spPr>
          <a:xfrm rot="5400000">
            <a:off x="2234647" y="964863"/>
            <a:ext cx="533516" cy="410013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melden</a:t>
            </a:r>
          </a:p>
        </p:txBody>
      </p:sp>
      <p:pic>
        <p:nvPicPr>
          <p:cNvPr id="3" name="Afbeelding 2" descr="Afbeelding met Mobiele telefoon, persoon, gadget, Draagbaar communicatietoestel&#10;&#10;Automatisch gegenereerde beschrijving">
            <a:extLst>
              <a:ext uri="{FF2B5EF4-FFF2-40B4-BE49-F238E27FC236}">
                <a16:creationId xmlns:a16="http://schemas.microsoft.com/office/drawing/2014/main" id="{0019E636-AC3C-1BAE-F258-AE672D3C8A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73550"/>
            <a:ext cx="7992888" cy="4763762"/>
          </a:xfrm>
          <a:prstGeom prst="rect">
            <a:avLst/>
          </a:prstGeom>
        </p:spPr>
      </p:pic>
      <p:sp>
        <p:nvSpPr>
          <p:cNvPr id="4" name="Tekstvak 3">
            <a:extLst>
              <a:ext uri="{FF2B5EF4-FFF2-40B4-BE49-F238E27FC236}">
                <a16:creationId xmlns:a16="http://schemas.microsoft.com/office/drawing/2014/main" id="{5A5B924B-64BB-26AE-D7C1-A2A08F3DDE6F}"/>
              </a:ext>
            </a:extLst>
          </p:cNvPr>
          <p:cNvSpPr txBox="1"/>
          <p:nvPr/>
        </p:nvSpPr>
        <p:spPr>
          <a:xfrm>
            <a:off x="4211960" y="1628800"/>
            <a:ext cx="1224136" cy="2308324"/>
          </a:xfrm>
          <a:prstGeom prst="rect">
            <a:avLst/>
          </a:prstGeom>
          <a:noFill/>
        </p:spPr>
        <p:txBody>
          <a:bodyPr wrap="square" rtlCol="0">
            <a:spAutoFit/>
          </a:bodyPr>
          <a:lstStyle/>
          <a:p>
            <a:endParaRPr lang="nl-NL" dirty="0"/>
          </a:p>
          <a:p>
            <a:r>
              <a:rPr lang="nl-NL" u="sng" dirty="0"/>
              <a:t>Aanwezig</a:t>
            </a:r>
          </a:p>
          <a:p>
            <a:r>
              <a:rPr lang="nl-NL" dirty="0"/>
              <a:t>O 2 uur</a:t>
            </a:r>
          </a:p>
          <a:p>
            <a:r>
              <a:rPr lang="nl-NL" dirty="0"/>
              <a:t>O 3 uur</a:t>
            </a:r>
          </a:p>
          <a:p>
            <a:r>
              <a:rPr lang="nl-NL" dirty="0"/>
              <a:t>O 4 uur</a:t>
            </a:r>
          </a:p>
          <a:p>
            <a:r>
              <a:rPr lang="nl-NL" dirty="0"/>
              <a:t>X  5 uur</a:t>
            </a:r>
          </a:p>
          <a:p>
            <a:r>
              <a:rPr lang="nl-NL" dirty="0"/>
              <a:t>O 6 uur</a:t>
            </a:r>
          </a:p>
          <a:p>
            <a:r>
              <a:rPr lang="nl-NL" dirty="0"/>
              <a:t>O 7 uur</a:t>
            </a:r>
          </a:p>
        </p:txBody>
      </p:sp>
      <p:pic>
        <p:nvPicPr>
          <p:cNvPr id="2" name="Afbeelding 1">
            <a:extLst>
              <a:ext uri="{FF2B5EF4-FFF2-40B4-BE49-F238E27FC236}">
                <a16:creationId xmlns:a16="http://schemas.microsoft.com/office/drawing/2014/main" id="{A3683860-431C-0217-8EFE-122E99FEB1F3}"/>
              </a:ext>
            </a:extLst>
          </p:cNvPr>
          <p:cNvPicPr>
            <a:picLocks noChangeAspect="1"/>
          </p:cNvPicPr>
          <p:nvPr/>
        </p:nvPicPr>
        <p:blipFill>
          <a:blip r:embed="rId4"/>
          <a:stretch>
            <a:fillRect/>
          </a:stretch>
        </p:blipFill>
        <p:spPr>
          <a:xfrm>
            <a:off x="5453976" y="564282"/>
            <a:ext cx="1296144" cy="132372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ruim</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exact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35902" y="1583574"/>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meer dan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Ruim</a:t>
            </a:r>
            <a:r>
              <a:rPr lang="nl-NL" sz="2400" i="1" dirty="0">
                <a:solidFill>
                  <a:srgbClr val="387038"/>
                </a:solidFill>
                <a:latin typeface="Century Gothic" panose="020B0502020202020204" pitchFamily="34" charset="0"/>
                <a:ea typeface="Calibri"/>
                <a:cs typeface="Times New Roman"/>
              </a:rPr>
              <a:t> 60.000 reizigers vertrekken elke dag vanaf Schiphol.</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precies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Het zijn er </a:t>
            </a:r>
            <a:r>
              <a:rPr lang="nl-NL" sz="2400" i="1" u="sng" dirty="0">
                <a:solidFill>
                  <a:srgbClr val="387038"/>
                </a:solidFill>
                <a:effectLst/>
                <a:latin typeface="Century Gothic" panose="020B0502020202020204" pitchFamily="34" charset="0"/>
                <a:ea typeface="Calibri"/>
                <a:cs typeface="Times New Roman"/>
              </a:rPr>
              <a:t>exact</a:t>
            </a:r>
            <a:r>
              <a:rPr lang="nl-NL" sz="2400" i="1" dirty="0">
                <a:solidFill>
                  <a:srgbClr val="387038"/>
                </a:solidFill>
                <a:effectLst/>
                <a:latin typeface="Century Gothic" panose="020B0502020202020204" pitchFamily="34" charset="0"/>
                <a:ea typeface="Calibri"/>
                <a:cs typeface="Times New Roman"/>
              </a:rPr>
              <a:t> 60.521.</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5F37164A-AFEC-6769-2993-AE93F4573D5E}"/>
              </a:ext>
            </a:extLst>
          </p:cNvPr>
          <p:cNvGrpSpPr/>
          <p:nvPr/>
        </p:nvGrpSpPr>
        <p:grpSpPr>
          <a:xfrm>
            <a:off x="560892" y="2538240"/>
            <a:ext cx="3622976" cy="2170391"/>
            <a:chOff x="107504" y="1556792"/>
            <a:chExt cx="8838222" cy="5294652"/>
          </a:xfrm>
        </p:grpSpPr>
        <p:pic>
          <p:nvPicPr>
            <p:cNvPr id="3" name="Afbeelding 2">
              <a:extLst>
                <a:ext uri="{FF2B5EF4-FFF2-40B4-BE49-F238E27FC236}">
                  <a16:creationId xmlns:a16="http://schemas.microsoft.com/office/drawing/2014/main" id="{CB738817-322B-9AC1-88A7-B78C447F7F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04" y="1556792"/>
              <a:ext cx="8608298" cy="4480948"/>
            </a:xfrm>
            <a:prstGeom prst="rect">
              <a:avLst/>
            </a:prstGeom>
          </p:spPr>
        </p:pic>
        <p:sp>
          <p:nvSpPr>
            <p:cNvPr id="4" name="Tekstvak 3">
              <a:extLst>
                <a:ext uri="{FF2B5EF4-FFF2-40B4-BE49-F238E27FC236}">
                  <a16:creationId xmlns:a16="http://schemas.microsoft.com/office/drawing/2014/main" id="{AB558466-29F0-972C-32E3-3C8D4A90160D}"/>
                </a:ext>
              </a:extLst>
            </p:cNvPr>
            <p:cNvSpPr txBox="1"/>
            <p:nvPr/>
          </p:nvSpPr>
          <p:spPr>
            <a:xfrm>
              <a:off x="4600859" y="6025544"/>
              <a:ext cx="4344867" cy="825900"/>
            </a:xfrm>
            <a:prstGeom prst="rect">
              <a:avLst/>
            </a:prstGeom>
            <a:noFill/>
          </p:spPr>
          <p:txBody>
            <a:bodyPr wrap="square" rtlCol="0">
              <a:spAutoFit/>
            </a:bodyPr>
            <a:lstStyle/>
            <a:p>
              <a:r>
                <a:rPr lang="nl-NL" sz="1600" b="1" dirty="0">
                  <a:solidFill>
                    <a:schemeClr val="tx2">
                      <a:lumMod val="75000"/>
                    </a:schemeClr>
                  </a:solidFill>
                  <a:latin typeface="Century Gothic" panose="020B0502020202020204" pitchFamily="34" charset="0"/>
                </a:rPr>
                <a:t>ruim 60.000</a:t>
              </a:r>
              <a:endParaRPr lang="nl-NL" sz="1600" dirty="0">
                <a:latin typeface="Century Gothic" panose="020B0502020202020204" pitchFamily="34" charset="0"/>
              </a:endParaRPr>
            </a:p>
          </p:txBody>
        </p:sp>
      </p:grpSp>
      <p:sp>
        <p:nvSpPr>
          <p:cNvPr id="6" name="Tekstvak 5">
            <a:extLst>
              <a:ext uri="{FF2B5EF4-FFF2-40B4-BE49-F238E27FC236}">
                <a16:creationId xmlns:a16="http://schemas.microsoft.com/office/drawing/2014/main" id="{36443639-9670-088E-BAF1-4EDA0F517A42}"/>
              </a:ext>
            </a:extLst>
          </p:cNvPr>
          <p:cNvSpPr txBox="1"/>
          <p:nvPr/>
        </p:nvSpPr>
        <p:spPr>
          <a:xfrm>
            <a:off x="7036467" y="4370077"/>
            <a:ext cx="1781054" cy="338554"/>
          </a:xfrm>
          <a:prstGeom prst="rect">
            <a:avLst/>
          </a:prstGeom>
          <a:noFill/>
        </p:spPr>
        <p:txBody>
          <a:bodyPr wrap="square" rtlCol="0">
            <a:spAutoFit/>
          </a:bodyPr>
          <a:lstStyle/>
          <a:p>
            <a:r>
              <a:rPr lang="nl-NL" sz="1600" b="1" dirty="0">
                <a:solidFill>
                  <a:schemeClr val="tx2">
                    <a:lumMod val="75000"/>
                  </a:schemeClr>
                </a:solidFill>
                <a:latin typeface="Century Gothic" panose="020B0502020202020204" pitchFamily="34" charset="0"/>
              </a:rPr>
              <a:t>exact 60.521</a:t>
            </a:r>
            <a:endParaRPr lang="nl-NL" sz="1600" dirty="0">
              <a:latin typeface="Century Gothic" panose="020B0502020202020204" pitchFamily="34" charset="0"/>
            </a:endParaRPr>
          </a:p>
        </p:txBody>
      </p:sp>
      <p:pic>
        <p:nvPicPr>
          <p:cNvPr id="16" name="Afbeelding 15">
            <a:extLst>
              <a:ext uri="{FF2B5EF4-FFF2-40B4-BE49-F238E27FC236}">
                <a16:creationId xmlns:a16="http://schemas.microsoft.com/office/drawing/2014/main" id="{06EEF11A-718B-6722-1774-056F109D8F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2970" y="2540841"/>
            <a:ext cx="3528725" cy="1836836"/>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melden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verzwijgen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laten weten, vertellen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Je kunt </a:t>
            </a:r>
            <a:r>
              <a:rPr lang="nl-NL" sz="2400" i="1" u="sng" dirty="0">
                <a:solidFill>
                  <a:srgbClr val="387038"/>
                </a:solidFill>
                <a:latin typeface="Century Gothic" panose="020B0502020202020204" pitchFamily="34" charset="0"/>
                <a:ea typeface="Calibri"/>
                <a:cs typeface="Times New Roman"/>
              </a:rPr>
              <a:t>melden</a:t>
            </a:r>
            <a:r>
              <a:rPr lang="nl-NL" sz="2400" i="1" dirty="0">
                <a:solidFill>
                  <a:srgbClr val="387038"/>
                </a:solidFill>
                <a:latin typeface="Century Gothic" panose="020B0502020202020204" pitchFamily="34" charset="0"/>
                <a:ea typeface="Calibri"/>
                <a:cs typeface="Times New Roman"/>
              </a:rPr>
              <a:t> hoe laat je bij de beveiliging bent.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2" y="1561317"/>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laten weten, niet vertellen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Hij </a:t>
            </a:r>
            <a:r>
              <a:rPr lang="nl-NL" sz="2400" i="1" u="sng" dirty="0">
                <a:solidFill>
                  <a:srgbClr val="387038"/>
                </a:solidFill>
                <a:effectLst/>
                <a:latin typeface="Century Gothic" panose="020B0502020202020204" pitchFamily="34" charset="0"/>
                <a:ea typeface="Calibri"/>
                <a:cs typeface="Times New Roman"/>
              </a:rPr>
              <a:t>verzwijgt</a:t>
            </a:r>
            <a:r>
              <a:rPr lang="nl-NL" sz="2400" i="1" dirty="0">
                <a:solidFill>
                  <a:srgbClr val="387038"/>
                </a:solidFill>
                <a:effectLst/>
                <a:latin typeface="Century Gothic" panose="020B0502020202020204" pitchFamily="34" charset="0"/>
                <a:ea typeface="Calibri"/>
                <a:cs typeface="Times New Roman"/>
              </a:rPr>
              <a:t> hoe laat hij op Schiphol 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7A29BE18-9211-D475-8AA4-C74451DE06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315" y="2622611"/>
            <a:ext cx="3595388" cy="2666870"/>
          </a:xfrm>
          <a:prstGeom prst="rect">
            <a:avLst/>
          </a:prstGeom>
        </p:spPr>
      </p:pic>
      <p:pic>
        <p:nvPicPr>
          <p:cNvPr id="5" name="Afbeelding 4" descr="Afbeelding met Mobiele telefoon, persoon, gadget, Draagbaar communicatietoestel&#10;&#10;Automatisch gegenereerde beschrijving">
            <a:extLst>
              <a:ext uri="{FF2B5EF4-FFF2-40B4-BE49-F238E27FC236}">
                <a16:creationId xmlns:a16="http://schemas.microsoft.com/office/drawing/2014/main" id="{4F68F145-96A1-341F-6773-6D51A00CA1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648507"/>
            <a:ext cx="3738342" cy="2640974"/>
          </a:xfrm>
          <a:prstGeom prst="rect">
            <a:avLst/>
          </a:prstGeom>
        </p:spPr>
      </p:pic>
      <p:pic>
        <p:nvPicPr>
          <p:cNvPr id="8" name="Afbeelding 7" descr="Afbeelding met symbool&#10;&#10;Automatisch gegenereerde beschrijving">
            <a:extLst>
              <a:ext uri="{FF2B5EF4-FFF2-40B4-BE49-F238E27FC236}">
                <a16:creationId xmlns:a16="http://schemas.microsoft.com/office/drawing/2014/main" id="{AD91D717-3BEB-9C9F-708F-43503C36C2A3}"/>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913582" y="2524615"/>
            <a:ext cx="1808769" cy="1808769"/>
          </a:xfrm>
          <a:prstGeom prst="rect">
            <a:avLst/>
          </a:prstGeom>
        </p:spPr>
      </p:pic>
    </p:spTree>
    <p:extLst>
      <p:ext uri="{BB962C8B-B14F-4D97-AF65-F5344CB8AC3E}">
        <p14:creationId xmlns:p14="http://schemas.microsoft.com/office/powerpoint/2010/main" val="157892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voorgaand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volgend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1530" y="1657979"/>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eerder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In </a:t>
            </a:r>
            <a:r>
              <a:rPr lang="nl-NL" sz="2400" i="1" u="sng" dirty="0">
                <a:solidFill>
                  <a:srgbClr val="387038"/>
                </a:solidFill>
                <a:latin typeface="Century Gothic" panose="020B0502020202020204" pitchFamily="34" charset="0"/>
                <a:ea typeface="Calibri"/>
                <a:cs typeface="Times New Roman"/>
              </a:rPr>
              <a:t>voorgaande</a:t>
            </a:r>
            <a:r>
              <a:rPr lang="nl-NL" sz="2400" i="1" dirty="0">
                <a:solidFill>
                  <a:srgbClr val="387038"/>
                </a:solidFill>
                <a:latin typeface="Century Gothic" panose="020B0502020202020204" pitchFamily="34" charset="0"/>
                <a:ea typeface="Calibri"/>
                <a:cs typeface="Times New Roman"/>
              </a:rPr>
              <a:t> jaren moesten reizigers uren wachten.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9515" y="1559243"/>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later</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9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Vanaf </a:t>
            </a:r>
            <a:r>
              <a:rPr lang="nl-NL" sz="2400" i="1" u="sng" dirty="0">
                <a:solidFill>
                  <a:srgbClr val="387038"/>
                </a:solidFill>
                <a:effectLst/>
                <a:latin typeface="Century Gothic" panose="020B0502020202020204" pitchFamily="34" charset="0"/>
                <a:ea typeface="Calibri"/>
                <a:cs typeface="Times New Roman"/>
              </a:rPr>
              <a:t>volgend</a:t>
            </a:r>
            <a:r>
              <a:rPr lang="nl-NL" sz="2400" i="1" dirty="0">
                <a:solidFill>
                  <a:srgbClr val="387038"/>
                </a:solidFill>
                <a:effectLst/>
                <a:latin typeface="Century Gothic" panose="020B0502020202020204" pitchFamily="34" charset="0"/>
                <a:ea typeface="Calibri"/>
                <a:cs typeface="Times New Roman"/>
              </a:rPr>
              <a:t> jaar is het veel minder druk.</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tekst, schermopname, nummer, Lettertype&#10;&#10;Automatisch gegenereerde beschrijving">
            <a:extLst>
              <a:ext uri="{FF2B5EF4-FFF2-40B4-BE49-F238E27FC236}">
                <a16:creationId xmlns:a16="http://schemas.microsoft.com/office/drawing/2014/main" id="{7EA2B50F-2A0D-67E3-8DAD-70385A81CC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530" y="2229802"/>
            <a:ext cx="3994861" cy="2398396"/>
          </a:xfrm>
          <a:prstGeom prst="rect">
            <a:avLst/>
          </a:prstGeom>
        </p:spPr>
      </p:pic>
      <p:sp>
        <p:nvSpPr>
          <p:cNvPr id="9" name="Pijl: omlaag 8">
            <a:extLst>
              <a:ext uri="{FF2B5EF4-FFF2-40B4-BE49-F238E27FC236}">
                <a16:creationId xmlns:a16="http://schemas.microsoft.com/office/drawing/2014/main" id="{9173EFAF-173C-7AEC-27AD-A06E98F6F1F9}"/>
              </a:ext>
            </a:extLst>
          </p:cNvPr>
          <p:cNvSpPr/>
          <p:nvPr/>
        </p:nvSpPr>
        <p:spPr>
          <a:xfrm rot="5400000">
            <a:off x="1355992" y="2073818"/>
            <a:ext cx="284226" cy="158417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descr="Afbeelding met tekst, schermopname, nummer, Lettertype&#10;&#10;Automatisch gegenereerde beschrijving">
            <a:extLst>
              <a:ext uri="{FF2B5EF4-FFF2-40B4-BE49-F238E27FC236}">
                <a16:creationId xmlns:a16="http://schemas.microsoft.com/office/drawing/2014/main" id="{621C0308-AC8A-3900-2697-D8F99AC071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9468" y="2229802"/>
            <a:ext cx="3923002" cy="2398396"/>
          </a:xfrm>
          <a:prstGeom prst="rect">
            <a:avLst/>
          </a:prstGeom>
        </p:spPr>
      </p:pic>
      <p:sp>
        <p:nvSpPr>
          <p:cNvPr id="17" name="Pijl: rechts 16">
            <a:extLst>
              <a:ext uri="{FF2B5EF4-FFF2-40B4-BE49-F238E27FC236}">
                <a16:creationId xmlns:a16="http://schemas.microsoft.com/office/drawing/2014/main" id="{6DCDC029-3176-E8C0-E769-974D9A354F32}"/>
              </a:ext>
            </a:extLst>
          </p:cNvPr>
          <p:cNvSpPr/>
          <p:nvPr/>
        </p:nvSpPr>
        <p:spPr>
          <a:xfrm>
            <a:off x="7533449" y="2719987"/>
            <a:ext cx="1080120"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5417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75894" y="455360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tientallen</a:t>
            </a:r>
            <a:endParaRPr lang="nl-NL" sz="4000" dirty="0">
              <a:effectLst/>
              <a:latin typeface="Century Gothic" panose="020B0502020202020204" pitchFamily="34" charset="0"/>
              <a:ea typeface="Calibri"/>
              <a:cs typeface="Times New Roman"/>
            </a:endParaRPr>
          </a:p>
        </p:txBody>
      </p:sp>
      <p:sp>
        <p:nvSpPr>
          <p:cNvPr id="9" name="Text Box 14"/>
          <p:cNvSpPr txBox="1"/>
          <p:nvPr/>
        </p:nvSpPr>
        <p:spPr>
          <a:xfrm>
            <a:off x="2953585" y="397475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honderden</a:t>
            </a:r>
          </a:p>
        </p:txBody>
      </p:sp>
      <p:sp>
        <p:nvSpPr>
          <p:cNvPr id="10" name="Text Box 14"/>
          <p:cNvSpPr txBox="1"/>
          <p:nvPr/>
        </p:nvSpPr>
        <p:spPr>
          <a:xfrm>
            <a:off x="5878279" y="340369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duizenden</a:t>
            </a:r>
          </a:p>
        </p:txBody>
      </p:sp>
      <p:sp>
        <p:nvSpPr>
          <p:cNvPr id="11" name="Text Box 14"/>
          <p:cNvSpPr txBox="1"/>
          <p:nvPr/>
        </p:nvSpPr>
        <p:spPr>
          <a:xfrm>
            <a:off x="467544" y="460189"/>
            <a:ext cx="669674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Er staan tientallen koeien in de wei, er staan honderden mensen in de rij en er liggen </a:t>
            </a:r>
            <a:r>
              <a:rPr lang="nl-NL" sz="2000" i="1" u="sng" dirty="0">
                <a:solidFill>
                  <a:srgbClr val="387038"/>
                </a:solidFill>
                <a:effectLst/>
                <a:latin typeface="Century Gothic" panose="020B0502020202020204" pitchFamily="34" charset="0"/>
                <a:ea typeface="Calibri"/>
                <a:cs typeface="Times New Roman"/>
              </a:rPr>
              <a:t>duizenden</a:t>
            </a:r>
            <a:r>
              <a:rPr lang="nl-NL" sz="2000" i="1" dirty="0">
                <a:solidFill>
                  <a:srgbClr val="387038"/>
                </a:solidFill>
                <a:effectLst/>
                <a:latin typeface="Century Gothic" panose="020B0502020202020204" pitchFamily="34" charset="0"/>
                <a:ea typeface="Calibri"/>
                <a:cs typeface="Times New Roman"/>
              </a:rPr>
              <a:t> voorwerpen bij de beveiliging.</a:t>
            </a:r>
          </a:p>
        </p:txBody>
      </p:sp>
      <p:sp>
        <p:nvSpPr>
          <p:cNvPr id="15" name="Tekstvak 2"/>
          <p:cNvSpPr txBox="1">
            <a:spLocks noChangeArrowheads="1"/>
          </p:cNvSpPr>
          <p:nvPr/>
        </p:nvSpPr>
        <p:spPr bwMode="auto">
          <a:xfrm>
            <a:off x="3118831" y="4778192"/>
            <a:ext cx="2797933"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3"/>
            <a:ext cx="2830499" cy="5431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5"/>
            <a:ext cx="2850772" cy="2513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heel veel</a:t>
            </a:r>
            <a:endParaRPr lang="nl-NL" sz="1100" dirty="0">
              <a:effectLst/>
              <a:latin typeface="Century Gothic" panose="020B0502020202020204" pitchFamily="34" charset="0"/>
              <a:ea typeface="Calibri"/>
              <a:cs typeface="Times New Roman"/>
            </a:endParaRPr>
          </a:p>
        </p:txBody>
      </p:sp>
      <p:pic>
        <p:nvPicPr>
          <p:cNvPr id="19" name="Afbeelding 18" descr="Afbeelding met schoeisel, groep, kleding, mensen&#10;&#10;Automatisch gegenereerde beschrijving">
            <a:extLst>
              <a:ext uri="{FF2B5EF4-FFF2-40B4-BE49-F238E27FC236}">
                <a16:creationId xmlns:a16="http://schemas.microsoft.com/office/drawing/2014/main" id="{6A66D536-0961-E04B-76AE-DB5A2EBB7E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9369" y="1724841"/>
            <a:ext cx="2797395" cy="2098046"/>
          </a:xfrm>
          <a:prstGeom prst="rect">
            <a:avLst/>
          </a:prstGeom>
          <a:ln>
            <a:noFill/>
          </a:ln>
        </p:spPr>
      </p:pic>
      <p:pic>
        <p:nvPicPr>
          <p:cNvPr id="21" name="Afbeelding 20" descr="Afbeelding met gras, buitenshuis, veld, hemel&#10;&#10;Automatisch gegenereerde beschrijving">
            <a:extLst>
              <a:ext uri="{FF2B5EF4-FFF2-40B4-BE49-F238E27FC236}">
                <a16:creationId xmlns:a16="http://schemas.microsoft.com/office/drawing/2014/main" id="{05AC3A3D-D7DF-8F93-5D97-209A2761F8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2062" y="2672676"/>
            <a:ext cx="2806399" cy="1869062"/>
          </a:xfrm>
          <a:prstGeom prst="rect">
            <a:avLst/>
          </a:prstGeom>
        </p:spPr>
      </p:pic>
      <p:pic>
        <p:nvPicPr>
          <p:cNvPr id="23" name="Afbeelding 22" descr="Afbeelding met kerstboom, schets, tekening, kerstmis&#10;&#10;Automatisch gegenereerde beschrijving">
            <a:extLst>
              <a:ext uri="{FF2B5EF4-FFF2-40B4-BE49-F238E27FC236}">
                <a16:creationId xmlns:a16="http://schemas.microsoft.com/office/drawing/2014/main" id="{DFCCB3ED-6B48-1E07-EE69-8E5FC3AD49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03859" y="1257615"/>
            <a:ext cx="2505412" cy="2164676"/>
          </a:xfrm>
          <a:prstGeom prst="rect">
            <a:avLst/>
          </a:prstGeom>
        </p:spPr>
      </p:pic>
      <p:sp>
        <p:nvSpPr>
          <p:cNvPr id="24" name="Rechthoek 23">
            <a:extLst>
              <a:ext uri="{FF2B5EF4-FFF2-40B4-BE49-F238E27FC236}">
                <a16:creationId xmlns:a16="http://schemas.microsoft.com/office/drawing/2014/main" id="{27322B60-0319-6792-3D51-36A0CCD5745A}"/>
              </a:ext>
            </a:extLst>
          </p:cNvPr>
          <p:cNvSpPr/>
          <p:nvPr/>
        </p:nvSpPr>
        <p:spPr>
          <a:xfrm>
            <a:off x="6032433" y="2348880"/>
            <a:ext cx="843823" cy="1003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5342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51720" y="476672"/>
            <a:ext cx="404936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907704" y="404664"/>
            <a:ext cx="432048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voorwerp</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duikbril</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07007" y="3861048"/>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toilettas</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611086"/>
            <a:ext cx="2611399" cy="93403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40461" y="3683094"/>
            <a:ext cx="3153865" cy="131200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wandelstok</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ding, je kunt het zien en pakken</a:t>
            </a:r>
            <a:endParaRPr lang="nl-NL" sz="1100" dirty="0">
              <a:effectLst/>
              <a:latin typeface="Century Gothic" panose="020B0502020202020204" pitchFamily="34" charset="0"/>
              <a:ea typeface="Calibri"/>
              <a:cs typeface="Times New Roman"/>
            </a:endParaRPr>
          </a:p>
        </p:txBody>
      </p:sp>
      <p:pic>
        <p:nvPicPr>
          <p:cNvPr id="3" name="Afbeelding 2" descr="Afbeelding met tekenfilm, Kinderkunst, tekening, clipart&#10;&#10;Automatisch gegenereerde beschrijving">
            <a:extLst>
              <a:ext uri="{FF2B5EF4-FFF2-40B4-BE49-F238E27FC236}">
                <a16:creationId xmlns:a16="http://schemas.microsoft.com/office/drawing/2014/main" id="{E167D744-1A9F-C92C-C544-CB829DDF57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5402" y="1345506"/>
            <a:ext cx="2916263" cy="874879"/>
          </a:xfrm>
          <a:prstGeom prst="rect">
            <a:avLst/>
          </a:prstGeom>
        </p:spPr>
      </p:pic>
      <p:pic>
        <p:nvPicPr>
          <p:cNvPr id="17" name="Afbeelding 16" descr="Afbeelding met bril, brillen, accessoire, clipart&#10;&#10;Automatisch gegenereerde beschrijving">
            <a:extLst>
              <a:ext uri="{FF2B5EF4-FFF2-40B4-BE49-F238E27FC236}">
                <a16:creationId xmlns:a16="http://schemas.microsoft.com/office/drawing/2014/main" id="{4B9F6354-6CF6-2112-BA05-D1AA03710F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1678" b="10468"/>
          <a:stretch/>
        </p:blipFill>
        <p:spPr>
          <a:xfrm>
            <a:off x="910687" y="4581128"/>
            <a:ext cx="1772816" cy="1380205"/>
          </a:xfrm>
          <a:prstGeom prst="rect">
            <a:avLst/>
          </a:prstGeom>
        </p:spPr>
      </p:pic>
      <p:pic>
        <p:nvPicPr>
          <p:cNvPr id="19" name="Afbeelding 18" descr="Afbeelding met plastic, accessoire&#10;&#10;Automatisch gegenereerde beschrijving">
            <a:extLst>
              <a:ext uri="{FF2B5EF4-FFF2-40B4-BE49-F238E27FC236}">
                <a16:creationId xmlns:a16="http://schemas.microsoft.com/office/drawing/2014/main" id="{21A09C03-D00B-B5F4-9B4E-55AE35232B6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63799" y="4562511"/>
            <a:ext cx="2226989" cy="1380205"/>
          </a:xfrm>
          <a:prstGeom prst="rect">
            <a:avLst/>
          </a:prstGeom>
        </p:spPr>
      </p:pic>
      <p:pic>
        <p:nvPicPr>
          <p:cNvPr id="21" name="Afbeelding 20" descr="Afbeelding met gereedschap&#10;&#10;Beschrijving automatisch gegenereerd met gemiddelde betrouwbaarheid">
            <a:extLst>
              <a:ext uri="{FF2B5EF4-FFF2-40B4-BE49-F238E27FC236}">
                <a16:creationId xmlns:a16="http://schemas.microsoft.com/office/drawing/2014/main" id="{F3D41D71-2FE2-FB56-1CAE-0693A9E90EE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15458" y="4582005"/>
            <a:ext cx="3203480" cy="1300612"/>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02" y="-203476"/>
            <a:ext cx="9128770" cy="658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316674" y="2255385"/>
            <a:ext cx="4438018" cy="8949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434214" y="2186283"/>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reiziger</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stCxn id="13" idx="2"/>
          </p:cNvCxnSpPr>
          <p:nvPr/>
        </p:nvCxnSpPr>
        <p:spPr>
          <a:xfrm flipH="1">
            <a:off x="4572000" y="946267"/>
            <a:ext cx="1038948" cy="13231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82047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40660" y="4165582"/>
            <a:ext cx="327610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attractie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339356"/>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33265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toerist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50553" y="4011557"/>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90228" y="3976751"/>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ticket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187624" y="3140968"/>
            <a:ext cx="5472608" cy="4732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187624" y="3130677"/>
            <a:ext cx="5146608" cy="37033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een reis maakt</a:t>
            </a:r>
            <a:endParaRPr lang="nl-NL" sz="1100" dirty="0">
              <a:effectLst/>
              <a:latin typeface="Century Gothic" panose="020B0502020202020204" pitchFamily="34" charset="0"/>
              <a:ea typeface="Calibri"/>
              <a:cs typeface="Times New Roman"/>
            </a:endParaRPr>
          </a:p>
        </p:txBody>
      </p:sp>
      <p:pic>
        <p:nvPicPr>
          <p:cNvPr id="3" name="Afbeelding 2" descr="Afbeelding met schoeisel, tekenfilm, kleding, persoon&#10;&#10;Automatisch gegenereerde beschrijving">
            <a:extLst>
              <a:ext uri="{FF2B5EF4-FFF2-40B4-BE49-F238E27FC236}">
                <a16:creationId xmlns:a16="http://schemas.microsoft.com/office/drawing/2014/main" id="{0FC136DF-8B0B-C5AE-9223-D8C5C3CCEF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0882" y="1678702"/>
            <a:ext cx="1891211" cy="1386296"/>
          </a:xfrm>
          <a:prstGeom prst="rect">
            <a:avLst/>
          </a:prstGeom>
        </p:spPr>
      </p:pic>
      <p:pic>
        <p:nvPicPr>
          <p:cNvPr id="6" name="Afbeelding 5" descr="Afbeelding met tekst, schermopname, Lettertype, nummer&#10;&#10;Automatisch gegenereerde beschrijving">
            <a:extLst>
              <a:ext uri="{FF2B5EF4-FFF2-40B4-BE49-F238E27FC236}">
                <a16:creationId xmlns:a16="http://schemas.microsoft.com/office/drawing/2014/main" id="{1317C262-1EAD-1E58-82EA-B4AE796B7DB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7250"/>
          <a:stretch/>
        </p:blipFill>
        <p:spPr>
          <a:xfrm>
            <a:off x="490228" y="4622066"/>
            <a:ext cx="3589336" cy="1412618"/>
          </a:xfrm>
          <a:prstGeom prst="rect">
            <a:avLst/>
          </a:prstGeom>
        </p:spPr>
      </p:pic>
      <p:pic>
        <p:nvPicPr>
          <p:cNvPr id="20" name="Afbeelding 19" descr="Afbeelding met schoeisel, tekenfilm, kleding&#10;&#10;Automatisch gegenereerde beschrijving">
            <a:extLst>
              <a:ext uri="{FF2B5EF4-FFF2-40B4-BE49-F238E27FC236}">
                <a16:creationId xmlns:a16="http://schemas.microsoft.com/office/drawing/2014/main" id="{774E2301-D226-1523-AD69-AC88D782C9A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22621" b="14311"/>
          <a:stretch/>
        </p:blipFill>
        <p:spPr>
          <a:xfrm>
            <a:off x="550553" y="305541"/>
            <a:ext cx="3555763" cy="1281451"/>
          </a:xfrm>
          <a:prstGeom prst="rect">
            <a:avLst/>
          </a:prstGeom>
        </p:spPr>
      </p:pic>
      <p:pic>
        <p:nvPicPr>
          <p:cNvPr id="24" name="Afbeelding 23">
            <a:extLst>
              <a:ext uri="{FF2B5EF4-FFF2-40B4-BE49-F238E27FC236}">
                <a16:creationId xmlns:a16="http://schemas.microsoft.com/office/drawing/2014/main" id="{8355570F-B2D2-A75A-F18C-8E32E6293E1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10093"/>
          <a:stretch/>
        </p:blipFill>
        <p:spPr>
          <a:xfrm>
            <a:off x="4544690" y="4862455"/>
            <a:ext cx="4234018" cy="1130633"/>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van alles</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allemaal verschillende dingen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Er is </a:t>
            </a:r>
            <a:r>
              <a:rPr lang="nl-NL" sz="2800" i="1" u="sng" dirty="0">
                <a:solidFill>
                  <a:srgbClr val="387038"/>
                </a:solidFill>
                <a:latin typeface="Century Gothic" panose="020B0502020202020204" pitchFamily="34" charset="0"/>
                <a:cs typeface="Times New Roman"/>
              </a:rPr>
              <a:t>van alles</a:t>
            </a:r>
            <a:r>
              <a:rPr lang="nl-NL" sz="2800" i="1" dirty="0">
                <a:solidFill>
                  <a:srgbClr val="387038"/>
                </a:solidFill>
                <a:latin typeface="Century Gothic" panose="020B0502020202020204" pitchFamily="34" charset="0"/>
                <a:cs typeface="Times New Roman"/>
              </a:rPr>
              <a:t> verboden om mee te nemen </a:t>
            </a:r>
          </a:p>
          <a:p>
            <a:r>
              <a:rPr lang="nl-NL" sz="2800" i="1" dirty="0">
                <a:solidFill>
                  <a:srgbClr val="387038"/>
                </a:solidFill>
                <a:latin typeface="Century Gothic" panose="020B0502020202020204" pitchFamily="34" charset="0"/>
                <a:cs typeface="Times New Roman"/>
              </a:rPr>
              <a:t>in een vliegtuig.</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0F0E6843-9A71-0BA0-375F-137B568A9516}"/>
              </a:ext>
            </a:extLst>
          </p:cNvPr>
          <p:cNvPicPr>
            <a:picLocks noChangeAspect="1"/>
          </p:cNvPicPr>
          <p:nvPr/>
        </p:nvPicPr>
        <p:blipFill>
          <a:blip r:embed="rId3"/>
          <a:stretch>
            <a:fillRect/>
          </a:stretch>
        </p:blipFill>
        <p:spPr>
          <a:xfrm>
            <a:off x="611560" y="2204864"/>
            <a:ext cx="7521401" cy="2880320"/>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51 </a:t>
            </a:r>
            <a:r>
              <a:rPr lang="nl-NL">
                <a:solidFill>
                  <a:srgbClr val="C00000"/>
                </a:solidFill>
                <a:latin typeface="Century Gothic" panose="020B0502020202020204" pitchFamily="34" charset="0"/>
              </a:rPr>
              <a:t>– 19 december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vlak, vliegtuig, buitenshuis, transport&#10;&#10;Automatisch gegenereerde beschrijving">
            <a:extLst>
              <a:ext uri="{FF2B5EF4-FFF2-40B4-BE49-F238E27FC236}">
                <a16:creationId xmlns:a16="http://schemas.microsoft.com/office/drawing/2014/main" id="{E489D26E-F512-9E31-AAE1-B68DDFC189AF}"/>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3282" y="1052736"/>
            <a:ext cx="7517436" cy="5021647"/>
          </a:xfrm>
        </p:spPr>
      </p:pic>
      <p:pic>
        <p:nvPicPr>
          <p:cNvPr id="4" name="Afbeelding 3">
            <a:extLst>
              <a:ext uri="{FF2B5EF4-FFF2-40B4-BE49-F238E27FC236}">
                <a16:creationId xmlns:a16="http://schemas.microsoft.com/office/drawing/2014/main" id="{F187152F-7299-52C4-13E8-EE9755CC881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99592" y="3563559"/>
            <a:ext cx="1512168" cy="2028747"/>
          </a:xfrm>
          <a:prstGeom prst="rect">
            <a:avLst/>
          </a:prstGeom>
        </p:spPr>
      </p:pic>
      <p:pic>
        <p:nvPicPr>
          <p:cNvPr id="6" name="Afbeelding 5">
            <a:extLst>
              <a:ext uri="{FF2B5EF4-FFF2-40B4-BE49-F238E27FC236}">
                <a16:creationId xmlns:a16="http://schemas.microsoft.com/office/drawing/2014/main" id="{3E0D4EF7-A484-6BDB-EE15-F0A5D87BD4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8095" y="4019848"/>
            <a:ext cx="1511939" cy="2024047"/>
          </a:xfrm>
          <a:prstGeom prst="rect">
            <a:avLst/>
          </a:prstGeom>
        </p:spPr>
      </p:pic>
      <p:pic>
        <p:nvPicPr>
          <p:cNvPr id="7" name="Afbeelding 6">
            <a:extLst>
              <a:ext uri="{FF2B5EF4-FFF2-40B4-BE49-F238E27FC236}">
                <a16:creationId xmlns:a16="http://schemas.microsoft.com/office/drawing/2014/main" id="{C1B73157-A020-E476-96ED-F896DE7619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7926" y="3781217"/>
            <a:ext cx="1511939" cy="2024047"/>
          </a:xfrm>
          <a:prstGeom prst="rect">
            <a:avLst/>
          </a:prstGeom>
        </p:spPr>
      </p:pic>
      <p:pic>
        <p:nvPicPr>
          <p:cNvPr id="8" name="Afbeelding 7">
            <a:extLst>
              <a:ext uri="{FF2B5EF4-FFF2-40B4-BE49-F238E27FC236}">
                <a16:creationId xmlns:a16="http://schemas.microsoft.com/office/drawing/2014/main" id="{53EC8D57-18E2-5C4F-BBE0-E93E1E7C2A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4509" y="4149080"/>
            <a:ext cx="1511939" cy="2024047"/>
          </a:xfrm>
          <a:prstGeom prst="rect">
            <a:avLst/>
          </a:prstGeom>
        </p:spPr>
      </p:pic>
    </p:spTree>
    <p:extLst>
      <p:ext uri="{BB962C8B-B14F-4D97-AF65-F5344CB8AC3E}">
        <p14:creationId xmlns:p14="http://schemas.microsoft.com/office/powerpoint/2010/main" val="391168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reiziger</a:t>
            </a:r>
          </a:p>
        </p:txBody>
      </p:sp>
      <p:pic>
        <p:nvPicPr>
          <p:cNvPr id="3" name="Afbeelding 2" descr="Afbeelding met schoeisel, tekenfilm, kleding, persoon&#10;&#10;Automatisch gegenereerde beschrijving">
            <a:extLst>
              <a:ext uri="{FF2B5EF4-FFF2-40B4-BE49-F238E27FC236}">
                <a16:creationId xmlns:a16="http://schemas.microsoft.com/office/drawing/2014/main" id="{7CAAAB35-6CCE-D670-259A-07642A3DF7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237951"/>
            <a:ext cx="7135368" cy="523036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ruim</a:t>
            </a:r>
          </a:p>
        </p:txBody>
      </p:sp>
      <p:sp>
        <p:nvSpPr>
          <p:cNvPr id="4" name="Tekstvak 3">
            <a:extLst>
              <a:ext uri="{FF2B5EF4-FFF2-40B4-BE49-F238E27FC236}">
                <a16:creationId xmlns:a16="http://schemas.microsoft.com/office/drawing/2014/main" id="{61E72771-D302-2BB4-69F1-4BB21D952998}"/>
              </a:ext>
            </a:extLst>
          </p:cNvPr>
          <p:cNvSpPr txBox="1"/>
          <p:nvPr/>
        </p:nvSpPr>
        <p:spPr>
          <a:xfrm>
            <a:off x="7596336" y="1700808"/>
            <a:ext cx="4821936" cy="369332"/>
          </a:xfrm>
          <a:prstGeom prst="rect">
            <a:avLst/>
          </a:prstGeom>
          <a:noFill/>
        </p:spPr>
        <p:txBody>
          <a:bodyPr wrap="square">
            <a:spAutoFit/>
          </a:bodyPr>
          <a:lstStyle/>
          <a:p>
            <a:r>
              <a:rPr lang="nl-NL" b="1" dirty="0">
                <a:solidFill>
                  <a:schemeClr val="tx2">
                    <a:lumMod val="75000"/>
                  </a:schemeClr>
                </a:solidFill>
              </a:rPr>
              <a:t>security</a:t>
            </a:r>
          </a:p>
        </p:txBody>
      </p:sp>
      <p:grpSp>
        <p:nvGrpSpPr>
          <p:cNvPr id="3" name="Groep 2">
            <a:extLst>
              <a:ext uri="{FF2B5EF4-FFF2-40B4-BE49-F238E27FC236}">
                <a16:creationId xmlns:a16="http://schemas.microsoft.com/office/drawing/2014/main" id="{92CDB2E4-B154-E7F4-1426-F817290433AC}"/>
              </a:ext>
            </a:extLst>
          </p:cNvPr>
          <p:cNvGrpSpPr/>
          <p:nvPr/>
        </p:nvGrpSpPr>
        <p:grpSpPr>
          <a:xfrm>
            <a:off x="107504" y="1556792"/>
            <a:ext cx="8838222" cy="5238192"/>
            <a:chOff x="107504" y="1556792"/>
            <a:chExt cx="8838222" cy="5238192"/>
          </a:xfrm>
        </p:grpSpPr>
        <p:pic>
          <p:nvPicPr>
            <p:cNvPr id="2" name="Afbeelding 1">
              <a:extLst>
                <a:ext uri="{FF2B5EF4-FFF2-40B4-BE49-F238E27FC236}">
                  <a16:creationId xmlns:a16="http://schemas.microsoft.com/office/drawing/2014/main" id="{C263A5E1-567E-DD97-9E09-C96B4A0AD5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1556792"/>
              <a:ext cx="8608298" cy="4480948"/>
            </a:xfrm>
            <a:prstGeom prst="rect">
              <a:avLst/>
            </a:prstGeom>
          </p:spPr>
        </p:pic>
        <p:sp>
          <p:nvSpPr>
            <p:cNvPr id="5" name="Tekstvak 4">
              <a:extLst>
                <a:ext uri="{FF2B5EF4-FFF2-40B4-BE49-F238E27FC236}">
                  <a16:creationId xmlns:a16="http://schemas.microsoft.com/office/drawing/2014/main" id="{CA3DDBA0-419F-8E0D-30C9-2A47B2EAA211}"/>
                </a:ext>
              </a:extLst>
            </p:cNvPr>
            <p:cNvSpPr txBox="1"/>
            <p:nvPr/>
          </p:nvSpPr>
          <p:spPr>
            <a:xfrm>
              <a:off x="4600859" y="6025543"/>
              <a:ext cx="4344867" cy="769441"/>
            </a:xfrm>
            <a:prstGeom prst="rect">
              <a:avLst/>
            </a:prstGeom>
            <a:noFill/>
          </p:spPr>
          <p:txBody>
            <a:bodyPr wrap="square" rtlCol="0">
              <a:spAutoFit/>
            </a:bodyPr>
            <a:lstStyle/>
            <a:p>
              <a:r>
                <a:rPr lang="nl-NL" sz="4400" b="1" dirty="0">
                  <a:solidFill>
                    <a:schemeClr val="tx2">
                      <a:lumMod val="75000"/>
                    </a:schemeClr>
                  </a:solidFill>
                  <a:latin typeface="Century Gothic" panose="020B0502020202020204" pitchFamily="34" charset="0"/>
                </a:rPr>
                <a:t>60.521 reizigers</a:t>
              </a:r>
              <a:endParaRPr lang="nl-NL" sz="4400" dirty="0">
                <a:latin typeface="Century Gothic" panose="020B0502020202020204" pitchFamily="34" charset="0"/>
              </a:endParaRPr>
            </a:p>
          </p:txBody>
        </p:sp>
      </p:grpSp>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duizenden</a:t>
            </a:r>
          </a:p>
        </p:txBody>
      </p:sp>
      <p:pic>
        <p:nvPicPr>
          <p:cNvPr id="7" name="Afbeelding 6" descr="Afbeelding met kerstboom, schets, tekening, kerstmis&#10;&#10;Automatisch gegenereerde beschrijving">
            <a:extLst>
              <a:ext uri="{FF2B5EF4-FFF2-40B4-BE49-F238E27FC236}">
                <a16:creationId xmlns:a16="http://schemas.microsoft.com/office/drawing/2014/main" id="{2C238B27-807A-1F9A-FEFB-D9D98A5B28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1640" y="1507516"/>
            <a:ext cx="6192688" cy="5350484"/>
          </a:xfrm>
          <a:prstGeom prst="rect">
            <a:avLst/>
          </a:prstGeom>
        </p:spPr>
      </p:pic>
      <p:sp>
        <p:nvSpPr>
          <p:cNvPr id="8" name="Rechthoek 7">
            <a:extLst>
              <a:ext uri="{FF2B5EF4-FFF2-40B4-BE49-F238E27FC236}">
                <a16:creationId xmlns:a16="http://schemas.microsoft.com/office/drawing/2014/main" id="{E6626DB8-4549-C671-84A7-297A3F20ECD5}"/>
              </a:ext>
            </a:extLst>
          </p:cNvPr>
          <p:cNvSpPr/>
          <p:nvPr/>
        </p:nvSpPr>
        <p:spPr>
          <a:xfrm>
            <a:off x="971600" y="4581128"/>
            <a:ext cx="2185392" cy="184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voorwerp</a:t>
            </a:r>
          </a:p>
        </p:txBody>
      </p:sp>
      <p:pic>
        <p:nvPicPr>
          <p:cNvPr id="3" name="Afbeelding 2" descr="Afbeelding met tekenfilm, Kinderkunst, tekening, clipart&#10;&#10;Automatisch gegenereerde beschrijving">
            <a:extLst>
              <a:ext uri="{FF2B5EF4-FFF2-40B4-BE49-F238E27FC236}">
                <a16:creationId xmlns:a16="http://schemas.microsoft.com/office/drawing/2014/main" id="{50C1C4DA-E386-50E5-C1F8-830E5234C6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12" y="2708920"/>
            <a:ext cx="9144000" cy="274320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leding, person, computer, meubels&#10;&#10;Automatisch gegenereerde beschrijving">
            <a:extLst>
              <a:ext uri="{FF2B5EF4-FFF2-40B4-BE49-F238E27FC236}">
                <a16:creationId xmlns:a16="http://schemas.microsoft.com/office/drawing/2014/main" id="{32239CDA-EA7E-9428-FF7F-4356A8F831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00808"/>
            <a:ext cx="9144000" cy="4119664"/>
          </a:xfrm>
          <a:prstGeom prst="rect">
            <a:avLst/>
          </a:prstGeom>
        </p:spPr>
      </p:pic>
      <p:sp>
        <p:nvSpPr>
          <p:cNvPr id="4" name="Tekstvak 3">
            <a:extLst>
              <a:ext uri="{FF2B5EF4-FFF2-40B4-BE49-F238E27FC236}">
                <a16:creationId xmlns:a16="http://schemas.microsoft.com/office/drawing/2014/main" id="{B74779AC-C87D-021F-CBC8-B5351634767E}"/>
              </a:ext>
            </a:extLst>
          </p:cNvPr>
          <p:cNvSpPr txBox="1"/>
          <p:nvPr/>
        </p:nvSpPr>
        <p:spPr>
          <a:xfrm>
            <a:off x="1763688" y="992922"/>
            <a:ext cx="5400600" cy="707886"/>
          </a:xfrm>
          <a:prstGeom prst="rect">
            <a:avLst/>
          </a:prstGeom>
          <a:noFill/>
          <a:ln>
            <a:solidFill>
              <a:schemeClr val="tx1"/>
            </a:solidFill>
          </a:ln>
        </p:spPr>
        <p:txBody>
          <a:bodyPr wrap="square" rtlCol="0">
            <a:spAutoFit/>
          </a:bodyPr>
          <a:lstStyle/>
          <a:p>
            <a:r>
              <a:rPr lang="nl-NL" sz="4000" dirty="0">
                <a:latin typeface="Century Gothic" panose="020B0502020202020204" pitchFamily="34" charset="0"/>
              </a:rPr>
              <a:t>Beveiliging / Security</a:t>
            </a:r>
          </a:p>
        </p:txBody>
      </p:sp>
    </p:spTree>
    <p:extLst>
      <p:ext uri="{BB962C8B-B14F-4D97-AF65-F5344CB8AC3E}">
        <p14:creationId xmlns:p14="http://schemas.microsoft.com/office/powerpoint/2010/main" val="189107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van alles</a:t>
            </a:r>
          </a:p>
        </p:txBody>
      </p:sp>
      <p:pic>
        <p:nvPicPr>
          <p:cNvPr id="8" name="Afbeelding 7">
            <a:extLst>
              <a:ext uri="{FF2B5EF4-FFF2-40B4-BE49-F238E27FC236}">
                <a16:creationId xmlns:a16="http://schemas.microsoft.com/office/drawing/2014/main" id="{ECD7DCEE-8070-B96D-6D99-AFD2D374BE3D}"/>
              </a:ext>
            </a:extLst>
          </p:cNvPr>
          <p:cNvPicPr>
            <a:picLocks noChangeAspect="1"/>
          </p:cNvPicPr>
          <p:nvPr/>
        </p:nvPicPr>
        <p:blipFill>
          <a:blip r:embed="rId3"/>
          <a:stretch>
            <a:fillRect/>
          </a:stretch>
        </p:blipFill>
        <p:spPr>
          <a:xfrm>
            <a:off x="323528" y="2276872"/>
            <a:ext cx="8220364" cy="3147988"/>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2498</TotalTime>
  <Words>653</Words>
  <Application>Microsoft Office PowerPoint</Application>
  <PresentationFormat>Diavoorstelling (4:3)</PresentationFormat>
  <Paragraphs>183</Paragraphs>
  <Slides>19</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499</cp:revision>
  <dcterms:created xsi:type="dcterms:W3CDTF">2021-06-08T06:13:59Z</dcterms:created>
  <dcterms:modified xsi:type="dcterms:W3CDTF">2023-12-19T10:21:40Z</dcterms:modified>
</cp:coreProperties>
</file>