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1437" r:id="rId2"/>
    <p:sldId id="548" r:id="rId3"/>
    <p:sldId id="1475" r:id="rId4"/>
    <p:sldId id="1460" r:id="rId5"/>
    <p:sldId id="1479" r:id="rId6"/>
    <p:sldId id="1478" r:id="rId7"/>
    <p:sldId id="1480" r:id="rId8"/>
    <p:sldId id="1476" r:id="rId9"/>
    <p:sldId id="1477" r:id="rId10"/>
    <p:sldId id="934" r:id="rId11"/>
    <p:sldId id="263" r:id="rId12"/>
    <p:sldId id="1486" r:id="rId13"/>
    <p:sldId id="259" r:id="rId14"/>
    <p:sldId id="1487" r:id="rId15"/>
    <p:sldId id="1488" r:id="rId16"/>
    <p:sldId id="1485" r:id="rId17"/>
    <p:sldId id="1474" r:id="rId18"/>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5"/>
            <p14:sldId id="1460"/>
            <p14:sldId id="1479"/>
            <p14:sldId id="1478"/>
            <p14:sldId id="1480"/>
            <p14:sldId id="1476"/>
            <p14:sldId id="1477"/>
            <p14:sldId id="934"/>
            <p14:sldId id="263"/>
            <p14:sldId id="1486"/>
            <p14:sldId id="259"/>
            <p14:sldId id="1487"/>
            <p14:sldId id="1488"/>
            <p14:sldId id="1485"/>
            <p14:sldId id="14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77895" autoAdjust="0"/>
  </p:normalViewPr>
  <p:slideViewPr>
    <p:cSldViewPr>
      <p:cViewPr varScale="1">
        <p:scale>
          <a:sx n="60" d="100"/>
          <a:sy n="60" d="100"/>
        </p:scale>
        <p:origin x="1704"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12-12-2023</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12-12-2023</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endParaRPr lang="nl-NL" sz="1200"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het symbool: </a:t>
            </a:r>
            <a:r>
              <a:rPr lang="nl-NL" sz="1200" kern="1200" dirty="0">
                <a:solidFill>
                  <a:schemeClr val="tx1"/>
                </a:solidFill>
                <a:effectLst/>
                <a:latin typeface="+mn-lt"/>
                <a:ea typeface="+mn-ea"/>
                <a:cs typeface="+mn-cs"/>
              </a:rPr>
              <a:t>het ding, dier of teken met een bijzondere betekenis</a:t>
            </a:r>
          </a:p>
          <a:p>
            <a:pPr fontAlgn="t"/>
            <a:r>
              <a:rPr lang="nl-NL" sz="1200" b="1" kern="1200" dirty="0">
                <a:solidFill>
                  <a:schemeClr val="tx1"/>
                </a:solidFill>
                <a:effectLst/>
                <a:latin typeface="+mn-lt"/>
                <a:ea typeface="+mn-ea"/>
                <a:cs typeface="+mn-cs"/>
              </a:rPr>
              <a:t>de traditie: </a:t>
            </a:r>
            <a:r>
              <a:rPr lang="nl-NL" sz="1200" kern="1200" dirty="0">
                <a:solidFill>
                  <a:schemeClr val="tx1"/>
                </a:solidFill>
                <a:effectLst/>
                <a:latin typeface="+mn-lt"/>
                <a:ea typeface="+mn-ea"/>
                <a:cs typeface="+mn-cs"/>
              </a:rPr>
              <a:t>iets wat al heel lang op dezelfde manier gedaan wordt</a:t>
            </a:r>
          </a:p>
          <a:p>
            <a:pPr fontAlgn="t"/>
            <a:r>
              <a:rPr lang="nl-NL" sz="1200" b="1" kern="1200" dirty="0">
                <a:solidFill>
                  <a:schemeClr val="tx1"/>
                </a:solidFill>
                <a:effectLst/>
                <a:latin typeface="+mn-lt"/>
                <a:ea typeface="+mn-ea"/>
                <a:cs typeface="+mn-cs"/>
              </a:rPr>
              <a:t>glinsteren: </a:t>
            </a:r>
            <a:r>
              <a:rPr lang="nl-NL" sz="1200" kern="1200" dirty="0">
                <a:solidFill>
                  <a:schemeClr val="tx1"/>
                </a:solidFill>
                <a:effectLst/>
                <a:latin typeface="+mn-lt"/>
                <a:ea typeface="+mn-ea"/>
                <a:cs typeface="+mn-cs"/>
              </a:rPr>
              <a:t>schitteren, blinken</a:t>
            </a:r>
          </a:p>
          <a:p>
            <a:pPr fontAlgn="t"/>
            <a:r>
              <a:rPr lang="nl-NL" sz="1200" b="1" kern="1200" dirty="0">
                <a:solidFill>
                  <a:schemeClr val="tx1"/>
                </a:solidFill>
                <a:effectLst/>
                <a:latin typeface="+mn-lt"/>
                <a:ea typeface="+mn-ea"/>
                <a:cs typeface="+mn-cs"/>
              </a:rPr>
              <a:t>het figuurtje: </a:t>
            </a:r>
            <a:r>
              <a:rPr lang="nl-NL" sz="1200" kern="1200" dirty="0">
                <a:solidFill>
                  <a:schemeClr val="tx1"/>
                </a:solidFill>
                <a:effectLst/>
                <a:latin typeface="+mn-lt"/>
                <a:ea typeface="+mn-ea"/>
                <a:cs typeface="+mn-cs"/>
              </a:rPr>
              <a:t>het beeldje</a:t>
            </a:r>
          </a:p>
          <a:p>
            <a:pPr fontAlgn="t"/>
            <a:r>
              <a:rPr lang="nl-NL" sz="1200" b="1" kern="1200" dirty="0">
                <a:solidFill>
                  <a:schemeClr val="tx1"/>
                </a:solidFill>
                <a:effectLst/>
                <a:latin typeface="+mn-lt"/>
                <a:ea typeface="+mn-ea"/>
                <a:cs typeface="+mn-cs"/>
              </a:rPr>
              <a:t>nep: </a:t>
            </a:r>
            <a:r>
              <a:rPr lang="nl-NL" sz="1200" kern="1200" dirty="0">
                <a:solidFill>
                  <a:schemeClr val="tx1"/>
                </a:solidFill>
                <a:effectLst/>
                <a:latin typeface="+mn-lt"/>
                <a:ea typeface="+mn-ea"/>
                <a:cs typeface="+mn-cs"/>
              </a:rPr>
              <a:t>namaak, niet echt</a:t>
            </a:r>
          </a:p>
          <a:p>
            <a:pPr fontAlgn="t"/>
            <a:r>
              <a:rPr lang="nl-NL" sz="1200" b="1" kern="1200" dirty="0">
                <a:solidFill>
                  <a:schemeClr val="tx1"/>
                </a:solidFill>
                <a:effectLst/>
                <a:latin typeface="+mn-lt"/>
                <a:ea typeface="+mn-ea"/>
                <a:cs typeface="+mn-cs"/>
              </a:rPr>
              <a:t>de sfeer: </a:t>
            </a:r>
            <a:r>
              <a:rPr lang="nl-NL" sz="1200" kern="1200" dirty="0">
                <a:solidFill>
                  <a:schemeClr val="tx1"/>
                </a:solidFill>
                <a:effectLst/>
                <a:latin typeface="+mn-lt"/>
                <a:ea typeface="+mn-ea"/>
                <a:cs typeface="+mn-cs"/>
              </a:rPr>
              <a:t>hoe het voelt om je heen</a:t>
            </a:r>
          </a:p>
          <a:p>
            <a:pPr fontAlgn="t"/>
            <a:r>
              <a:rPr lang="nl-NL" sz="1200" b="1" kern="1200" dirty="0">
                <a:solidFill>
                  <a:schemeClr val="tx1"/>
                </a:solidFill>
                <a:effectLst/>
                <a:latin typeface="+mn-lt"/>
                <a:ea typeface="+mn-ea"/>
                <a:cs typeface="+mn-cs"/>
              </a:rPr>
              <a:t>drijven: </a:t>
            </a:r>
            <a:r>
              <a:rPr lang="nl-NL" sz="1200" kern="1200" dirty="0">
                <a:solidFill>
                  <a:schemeClr val="tx1"/>
                </a:solidFill>
                <a:effectLst/>
                <a:latin typeface="+mn-lt"/>
                <a:ea typeface="+mn-ea"/>
                <a:cs typeface="+mn-cs"/>
              </a:rPr>
              <a:t>op het water blijven liggen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2465411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12-12-2023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12-12-2023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12-12-2023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12-12-2023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12-12-2023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12-12-2023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12-12-2023</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12-12-2023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12-12-2023</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12-12-2023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12-12-2023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12-12-2023</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schooltv.nl/video/de-midwinterhoorn-een-eeuwenoud-instrument/"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AA:</a:t>
            </a:r>
          </a:p>
          <a:p>
            <a:pPr marL="0" lvl="0" indent="0">
              <a:spcBef>
                <a:spcPts val="200"/>
              </a:spcBef>
              <a:spcAft>
                <a:spcPts val="200"/>
              </a:spcAft>
              <a:buNone/>
            </a:pPr>
            <a:r>
              <a:rPr lang="nl-NL" sz="2000" dirty="0">
                <a:ea typeface="Times New Roman" panose="02020603050405020304" pitchFamily="18" charset="0"/>
                <a:cs typeface="Arial" panose="020B0604020202020204" pitchFamily="34" charset="0"/>
              </a:rPr>
              <a:t>Ik kom uit het oosten van Nederland. In de adventsperiode (van de eerste zondag in december tot 6 januari) hebben ze daar een bijzondere </a:t>
            </a:r>
            <a:r>
              <a:rPr lang="nl-NL" sz="2000" b="1" u="sng" dirty="0">
                <a:ea typeface="Times New Roman" panose="02020603050405020304" pitchFamily="18" charset="0"/>
                <a:cs typeface="Arial" panose="020B0604020202020204" pitchFamily="34" charset="0"/>
              </a:rPr>
              <a:t>traditie</a:t>
            </a:r>
            <a:r>
              <a:rPr lang="nl-NL" sz="2000" dirty="0">
                <a:ea typeface="Times New Roman" panose="02020603050405020304" pitchFamily="18" charset="0"/>
                <a:cs typeface="Arial" panose="020B0604020202020204" pitchFamily="34" charset="0"/>
              </a:rPr>
              <a:t>,</a:t>
            </a:r>
            <a:r>
              <a:rPr lang="nl-NL" sz="2000" b="1"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iets wat al heel lang op dezelfde manier gedaan wordt</a:t>
            </a:r>
            <a:r>
              <a:rPr lang="nl-NL" sz="2000" dirty="0">
                <a:ea typeface="Times New Roman" panose="02020603050405020304" pitchFamily="18" charset="0"/>
                <a:cs typeface="Arial" panose="020B0604020202020204" pitchFamily="34" charset="0"/>
              </a:rPr>
              <a:t>: midwinterhoorn blazen. Op een zelfgemaakte houten hoorn met alleen een mondstuk wordt een aantal tonen geblazen. Vroeger deden mensen dit altijd boven een waterput. Water is namelijk het </a:t>
            </a:r>
            <a:r>
              <a:rPr lang="nl-NL" sz="2000" b="1" u="sng" dirty="0">
                <a:ea typeface="Times New Roman" panose="02020603050405020304" pitchFamily="18" charset="0"/>
                <a:cs typeface="Arial" panose="020B0604020202020204" pitchFamily="34" charset="0"/>
              </a:rPr>
              <a:t>symbool</a:t>
            </a:r>
            <a:r>
              <a:rPr lang="nl-NL" sz="2000" dirty="0">
                <a:ea typeface="Times New Roman" panose="02020603050405020304" pitchFamily="18" charset="0"/>
                <a:cs typeface="Arial" panose="020B0604020202020204" pitchFamily="34" charset="0"/>
              </a:rPr>
              <a:t> voor vruchtbaarheid. Het symbool is </a:t>
            </a:r>
            <a:r>
              <a:rPr lang="nl-NL" sz="2000" b="1" i="1" dirty="0">
                <a:ea typeface="Times New Roman" panose="02020603050405020304" pitchFamily="18" charset="0"/>
                <a:cs typeface="Arial" panose="020B0604020202020204" pitchFamily="34" charset="0"/>
              </a:rPr>
              <a:t>het ding, dier of teken met een bijzondere betekenis.</a:t>
            </a:r>
            <a:r>
              <a:rPr lang="nl-NL" sz="2000" dirty="0">
                <a:ea typeface="Times New Roman" panose="02020603050405020304" pitchFamily="18" charset="0"/>
                <a:cs typeface="Arial" panose="020B0604020202020204" pitchFamily="34" charset="0"/>
              </a:rPr>
              <a:t> De mensen hoopten dat door het midwinterhoorn-blazen de dieren en het land, na de winter, weer vruchtbaar zouden zijn. Ook hoopten ze de slechte geesten weg te jagen. Tegenwoordig wordt ook vaak in het bos gespeeld. Het geluid zorgt daar altijd voor een heel geheimzinnige </a:t>
            </a:r>
            <a:r>
              <a:rPr lang="nl-NL" sz="2000" b="1" u="sng" dirty="0">
                <a:ea typeface="Times New Roman" panose="02020603050405020304" pitchFamily="18" charset="0"/>
                <a:cs typeface="Arial" panose="020B0604020202020204" pitchFamily="34" charset="0"/>
              </a:rPr>
              <a:t>sfeer</a:t>
            </a:r>
            <a:r>
              <a:rPr lang="nl-NL" sz="2000" dirty="0">
                <a:ea typeface="Times New Roman" panose="02020603050405020304" pitchFamily="18" charset="0"/>
                <a:cs typeface="Arial" panose="020B0604020202020204" pitchFamily="34" charset="0"/>
              </a:rPr>
              <a:t>.</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Zo noemen we </a:t>
            </a:r>
            <a:r>
              <a:rPr lang="nl-NL" sz="2000" b="1" i="1" dirty="0">
                <a:ea typeface="Times New Roman" panose="02020603050405020304" pitchFamily="18" charset="0"/>
                <a:cs typeface="Arial" panose="020B0604020202020204" pitchFamily="34" charset="0"/>
              </a:rPr>
              <a:t>hoe het voelt om je heen</a:t>
            </a:r>
            <a:r>
              <a:rPr lang="nl-NL" sz="2000" b="1" dirty="0">
                <a:ea typeface="Times New Roman" panose="02020603050405020304" pitchFamily="18" charset="0"/>
                <a:cs typeface="Arial" panose="020B0604020202020204" pitchFamily="34" charset="0"/>
              </a:rPr>
              <a:t>.</a:t>
            </a:r>
            <a:r>
              <a:rPr lang="nl-NL" sz="2000" dirty="0">
                <a:ea typeface="Times New Roman" panose="02020603050405020304" pitchFamily="18" charset="0"/>
                <a:cs typeface="Arial" panose="020B0604020202020204" pitchFamily="34" charset="0"/>
              </a:rPr>
              <a:t> Het is een heel herkenbaar geluid. Als je het hoort, weet je altijd zeker dat het door een echte midwinterhoorn gemaakt wordt en niet door een </a:t>
            </a:r>
            <a:r>
              <a:rPr lang="nl-NL" sz="2000" b="1" u="sng" dirty="0">
                <a:ea typeface="Times New Roman" panose="02020603050405020304" pitchFamily="18" charset="0"/>
                <a:cs typeface="Arial" panose="020B0604020202020204" pitchFamily="34" charset="0"/>
              </a:rPr>
              <a:t>nep</a:t>
            </a:r>
            <a:r>
              <a:rPr lang="nl-NL" sz="2000" dirty="0">
                <a:ea typeface="Times New Roman" panose="02020603050405020304" pitchFamily="18" charset="0"/>
                <a:cs typeface="Arial" panose="020B0604020202020204" pitchFamily="34" charset="0"/>
              </a:rPr>
              <a:t>-hoorn. Je weet zeker dat het geen </a:t>
            </a:r>
            <a:r>
              <a:rPr lang="nl-NL" sz="2000" b="1" i="1" dirty="0">
                <a:ea typeface="Times New Roman" panose="02020603050405020304" pitchFamily="18" charset="0"/>
                <a:cs typeface="Arial" panose="020B0604020202020204" pitchFamily="34" charset="0"/>
              </a:rPr>
              <a:t>namaak</a:t>
            </a:r>
            <a:r>
              <a:rPr lang="nl-NL" sz="2000" dirty="0">
                <a:ea typeface="Times New Roman" panose="02020603050405020304" pitchFamily="18" charset="0"/>
                <a:cs typeface="Arial" panose="020B0604020202020204" pitchFamily="34" charset="0"/>
              </a:rPr>
              <a:t>-hoorn</a:t>
            </a:r>
            <a:r>
              <a:rPr lang="nl-NL" sz="2000" b="1" i="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is. Volgende week ga ik luisteren naar een optreden bij mij in de buurt. Het pad door het bos wordt dan verlicht door honderden kaarsjes, die </a:t>
            </a:r>
            <a:r>
              <a:rPr lang="nl-NL" sz="2000" b="1" u="sng" dirty="0">
                <a:ea typeface="Times New Roman" panose="02020603050405020304" pitchFamily="18" charset="0"/>
                <a:cs typeface="Arial" panose="020B0604020202020204" pitchFamily="34" charset="0"/>
              </a:rPr>
              <a:t>drijven</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op water in glazen potjes. Drijven is </a:t>
            </a:r>
            <a:r>
              <a:rPr lang="nl-NL" sz="2000" b="1" i="1" dirty="0">
                <a:ea typeface="Times New Roman" panose="02020603050405020304" pitchFamily="18" charset="0"/>
                <a:cs typeface="Arial" panose="020B0604020202020204" pitchFamily="34" charset="0"/>
              </a:rPr>
              <a:t>op het water blijven liggen</a:t>
            </a:r>
            <a:r>
              <a:rPr lang="nl-NL" sz="2000" dirty="0">
                <a:ea typeface="Times New Roman" panose="02020603050405020304" pitchFamily="18" charset="0"/>
                <a:cs typeface="Arial" panose="020B0604020202020204" pitchFamily="34" charset="0"/>
              </a:rPr>
              <a:t>. De vlammetjes </a:t>
            </a:r>
            <a:r>
              <a:rPr lang="nl-NL" sz="2000" b="1" u="sng" dirty="0">
                <a:ea typeface="Times New Roman" panose="02020603050405020304" pitchFamily="18" charset="0"/>
                <a:cs typeface="Arial" panose="020B0604020202020204" pitchFamily="34" charset="0"/>
              </a:rPr>
              <a:t>glinsteren</a:t>
            </a:r>
            <a:r>
              <a:rPr lang="nl-NL" sz="2000" dirty="0">
                <a:ea typeface="Times New Roman" panose="02020603050405020304" pitchFamily="18" charset="0"/>
                <a:cs typeface="Arial" panose="020B0604020202020204" pitchFamily="34" charset="0"/>
              </a:rPr>
              <a:t>,</a:t>
            </a:r>
            <a:r>
              <a:rPr lang="nl-NL" sz="2000" b="1" i="1" dirty="0">
                <a:ea typeface="Times New Roman" panose="02020603050405020304" pitchFamily="18" charset="0"/>
                <a:cs typeface="Arial" panose="020B0604020202020204" pitchFamily="34" charset="0"/>
              </a:rPr>
              <a:t> schitteren, blinken</a:t>
            </a:r>
            <a:r>
              <a:rPr lang="nl-NL" sz="2000" dirty="0">
                <a:ea typeface="Times New Roman" panose="02020603050405020304" pitchFamily="18" charset="0"/>
                <a:cs typeface="Arial" panose="020B0604020202020204" pitchFamily="34" charset="0"/>
              </a:rPr>
              <a:t> extra doordat ze in het water weerkaatst worden. </a:t>
            </a:r>
            <a:br>
              <a:rPr lang="nl-NL" sz="2000" dirty="0">
                <a:ea typeface="Times New Roman" panose="02020603050405020304" pitchFamily="18" charset="0"/>
                <a:cs typeface="Arial" panose="020B0604020202020204" pitchFamily="34" charset="0"/>
              </a:rPr>
            </a:br>
            <a:r>
              <a:rPr lang="nl-NL" sz="2000" dirty="0">
                <a:ea typeface="Times New Roman" panose="02020603050405020304" pitchFamily="18" charset="0"/>
                <a:cs typeface="Arial" panose="020B0604020202020204" pitchFamily="34" charset="0"/>
              </a:rPr>
              <a:t>Ik ben zo’n fan dat ik thuis dit</a:t>
            </a:r>
            <a:r>
              <a:rPr lang="nl-NL" sz="2000" b="1" dirty="0">
                <a:ea typeface="Times New Roman" panose="02020603050405020304" pitchFamily="18" charset="0"/>
                <a:cs typeface="Arial" panose="020B0604020202020204" pitchFamily="34" charset="0"/>
              </a:rPr>
              <a:t> </a:t>
            </a:r>
            <a:r>
              <a:rPr lang="nl-NL" sz="2000" b="1" u="sng" dirty="0">
                <a:ea typeface="Times New Roman" panose="02020603050405020304" pitchFamily="18" charset="0"/>
                <a:cs typeface="Arial" panose="020B0604020202020204" pitchFamily="34" charset="0"/>
              </a:rPr>
              <a:t>figuurtje</a:t>
            </a:r>
            <a:r>
              <a:rPr lang="nl-NL" sz="2000" dirty="0">
                <a:ea typeface="Times New Roman" panose="02020603050405020304" pitchFamily="18" charset="0"/>
                <a:cs typeface="Arial" panose="020B0604020202020204" pitchFamily="34" charset="0"/>
              </a:rPr>
              <a:t>, dit </a:t>
            </a:r>
            <a:r>
              <a:rPr lang="nl-NL" sz="2000" b="1" i="1" dirty="0">
                <a:ea typeface="Times New Roman" panose="02020603050405020304" pitchFamily="18" charset="0"/>
                <a:cs typeface="Arial" panose="020B0604020202020204" pitchFamily="34" charset="0"/>
              </a:rPr>
              <a:t>beeldje</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van een midwinterhoorn-blazer op de kast heb staan.</a:t>
            </a:r>
            <a:br>
              <a:rPr lang="nl-NL" sz="2000" dirty="0">
                <a:ea typeface="Times New Roman" panose="02020603050405020304" pitchFamily="18" charset="0"/>
                <a:cs typeface="Arial" panose="020B0604020202020204" pitchFamily="34" charset="0"/>
              </a:rPr>
            </a:br>
            <a:r>
              <a:rPr lang="nl-NL" sz="2000" dirty="0">
                <a:ea typeface="Times New Roman" panose="02020603050405020304" pitchFamily="18" charset="0"/>
                <a:cs typeface="Arial" panose="020B0604020202020204" pitchFamily="34" charset="0"/>
              </a:rPr>
              <a:t>Wie van jullie heeft wel eens een midwinterhoorn gezien of gehoord?</a:t>
            </a:r>
          </a:p>
          <a:p>
            <a:pPr marL="0" lvl="0" indent="0">
              <a:spcBef>
                <a:spcPts val="200"/>
              </a:spcBef>
              <a:spcAft>
                <a:spcPts val="200"/>
              </a:spcAft>
              <a:buNone/>
            </a:pPr>
            <a:r>
              <a:rPr lang="nl-NL" sz="2000" dirty="0">
                <a:solidFill>
                  <a:srgbClr val="00B050"/>
                </a:solidFill>
                <a:ea typeface="Times New Roman" panose="02020603050405020304" pitchFamily="18" charset="0"/>
                <a:cs typeface="Arial" panose="020B0604020202020204" pitchFamily="34" charset="0"/>
              </a:rPr>
              <a:t>In de laatste dia vind je de link naar een Schooltv-filmpje.</a:t>
            </a: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drijven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zinken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op het water blijven liggen</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 kaarsjes </a:t>
            </a:r>
            <a:r>
              <a:rPr lang="nl-NL" sz="2400" i="1" u="sng" dirty="0">
                <a:solidFill>
                  <a:srgbClr val="387038"/>
                </a:solidFill>
                <a:latin typeface="Century Gothic" panose="020B0502020202020204" pitchFamily="34" charset="0"/>
                <a:ea typeface="Calibri"/>
                <a:cs typeface="Times New Roman"/>
              </a:rPr>
              <a:t>drijven</a:t>
            </a:r>
            <a:r>
              <a:rPr lang="nl-NL" sz="2400" i="1" dirty="0">
                <a:solidFill>
                  <a:srgbClr val="387038"/>
                </a:solidFill>
                <a:latin typeface="Century Gothic" panose="020B0502020202020204" pitchFamily="34" charset="0"/>
                <a:ea typeface="Calibri"/>
                <a:cs typeface="Times New Roman"/>
              </a:rPr>
              <a:t> in potjes met water.</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8" y="1522948"/>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naar de bodem zakken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De boot is lek. Hij </a:t>
            </a:r>
            <a:r>
              <a:rPr lang="nl-NL" sz="2400" i="1" u="sng" dirty="0">
                <a:solidFill>
                  <a:srgbClr val="387038"/>
                </a:solidFill>
                <a:effectLst/>
                <a:latin typeface="Century Gothic" panose="020B0502020202020204" pitchFamily="34" charset="0"/>
                <a:ea typeface="Calibri"/>
                <a:cs typeface="Times New Roman"/>
              </a:rPr>
              <a:t>zinkt</a:t>
            </a:r>
            <a:r>
              <a:rPr lang="nl-NL" sz="2400" i="1" dirty="0">
                <a:solidFill>
                  <a:srgbClr val="387038"/>
                </a:solidFill>
                <a:effectLst/>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kaars, vloeistof, Ouderwets glas, was&#10;&#10;Automatisch gegenereerde beschrijving">
            <a:extLst>
              <a:ext uri="{FF2B5EF4-FFF2-40B4-BE49-F238E27FC236}">
                <a16:creationId xmlns:a16="http://schemas.microsoft.com/office/drawing/2014/main" id="{DB7E2794-AC19-006B-9C23-DA1057B9E0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8894" y="2657219"/>
            <a:ext cx="3845224" cy="2245807"/>
          </a:xfrm>
          <a:prstGeom prst="rect">
            <a:avLst/>
          </a:prstGeom>
        </p:spPr>
      </p:pic>
      <p:pic>
        <p:nvPicPr>
          <p:cNvPr id="8" name="Afbeelding 7" descr="Afbeelding met buitenshuis, water, zoogdier, waterzoogdier&#10;&#10;Automatisch gegenereerde beschrijving">
            <a:extLst>
              <a:ext uri="{FF2B5EF4-FFF2-40B4-BE49-F238E27FC236}">
                <a16:creationId xmlns:a16="http://schemas.microsoft.com/office/drawing/2014/main" id="{4424A7EB-2695-B28D-B1C6-48E89B09696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32040" y="2657219"/>
            <a:ext cx="3528392" cy="2245807"/>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nep</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echt</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namaak, niet echt</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r>
              <a:rPr lang="nl-NL" sz="2800" dirty="0">
                <a:effectLst/>
                <a:latin typeface="Century Gothic" panose="020B0502020202020204" pitchFamily="34" charset="0"/>
                <a:ea typeface="Calibri"/>
                <a:cs typeface="Times New Roman"/>
              </a:rPr>
              <a:t>   </a:t>
            </a:r>
            <a:r>
              <a:rPr lang="nl-NL" sz="2400" i="1" dirty="0">
                <a:solidFill>
                  <a:srgbClr val="387038"/>
                </a:solidFill>
                <a:latin typeface="Century Gothic" panose="020B0502020202020204" pitchFamily="34" charset="0"/>
                <a:ea typeface="Calibri"/>
                <a:cs typeface="Times New Roman"/>
              </a:rPr>
              <a:t>Deze hoorn is </a:t>
            </a:r>
            <a:r>
              <a:rPr lang="nl-NL" sz="2400" i="1" u="sng" dirty="0">
                <a:solidFill>
                  <a:srgbClr val="387038"/>
                </a:solidFill>
                <a:latin typeface="Century Gothic" panose="020B0502020202020204" pitchFamily="34" charset="0"/>
                <a:ea typeface="Calibri"/>
                <a:cs typeface="Times New Roman"/>
              </a:rPr>
              <a:t>nep</a:t>
            </a:r>
            <a:r>
              <a:rPr lang="nl-NL" sz="2400" i="1" dirty="0">
                <a:solidFill>
                  <a:srgbClr val="387038"/>
                </a:solidFill>
                <a:latin typeface="Century Gothic" panose="020B0502020202020204" pitchFamily="34" charset="0"/>
                <a:ea typeface="Calibri"/>
                <a:cs typeface="Times New Roman"/>
              </a:rPr>
              <a:t>. Je hoort direct dat het geen midwinterhoorn is.</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juist, niet vervalst</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Deze hoorn is </a:t>
            </a:r>
            <a:r>
              <a:rPr lang="nl-NL" sz="2400" i="1" u="sng" dirty="0">
                <a:solidFill>
                  <a:srgbClr val="387038"/>
                </a:solidFill>
                <a:effectLst/>
                <a:latin typeface="Century Gothic" panose="020B0502020202020204" pitchFamily="34" charset="0"/>
                <a:ea typeface="Calibri"/>
                <a:cs typeface="Times New Roman"/>
              </a:rPr>
              <a:t>echt</a:t>
            </a:r>
            <a:r>
              <a:rPr lang="nl-NL" sz="2400" i="1" dirty="0">
                <a:solidFill>
                  <a:srgbClr val="387038"/>
                </a:solidFill>
                <a:effectLst/>
                <a:latin typeface="Century Gothic" panose="020B0502020202020204" pitchFamily="34" charset="0"/>
                <a:ea typeface="Calibri"/>
                <a:cs typeface="Times New Roman"/>
              </a:rPr>
              <a:t>. Je herkent het geluid direct.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persoon, kleding, buitenshuis, Menselijk gezicht&#10;&#10;Automatisch gegenereerde beschrijving">
            <a:extLst>
              <a:ext uri="{FF2B5EF4-FFF2-40B4-BE49-F238E27FC236}">
                <a16:creationId xmlns:a16="http://schemas.microsoft.com/office/drawing/2014/main" id="{5995CBD2-CB39-43DE-AF17-CD208BD43F3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03648" y="2204864"/>
            <a:ext cx="1798323" cy="2692100"/>
          </a:xfrm>
          <a:prstGeom prst="rect">
            <a:avLst/>
          </a:prstGeom>
        </p:spPr>
      </p:pic>
      <p:pic>
        <p:nvPicPr>
          <p:cNvPr id="4" name="Afbeelding 3">
            <a:extLst>
              <a:ext uri="{FF2B5EF4-FFF2-40B4-BE49-F238E27FC236}">
                <a16:creationId xmlns:a16="http://schemas.microsoft.com/office/drawing/2014/main" id="{F86E8581-0FEC-CA4F-7DFE-D3D82E445CC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70429" y="2277444"/>
            <a:ext cx="3818543" cy="2619520"/>
          </a:xfrm>
          <a:prstGeom prst="rect">
            <a:avLst/>
          </a:prstGeom>
        </p:spPr>
      </p:pic>
    </p:spTree>
    <p:extLst>
      <p:ext uri="{BB962C8B-B14F-4D97-AF65-F5344CB8AC3E}">
        <p14:creationId xmlns:p14="http://schemas.microsoft.com/office/powerpoint/2010/main" val="3279728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011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953897" y="476672"/>
            <a:ext cx="4193377"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034809" y="404664"/>
            <a:ext cx="4193376"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het symbool</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861049"/>
            <a:ext cx="221096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178953" y="3883236"/>
            <a:ext cx="278702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de liefde</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2794701" y="3645122"/>
            <a:ext cx="3582285" cy="91270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2611508" y="3973161"/>
            <a:ext cx="3872433"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vruchtbaarheid</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6543903" y="3951818"/>
            <a:ext cx="2168575" cy="59330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582821" y="3951818"/>
            <a:ext cx="2143329" cy="46476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h</a:t>
            </a:r>
            <a:r>
              <a:rPr lang="nl-NL" sz="3600" b="1" dirty="0">
                <a:effectLst/>
                <a:latin typeface="Century Gothic" panose="020B0502020202020204" pitchFamily="34" charset="0"/>
                <a:ea typeface="Calibri"/>
                <a:cs typeface="Times New Roman"/>
              </a:rPr>
              <a:t>et toilet</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2"/>
            <a:ext cx="2520280" cy="243783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het ding, dier of teken met een bijzondere betekenis</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pic>
        <p:nvPicPr>
          <p:cNvPr id="3" name="Afbeelding 2" descr="Afbeelding met persoon, nagel, hand, grond&#10;&#10;Automatisch gegenereerde beschrijving">
            <a:extLst>
              <a:ext uri="{FF2B5EF4-FFF2-40B4-BE49-F238E27FC236}">
                <a16:creationId xmlns:a16="http://schemas.microsoft.com/office/drawing/2014/main" id="{4ED1460A-5DE0-F67D-5670-0C05B273F02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71731" y="4686091"/>
            <a:ext cx="1892357" cy="1264094"/>
          </a:xfrm>
          <a:prstGeom prst="rect">
            <a:avLst/>
          </a:prstGeom>
        </p:spPr>
      </p:pic>
      <p:pic>
        <p:nvPicPr>
          <p:cNvPr id="19" name="Afbeelding 18" descr="Afbeelding met persoon, glimlach, Menselijk gezicht, Vrolijk&#10;&#10;Automatisch gegenereerde beschrijving">
            <a:extLst>
              <a:ext uri="{FF2B5EF4-FFF2-40B4-BE49-F238E27FC236}">
                <a16:creationId xmlns:a16="http://schemas.microsoft.com/office/drawing/2014/main" id="{E366940A-CFA9-28AE-35A3-5CF9F3562C7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8896" y="4603234"/>
            <a:ext cx="2128744" cy="1277587"/>
          </a:xfrm>
          <a:prstGeom prst="rect">
            <a:avLst/>
          </a:prstGeom>
        </p:spPr>
      </p:pic>
      <p:pic>
        <p:nvPicPr>
          <p:cNvPr id="23" name="Afbeelding 22" descr="Afbeelding met silhouet, typografie, ontwerp&#10;&#10;Beschrijving automatisch gegenereerd met gemiddelde betrouwbaarheid">
            <a:extLst>
              <a:ext uri="{FF2B5EF4-FFF2-40B4-BE49-F238E27FC236}">
                <a16:creationId xmlns:a16="http://schemas.microsoft.com/office/drawing/2014/main" id="{1DF8C60C-E5E1-69CB-A1B7-61C69B59F7F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7100"/>
          <a:stretch/>
        </p:blipFill>
        <p:spPr>
          <a:xfrm>
            <a:off x="6361154" y="4607118"/>
            <a:ext cx="2168575" cy="1343068"/>
          </a:xfrm>
          <a:prstGeom prst="rect">
            <a:avLst/>
          </a:prstGeom>
        </p:spPr>
      </p:pic>
      <p:sp>
        <p:nvSpPr>
          <p:cNvPr id="4" name="Tekstvak 2">
            <a:extLst>
              <a:ext uri="{FF2B5EF4-FFF2-40B4-BE49-F238E27FC236}">
                <a16:creationId xmlns:a16="http://schemas.microsoft.com/office/drawing/2014/main" id="{68AFAD0F-ED96-D5C4-26CF-2BB9281FE7E3}"/>
              </a:ext>
            </a:extLst>
          </p:cNvPr>
          <p:cNvSpPr txBox="1">
            <a:spLocks noChangeArrowheads="1"/>
          </p:cNvSpPr>
          <p:nvPr/>
        </p:nvSpPr>
        <p:spPr bwMode="auto">
          <a:xfrm>
            <a:off x="3675073" y="3645122"/>
            <a:ext cx="1893549"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de</a:t>
            </a:r>
            <a:endParaRPr lang="nl-NL" sz="3600" b="1" dirty="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192884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771801" y="476672"/>
            <a:ext cx="3329280"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771801" y="404664"/>
            <a:ext cx="3456383"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sfeer</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569128"/>
            <a:ext cx="2787026" cy="97599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277853" y="3785152"/>
            <a:ext cx="2994610" cy="57995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latin typeface="Century Gothic" panose="020B0502020202020204" pitchFamily="34" charset="0"/>
                <a:ea typeface="Calibri"/>
                <a:cs typeface="Times New Roman"/>
              </a:rPr>
              <a:t>geheimzinnige</a:t>
            </a:r>
            <a:endParaRPr lang="nl-NL" sz="2800" b="1" dirty="0">
              <a:effectLst/>
              <a:latin typeface="Century Gothic" panose="020B0502020202020204" pitchFamily="34" charset="0"/>
              <a:ea typeface="Calibri"/>
              <a:cs typeface="Times New Roman"/>
            </a:endParaRPr>
          </a:p>
        </p:txBody>
      </p:sp>
      <p:sp>
        <p:nvSpPr>
          <p:cNvPr id="9" name="Text Box 14"/>
          <p:cNvSpPr txBox="1"/>
          <p:nvPr/>
        </p:nvSpPr>
        <p:spPr>
          <a:xfrm>
            <a:off x="3454244" y="3620001"/>
            <a:ext cx="2444750" cy="89582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341078" y="3620001"/>
            <a:ext cx="2671082" cy="45561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latin typeface="Century Gothic" panose="020B0502020202020204" pitchFamily="34" charset="0"/>
                <a:ea typeface="Calibri"/>
                <a:cs typeface="Times New Roman"/>
              </a:rPr>
              <a:t>de verdrietige sfeer</a:t>
            </a:r>
            <a:endParaRPr lang="nl-NL" sz="2800" b="1" dirty="0">
              <a:effectLst/>
              <a:latin typeface="Century Gothic" panose="020B0502020202020204" pitchFamily="34" charset="0"/>
              <a:ea typeface="Calibri"/>
              <a:cs typeface="Times New Roman"/>
            </a:endParaRPr>
          </a:p>
        </p:txBody>
      </p:sp>
      <p:sp>
        <p:nvSpPr>
          <p:cNvPr id="11" name="Text Box 14"/>
          <p:cNvSpPr txBox="1"/>
          <p:nvPr/>
        </p:nvSpPr>
        <p:spPr>
          <a:xfrm>
            <a:off x="6101079" y="3620001"/>
            <a:ext cx="2611399" cy="92512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101020" y="3649665"/>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latin typeface="Century Gothic" panose="020B0502020202020204" pitchFamily="34" charset="0"/>
                <a:ea typeface="Calibri"/>
                <a:cs typeface="Times New Roman"/>
              </a:rPr>
              <a:t>d</a:t>
            </a:r>
            <a:r>
              <a:rPr lang="nl-NL" sz="2800" b="1" dirty="0">
                <a:effectLst/>
                <a:latin typeface="Century Gothic" panose="020B0502020202020204" pitchFamily="34" charset="0"/>
                <a:ea typeface="Calibri"/>
                <a:cs typeface="Times New Roman"/>
              </a:rPr>
              <a:t>e gezellige sfeer</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2"/>
            <a:ext cx="2520280" cy="15121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hoe het voelt om je heen</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pic>
        <p:nvPicPr>
          <p:cNvPr id="3" name="Afbeelding 2" descr="Afbeelding met boom, mist, natuur, buitenshuis&#10;&#10;Automatisch gegenereerde beschrijving">
            <a:extLst>
              <a:ext uri="{FF2B5EF4-FFF2-40B4-BE49-F238E27FC236}">
                <a16:creationId xmlns:a16="http://schemas.microsoft.com/office/drawing/2014/main" id="{751FBC8C-2BC5-2B3C-D34A-7684A4004CF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5790" y="4581128"/>
            <a:ext cx="2489089" cy="1403846"/>
          </a:xfrm>
          <a:prstGeom prst="rect">
            <a:avLst/>
          </a:prstGeom>
        </p:spPr>
      </p:pic>
      <p:pic>
        <p:nvPicPr>
          <p:cNvPr id="17" name="Afbeelding 16" descr="Afbeelding met persoon, Menselijk gezicht, kleding, bloem&#10;&#10;Automatisch gegenereerde beschrijving">
            <a:extLst>
              <a:ext uri="{FF2B5EF4-FFF2-40B4-BE49-F238E27FC236}">
                <a16:creationId xmlns:a16="http://schemas.microsoft.com/office/drawing/2014/main" id="{B0744DF0-ECB8-EDFA-D12B-E938A1F3659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54896" y="4602583"/>
            <a:ext cx="2043446" cy="1360935"/>
          </a:xfrm>
          <a:prstGeom prst="rect">
            <a:avLst/>
          </a:prstGeom>
        </p:spPr>
      </p:pic>
      <p:pic>
        <p:nvPicPr>
          <p:cNvPr id="19" name="Afbeelding 18" descr="Afbeelding met kleding, persoon, kerstboom, overdekt&#10;&#10;Automatisch gegenereerde beschrijving">
            <a:extLst>
              <a:ext uri="{FF2B5EF4-FFF2-40B4-BE49-F238E27FC236}">
                <a16:creationId xmlns:a16="http://schemas.microsoft.com/office/drawing/2014/main" id="{8C377D67-4C7A-12BA-5D18-3D437046AE6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77900" y="4620467"/>
            <a:ext cx="2434578" cy="1373102"/>
          </a:xfrm>
          <a:prstGeom prst="rect">
            <a:avLst/>
          </a:prstGeom>
        </p:spPr>
      </p:pic>
      <p:sp>
        <p:nvSpPr>
          <p:cNvPr id="2" name="Tekstvak 2">
            <a:extLst>
              <a:ext uri="{FF2B5EF4-FFF2-40B4-BE49-F238E27FC236}">
                <a16:creationId xmlns:a16="http://schemas.microsoft.com/office/drawing/2014/main" id="{279C6656-234A-B2BB-7389-114081B91EBF}"/>
              </a:ext>
            </a:extLst>
          </p:cNvPr>
          <p:cNvSpPr txBox="1">
            <a:spLocks noChangeArrowheads="1"/>
          </p:cNvSpPr>
          <p:nvPr/>
        </p:nvSpPr>
        <p:spPr bwMode="auto">
          <a:xfrm>
            <a:off x="312161" y="4090242"/>
            <a:ext cx="2994610" cy="57995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latin typeface="Century Gothic" panose="020B0502020202020204" pitchFamily="34" charset="0"/>
                <a:ea typeface="Calibri"/>
                <a:cs typeface="Times New Roman"/>
              </a:rPr>
              <a:t>sfeer</a:t>
            </a:r>
            <a:endParaRPr lang="nl-NL" sz="2800" b="1" dirty="0">
              <a:effectLst/>
              <a:latin typeface="Century Gothic" panose="020B0502020202020204" pitchFamily="34" charset="0"/>
              <a:ea typeface="Calibri"/>
              <a:cs typeface="Times New Roman"/>
            </a:endParaRPr>
          </a:p>
        </p:txBody>
      </p:sp>
      <p:sp>
        <p:nvSpPr>
          <p:cNvPr id="4" name="Tekstvak 2">
            <a:extLst>
              <a:ext uri="{FF2B5EF4-FFF2-40B4-BE49-F238E27FC236}">
                <a16:creationId xmlns:a16="http://schemas.microsoft.com/office/drawing/2014/main" id="{589F488B-9245-1148-3243-17179FB14A4C}"/>
              </a:ext>
            </a:extLst>
          </p:cNvPr>
          <p:cNvSpPr txBox="1">
            <a:spLocks noChangeArrowheads="1"/>
          </p:cNvSpPr>
          <p:nvPr/>
        </p:nvSpPr>
        <p:spPr bwMode="auto">
          <a:xfrm>
            <a:off x="366713" y="3497120"/>
            <a:ext cx="2994610" cy="57995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latin typeface="Century Gothic" panose="020B0502020202020204" pitchFamily="34" charset="0"/>
                <a:ea typeface="Calibri"/>
                <a:cs typeface="Times New Roman"/>
              </a:rPr>
              <a:t>de</a:t>
            </a:r>
            <a:endParaRPr lang="nl-NL" sz="2800" b="1" dirty="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495776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485505" y="476672"/>
            <a:ext cx="3401287"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336317" y="371466"/>
            <a:ext cx="3528392"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traditie</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573016"/>
            <a:ext cx="3003576" cy="97210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291454" y="3501008"/>
            <a:ext cx="3272433" cy="61206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latin typeface="Century Gothic" panose="020B0502020202020204" pitchFamily="34" charset="0"/>
                <a:ea typeface="Calibri"/>
                <a:cs typeface="Times New Roman"/>
              </a:rPr>
              <a:t>midwinterhoorn blazen</a:t>
            </a:r>
            <a:endParaRPr lang="nl-NL" sz="3200" b="1" dirty="0">
              <a:effectLst/>
              <a:latin typeface="Century Gothic" panose="020B0502020202020204" pitchFamily="34" charset="0"/>
              <a:ea typeface="Calibri"/>
              <a:cs typeface="Times New Roman"/>
            </a:endParaRPr>
          </a:p>
        </p:txBody>
      </p:sp>
      <p:sp>
        <p:nvSpPr>
          <p:cNvPr id="9" name="Text Box 14"/>
          <p:cNvSpPr txBox="1"/>
          <p:nvPr/>
        </p:nvSpPr>
        <p:spPr>
          <a:xfrm>
            <a:off x="3510683" y="3320722"/>
            <a:ext cx="2376109" cy="122440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348460" y="3230531"/>
            <a:ext cx="2671082" cy="68407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beschuit</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6101079" y="3359483"/>
            <a:ext cx="2611399" cy="118564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115780" y="3359483"/>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k</a:t>
            </a:r>
            <a:r>
              <a:rPr lang="nl-NL" sz="3600" b="1" dirty="0">
                <a:effectLst/>
                <a:latin typeface="Century Gothic" panose="020B0502020202020204" pitchFamily="34" charset="0"/>
                <a:ea typeface="Calibri"/>
                <a:cs typeface="Times New Roman"/>
              </a:rPr>
              <a:t>erstboom opzetten</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5986402" y="476672"/>
            <a:ext cx="2921228" cy="230167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5964319" y="491188"/>
            <a:ext cx="2943311" cy="83489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iets wat al heel lang op dezelfde manier gedaan wordt</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pic>
        <p:nvPicPr>
          <p:cNvPr id="3" name="Afbeelding 2" descr="Afbeelding met persoon, atletiekwedstrijd, buitenshuis, boom&#10;&#10;Automatisch gegenereerde beschrijving">
            <a:extLst>
              <a:ext uri="{FF2B5EF4-FFF2-40B4-BE49-F238E27FC236}">
                <a16:creationId xmlns:a16="http://schemas.microsoft.com/office/drawing/2014/main" id="{E682E613-5F23-1501-CCE6-A076EC8AA6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7584" y="4580863"/>
            <a:ext cx="2125969" cy="1440425"/>
          </a:xfrm>
          <a:prstGeom prst="rect">
            <a:avLst/>
          </a:prstGeom>
        </p:spPr>
      </p:pic>
      <p:pic>
        <p:nvPicPr>
          <p:cNvPr id="17" name="Afbeelding 16" descr="Afbeelding met bakwaren, nagerecht, Snack, voedsel&#10;&#10;Automatisch gegenereerde beschrijving">
            <a:extLst>
              <a:ext uri="{FF2B5EF4-FFF2-40B4-BE49-F238E27FC236}">
                <a16:creationId xmlns:a16="http://schemas.microsoft.com/office/drawing/2014/main" id="{DDF56EDE-8927-6EE3-5F9B-FB0E634E8F9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05517" y="4640443"/>
            <a:ext cx="2159192" cy="1308837"/>
          </a:xfrm>
          <a:prstGeom prst="rect">
            <a:avLst/>
          </a:prstGeom>
        </p:spPr>
      </p:pic>
      <p:pic>
        <p:nvPicPr>
          <p:cNvPr id="19" name="Afbeelding 18" descr="Afbeelding met kleding, persoon, kerstboom, kerstmis&#10;&#10;Automatisch gegenereerde beschrijving">
            <a:extLst>
              <a:ext uri="{FF2B5EF4-FFF2-40B4-BE49-F238E27FC236}">
                <a16:creationId xmlns:a16="http://schemas.microsoft.com/office/drawing/2014/main" id="{8FDA80F7-082F-E098-7B1C-66A31E36938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01606" y="4689322"/>
            <a:ext cx="2340278" cy="1319917"/>
          </a:xfrm>
          <a:prstGeom prst="rect">
            <a:avLst/>
          </a:prstGeom>
        </p:spPr>
      </p:pic>
      <p:sp>
        <p:nvSpPr>
          <p:cNvPr id="2" name="Tekstvak 2">
            <a:extLst>
              <a:ext uri="{FF2B5EF4-FFF2-40B4-BE49-F238E27FC236}">
                <a16:creationId xmlns:a16="http://schemas.microsoft.com/office/drawing/2014/main" id="{9A44D958-862F-A3F4-BB8D-3E1BB4AA7EC3}"/>
              </a:ext>
            </a:extLst>
          </p:cNvPr>
          <p:cNvSpPr txBox="1">
            <a:spLocks noChangeArrowheads="1"/>
          </p:cNvSpPr>
          <p:nvPr/>
        </p:nvSpPr>
        <p:spPr bwMode="auto">
          <a:xfrm>
            <a:off x="3363160" y="3537278"/>
            <a:ext cx="2671082" cy="68407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met</a:t>
            </a:r>
            <a:endParaRPr lang="nl-NL" sz="3600" b="1" dirty="0">
              <a:effectLst/>
              <a:latin typeface="Century Gothic" panose="020B0502020202020204" pitchFamily="34" charset="0"/>
              <a:ea typeface="Calibri"/>
              <a:cs typeface="Times New Roman"/>
            </a:endParaRPr>
          </a:p>
        </p:txBody>
      </p:sp>
      <p:sp>
        <p:nvSpPr>
          <p:cNvPr id="4" name="Tekstvak 2">
            <a:extLst>
              <a:ext uri="{FF2B5EF4-FFF2-40B4-BE49-F238E27FC236}">
                <a16:creationId xmlns:a16="http://schemas.microsoft.com/office/drawing/2014/main" id="{869BE3CE-B3E5-9899-6EB6-45306CF1E2E4}"/>
              </a:ext>
            </a:extLst>
          </p:cNvPr>
          <p:cNvSpPr txBox="1">
            <a:spLocks noChangeArrowheads="1"/>
          </p:cNvSpPr>
          <p:nvPr/>
        </p:nvSpPr>
        <p:spPr bwMode="auto">
          <a:xfrm>
            <a:off x="3363196" y="3921750"/>
            <a:ext cx="2671082" cy="68407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muisjes</a:t>
            </a:r>
            <a:endParaRPr lang="nl-NL" sz="3600" b="1" dirty="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897159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4625"/>
            <a:ext cx="9128770"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Afbeelding 2" descr="Afbeelding met Halfedelsteen, zilver&#10;&#10;Automatisch gegenereerde beschrijving">
            <a:extLst>
              <a:ext uri="{FF2B5EF4-FFF2-40B4-BE49-F238E27FC236}">
                <a16:creationId xmlns:a16="http://schemas.microsoft.com/office/drawing/2014/main" id="{12535F3B-D3A1-6AFA-A084-69DAE48630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76794" y="643779"/>
            <a:ext cx="1803084" cy="1547046"/>
          </a:xfrm>
          <a:prstGeom prst="rect">
            <a:avLst/>
          </a:prstGeom>
        </p:spPr>
      </p:pic>
      <p:sp>
        <p:nvSpPr>
          <p:cNvPr id="5" name="Text Box 14"/>
          <p:cNvSpPr txBox="1"/>
          <p:nvPr/>
        </p:nvSpPr>
        <p:spPr>
          <a:xfrm>
            <a:off x="2339752" y="2102044"/>
            <a:ext cx="4320479" cy="8949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513798" y="2037878"/>
            <a:ext cx="4101173"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effectLst/>
                <a:latin typeface="Century Gothic" panose="020B0502020202020204" pitchFamily="34" charset="0"/>
                <a:ea typeface="Calibri"/>
                <a:cs typeface="Times New Roman"/>
              </a:rPr>
              <a:t>glinsteren</a:t>
            </a:r>
            <a:endParaRPr lang="nl-NL" sz="60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716016" y="1432346"/>
            <a:ext cx="1130002" cy="6696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692225" y="3764708"/>
            <a:ext cx="2641486"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5513808" y="3726228"/>
            <a:ext cx="2998319"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a:t>
            </a:r>
            <a:r>
              <a:rPr lang="nl-NL" sz="3600" dirty="0">
                <a:effectLst/>
                <a:latin typeface="Century Gothic" panose="020B0502020202020204" pitchFamily="34" charset="0"/>
                <a:ea typeface="Calibri"/>
                <a:cs typeface="Times New Roman"/>
              </a:rPr>
              <a:t>et water</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201624" y="825813"/>
            <a:ext cx="28186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201624" y="796634"/>
            <a:ext cx="2818648"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diamant</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474251" y="3923108"/>
            <a:ext cx="3084930"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456709" y="3891343"/>
            <a:ext cx="301826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kerstbal</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553501" y="2995759"/>
            <a:ext cx="3747739" cy="4963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639455" y="3013941"/>
            <a:ext cx="3721072"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schitteren, blinken</a:t>
            </a:r>
            <a:endParaRPr lang="nl-NL" sz="1100" dirty="0">
              <a:effectLst/>
              <a:latin typeface="Century Gothic" panose="020B0502020202020204" pitchFamily="34" charset="0"/>
              <a:ea typeface="Calibri"/>
              <a:cs typeface="Times New Roman"/>
            </a:endParaRPr>
          </a:p>
        </p:txBody>
      </p:sp>
      <p:pic>
        <p:nvPicPr>
          <p:cNvPr id="22" name="Afbeelding 21" descr="Afbeelding met kerstboom, Kerstornament, Kerstversiering, kerstversiering&#10;&#10;Automatisch gegenereerde beschrijving">
            <a:extLst>
              <a:ext uri="{FF2B5EF4-FFF2-40B4-BE49-F238E27FC236}">
                <a16:creationId xmlns:a16="http://schemas.microsoft.com/office/drawing/2014/main" id="{CD94F3D6-7E31-AE51-1C15-648B4F1D7E4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6050" y="4619443"/>
            <a:ext cx="2641487" cy="1489799"/>
          </a:xfrm>
          <a:prstGeom prst="rect">
            <a:avLst/>
          </a:prstGeom>
        </p:spPr>
      </p:pic>
      <p:pic>
        <p:nvPicPr>
          <p:cNvPr id="24" name="Afbeelding 23" descr="Afbeelding met water, ruimte, schermopname, Hemellichaam&#10;&#10;Automatisch gegenereerde beschrijving">
            <a:extLst>
              <a:ext uri="{FF2B5EF4-FFF2-40B4-BE49-F238E27FC236}">
                <a16:creationId xmlns:a16="http://schemas.microsoft.com/office/drawing/2014/main" id="{3AF87512-C9CE-4C5F-5450-0DD44E55653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12063" y="4471307"/>
            <a:ext cx="2449042" cy="1567387"/>
          </a:xfrm>
          <a:prstGeom prst="rect">
            <a:avLst/>
          </a:prstGeom>
        </p:spPr>
      </p:pic>
    </p:spTree>
    <p:extLst>
      <p:ext uri="{BB962C8B-B14F-4D97-AF65-F5344CB8AC3E}">
        <p14:creationId xmlns:p14="http://schemas.microsoft.com/office/powerpoint/2010/main" val="573887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555641"/>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het figuurtje</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het beeldje</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800" i="1" dirty="0">
              <a:solidFill>
                <a:srgbClr val="387038"/>
              </a:solidFill>
              <a:latin typeface="Century Gothic" panose="020B0502020202020204" pitchFamily="34" charset="0"/>
              <a:cs typeface="Times New Roman"/>
            </a:endParaRPr>
          </a:p>
          <a:p>
            <a:endParaRPr lang="nl-NL" sz="800" i="1" dirty="0">
              <a:solidFill>
                <a:srgbClr val="387038"/>
              </a:solidFill>
              <a:latin typeface="Century Gothic" panose="020B0502020202020204" pitchFamily="34" charset="0"/>
              <a:cs typeface="Times New Roman"/>
            </a:endParaRPr>
          </a:p>
          <a:p>
            <a:endParaRPr lang="nl-NL" sz="800" i="1" dirty="0">
              <a:latin typeface="Century Gothic" panose="020B0502020202020204" pitchFamily="34" charset="0"/>
              <a:cs typeface="Times New Roman"/>
            </a:endParaRPr>
          </a:p>
          <a:p>
            <a:endParaRPr lang="nl-NL" sz="8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r>
              <a:rPr lang="nl-NL" sz="2800" i="1" u="sng" dirty="0">
                <a:solidFill>
                  <a:srgbClr val="387038"/>
                </a:solidFill>
                <a:latin typeface="Century Gothic" panose="020B0502020202020204" pitchFamily="34" charset="0"/>
                <a:cs typeface="Times New Roman"/>
              </a:rPr>
              <a:t>Het figuurtje</a:t>
            </a:r>
            <a:r>
              <a:rPr lang="nl-NL" sz="2800" i="1" dirty="0">
                <a:solidFill>
                  <a:srgbClr val="387038"/>
                </a:solidFill>
                <a:latin typeface="Century Gothic" panose="020B0502020202020204" pitchFamily="34" charset="0"/>
                <a:cs typeface="Times New Roman"/>
              </a:rPr>
              <a:t> staat bij mij thuis op de kast.</a:t>
            </a:r>
            <a:endParaRPr lang="nl-NL" sz="2800" i="1" dirty="0">
              <a:solidFill>
                <a:srgbClr val="00B050"/>
              </a:solidFill>
              <a:latin typeface="Century Gothic" panose="020B0502020202020204" pitchFamily="34" charset="0"/>
            </a:endParaRPr>
          </a:p>
        </p:txBody>
      </p:sp>
      <p:pic>
        <p:nvPicPr>
          <p:cNvPr id="4" name="Afbeelding 3">
            <a:extLst>
              <a:ext uri="{FF2B5EF4-FFF2-40B4-BE49-F238E27FC236}">
                <a16:creationId xmlns:a16="http://schemas.microsoft.com/office/drawing/2014/main" id="{D2628B58-29B1-E2C8-C458-7CC33EA74B48}"/>
              </a:ext>
            </a:extLst>
          </p:cNvPr>
          <p:cNvPicPr>
            <a:picLocks noChangeAspect="1"/>
          </p:cNvPicPr>
          <p:nvPr/>
        </p:nvPicPr>
        <p:blipFill>
          <a:blip r:embed="rId3"/>
          <a:stretch>
            <a:fillRect/>
          </a:stretch>
        </p:blipFill>
        <p:spPr>
          <a:xfrm>
            <a:off x="2190750" y="1838325"/>
            <a:ext cx="4762500" cy="3181350"/>
          </a:xfrm>
          <a:prstGeom prst="rect">
            <a:avLst/>
          </a:prstGeom>
        </p:spPr>
      </p:pic>
    </p:spTree>
    <p:extLst>
      <p:ext uri="{BB962C8B-B14F-4D97-AF65-F5344CB8AC3E}">
        <p14:creationId xmlns:p14="http://schemas.microsoft.com/office/powerpoint/2010/main" val="397820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50 </a:t>
            </a:r>
            <a:r>
              <a:rPr lang="nl-NL">
                <a:solidFill>
                  <a:srgbClr val="C00000"/>
                </a:solidFill>
                <a:latin typeface="Century Gothic" panose="020B0502020202020204" pitchFamily="34" charset="0"/>
              </a:rPr>
              <a:t>– 12 december 2023</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traditie</a:t>
            </a:r>
          </a:p>
        </p:txBody>
      </p:sp>
      <p:pic>
        <p:nvPicPr>
          <p:cNvPr id="3" name="Afbeelding 2" descr="Afbeelding met persoon, atletiekwedstrijd, buitenshuis, boom&#10;&#10;Automatisch gegenereerde beschrijving">
            <a:extLst>
              <a:ext uri="{FF2B5EF4-FFF2-40B4-BE49-F238E27FC236}">
                <a16:creationId xmlns:a16="http://schemas.microsoft.com/office/drawing/2014/main" id="{9231E6EC-1646-3005-1488-57BAEAE515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568" y="1412776"/>
            <a:ext cx="7344816" cy="5033869"/>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symbool</a:t>
            </a:r>
          </a:p>
        </p:txBody>
      </p:sp>
      <p:pic>
        <p:nvPicPr>
          <p:cNvPr id="3" name="Afbeelding 2" descr="Afbeelding met persoon, nagel, hand, grond&#10;&#10;Automatisch gegenereerde beschrijving">
            <a:extLst>
              <a:ext uri="{FF2B5EF4-FFF2-40B4-BE49-F238E27FC236}">
                <a16:creationId xmlns:a16="http://schemas.microsoft.com/office/drawing/2014/main" id="{54551EA3-CA35-0376-A230-8657BC0AA88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5596" y="1484784"/>
            <a:ext cx="7272808" cy="4858236"/>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sfeer</a:t>
            </a:r>
          </a:p>
        </p:txBody>
      </p:sp>
      <p:pic>
        <p:nvPicPr>
          <p:cNvPr id="3" name="Afbeelding 2" descr="Afbeelding met boom, mist, natuur, buitenshuis&#10;&#10;Automatisch gegenereerde beschrijving">
            <a:extLst>
              <a:ext uri="{FF2B5EF4-FFF2-40B4-BE49-F238E27FC236}">
                <a16:creationId xmlns:a16="http://schemas.microsoft.com/office/drawing/2014/main" id="{4E8354AC-7276-3223-84B8-1651082FFDE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7544" y="1556792"/>
            <a:ext cx="7788099" cy="4824536"/>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nep</a:t>
            </a:r>
          </a:p>
        </p:txBody>
      </p:sp>
      <p:pic>
        <p:nvPicPr>
          <p:cNvPr id="3" name="Afbeelding 2" descr="Afbeelding met persoon, kleding, buitenshuis, Menselijk gezicht&#10;&#10;Automatisch gegenereerde beschrijving">
            <a:extLst>
              <a:ext uri="{FF2B5EF4-FFF2-40B4-BE49-F238E27FC236}">
                <a16:creationId xmlns:a16="http://schemas.microsoft.com/office/drawing/2014/main" id="{6785FF60-11E7-EC96-FF28-732D82CFD01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43808" y="836712"/>
            <a:ext cx="3816424" cy="5713209"/>
          </a:xfrm>
          <a:prstGeom prst="rect">
            <a:avLst/>
          </a:prstGeom>
        </p:spPr>
      </p:pic>
      <p:sp>
        <p:nvSpPr>
          <p:cNvPr id="4" name="Ovaal 3">
            <a:extLst>
              <a:ext uri="{FF2B5EF4-FFF2-40B4-BE49-F238E27FC236}">
                <a16:creationId xmlns:a16="http://schemas.microsoft.com/office/drawing/2014/main" id="{6E9EFF4B-391B-539C-E959-AF7287B6F60A}"/>
              </a:ext>
            </a:extLst>
          </p:cNvPr>
          <p:cNvSpPr/>
          <p:nvPr/>
        </p:nvSpPr>
        <p:spPr>
          <a:xfrm>
            <a:off x="3239852" y="2037041"/>
            <a:ext cx="1512168" cy="15121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74911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drijven</a:t>
            </a:r>
          </a:p>
        </p:txBody>
      </p:sp>
      <p:pic>
        <p:nvPicPr>
          <p:cNvPr id="3" name="Afbeelding 2" descr="Afbeelding met kaars, vloeistof, Ouderwets glas, was&#10;&#10;Automatisch gegenereerde beschrijving">
            <a:extLst>
              <a:ext uri="{FF2B5EF4-FFF2-40B4-BE49-F238E27FC236}">
                <a16:creationId xmlns:a16="http://schemas.microsoft.com/office/drawing/2014/main" id="{E84E4C8D-B19A-66AE-876B-D9157DCFDA3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9552" y="1772816"/>
            <a:ext cx="7748264" cy="4658054"/>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glinsteren</a:t>
            </a:r>
          </a:p>
        </p:txBody>
      </p:sp>
      <p:pic>
        <p:nvPicPr>
          <p:cNvPr id="3" name="Afbeelding 2" descr="Afbeelding met water, ruimte, schermopname, Hemellichaam&#10;&#10;Automatisch gegenereerde beschrijving">
            <a:extLst>
              <a:ext uri="{FF2B5EF4-FFF2-40B4-BE49-F238E27FC236}">
                <a16:creationId xmlns:a16="http://schemas.microsoft.com/office/drawing/2014/main" id="{5E1A798C-A466-3849-7BE1-8CA67CB711D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5536" y="1556792"/>
            <a:ext cx="7772364" cy="4974312"/>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figuurtje</a:t>
            </a:r>
          </a:p>
        </p:txBody>
      </p:sp>
      <p:sp>
        <p:nvSpPr>
          <p:cNvPr id="10" name="Tekstvak 9">
            <a:extLst>
              <a:ext uri="{FF2B5EF4-FFF2-40B4-BE49-F238E27FC236}">
                <a16:creationId xmlns:a16="http://schemas.microsoft.com/office/drawing/2014/main" id="{0FAB8AC9-B0B0-9D72-A592-05775E500BA4}"/>
              </a:ext>
            </a:extLst>
          </p:cNvPr>
          <p:cNvSpPr txBox="1"/>
          <p:nvPr/>
        </p:nvSpPr>
        <p:spPr>
          <a:xfrm>
            <a:off x="827584" y="6160673"/>
            <a:ext cx="8746529" cy="646331"/>
          </a:xfrm>
          <a:prstGeom prst="rect">
            <a:avLst/>
          </a:prstGeom>
          <a:noFill/>
        </p:spPr>
        <p:txBody>
          <a:bodyPr wrap="square">
            <a:spAutoFit/>
          </a:bodyPr>
          <a:lstStyle/>
          <a:p>
            <a:r>
              <a:rPr lang="nl-NL" dirty="0">
                <a:hlinkClick r:id="rId3"/>
              </a:rPr>
              <a:t>https://schooltv.nl/video/de-midwinterhoorn-een-eeuwenoud-instrument/</a:t>
            </a:r>
            <a:endParaRPr lang="nl-NL" dirty="0"/>
          </a:p>
          <a:p>
            <a:endParaRPr lang="nl-NL" dirty="0"/>
          </a:p>
        </p:txBody>
      </p:sp>
      <p:pic>
        <p:nvPicPr>
          <p:cNvPr id="3" name="Afbeelding 2">
            <a:extLst>
              <a:ext uri="{FF2B5EF4-FFF2-40B4-BE49-F238E27FC236}">
                <a16:creationId xmlns:a16="http://schemas.microsoft.com/office/drawing/2014/main" id="{51A4DF2E-DE51-05A2-39C7-6D2FBB6B2964}"/>
              </a:ext>
            </a:extLst>
          </p:cNvPr>
          <p:cNvPicPr>
            <a:picLocks noChangeAspect="1"/>
          </p:cNvPicPr>
          <p:nvPr/>
        </p:nvPicPr>
        <p:blipFill>
          <a:blip r:embed="rId4"/>
          <a:stretch>
            <a:fillRect/>
          </a:stretch>
        </p:blipFill>
        <p:spPr>
          <a:xfrm>
            <a:off x="1115616" y="1575433"/>
            <a:ext cx="5549602" cy="3707134"/>
          </a:xfrm>
          <a:prstGeom prst="rect">
            <a:avLst/>
          </a:prstGeom>
        </p:spPr>
      </p:pic>
    </p:spTree>
    <p:extLst>
      <p:ext uri="{BB962C8B-B14F-4D97-AF65-F5344CB8AC3E}">
        <p14:creationId xmlns:p14="http://schemas.microsoft.com/office/powerpoint/2010/main" val="270904800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2403</TotalTime>
  <Words>620</Words>
  <Application>Microsoft Office PowerPoint</Application>
  <PresentationFormat>Diavoorstelling (4:3)</PresentationFormat>
  <Paragraphs>155</Paragraphs>
  <Slides>17</Slides>
  <Notes>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17</vt:i4>
      </vt:variant>
    </vt:vector>
  </HeadingPairs>
  <TitlesOfParts>
    <vt:vector size="21" baseType="lpstr">
      <vt:lpstr>Arial</vt:lpstr>
      <vt:lpstr>Calibri</vt:lpstr>
      <vt:lpstr>Century Gothic</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Harmsel ter, Marjan</cp:lastModifiedBy>
  <cp:revision>494</cp:revision>
  <dcterms:created xsi:type="dcterms:W3CDTF">2021-06-08T06:13:59Z</dcterms:created>
  <dcterms:modified xsi:type="dcterms:W3CDTF">2023-12-12T10:15:31Z</dcterms:modified>
</cp:coreProperties>
</file>