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60" r:id="rId4"/>
    <p:sldId id="1476" r:id="rId5"/>
    <p:sldId id="1475" r:id="rId6"/>
    <p:sldId id="1480" r:id="rId7"/>
    <p:sldId id="1478" r:id="rId8"/>
    <p:sldId id="1477" r:id="rId9"/>
    <p:sldId id="1479" r:id="rId10"/>
    <p:sldId id="1492" r:id="rId11"/>
    <p:sldId id="934" r:id="rId12"/>
    <p:sldId id="263" r:id="rId13"/>
    <p:sldId id="1486" r:id="rId14"/>
    <p:sldId id="1484" r:id="rId15"/>
    <p:sldId id="259" r:id="rId16"/>
    <p:sldId id="1490" r:id="rId17"/>
    <p:sldId id="1485"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5"/>
            <p14:sldId id="1480"/>
            <p14:sldId id="1478"/>
            <p14:sldId id="1477"/>
            <p14:sldId id="1479"/>
            <p14:sldId id="1492"/>
            <p14:sldId id="934"/>
            <p14:sldId id="263"/>
            <p14:sldId id="1486"/>
            <p14:sldId id="1484"/>
            <p14:sldId id="259"/>
            <p14:sldId id="1490"/>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000" autoAdjust="0"/>
  </p:normalViewPr>
  <p:slideViewPr>
    <p:cSldViewPr>
      <p:cViewPr varScale="1">
        <p:scale>
          <a:sx n="78" d="100"/>
          <a:sy n="78" d="100"/>
        </p:scale>
        <p:origin x="128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kern="1200" dirty="0">
                <a:solidFill>
                  <a:schemeClr val="tx1"/>
                </a:solidFill>
                <a:effectLst/>
                <a:latin typeface="+mn-lt"/>
                <a:ea typeface="+mn-ea"/>
                <a:cs typeface="+mn-cs"/>
              </a:rPr>
              <a:t>Natuurlijk: zeker, zoals iedereen begrijpt</a:t>
            </a:r>
          </a:p>
          <a:p>
            <a:pPr fontAlgn="t"/>
            <a:r>
              <a:rPr lang="nl-NL" sz="1200" kern="1200" dirty="0">
                <a:solidFill>
                  <a:schemeClr val="tx1"/>
                </a:solidFill>
                <a:effectLst/>
                <a:latin typeface="+mn-lt"/>
                <a:ea typeface="+mn-ea"/>
                <a:cs typeface="+mn-cs"/>
              </a:rPr>
              <a:t>Ergens iets op bedenken: ergens een oplossing voor verzinnen</a:t>
            </a:r>
          </a:p>
          <a:p>
            <a:pPr fontAlgn="t"/>
            <a:r>
              <a:rPr lang="nl-NL" sz="1200" kern="1200" dirty="0">
                <a:solidFill>
                  <a:schemeClr val="tx1"/>
                </a:solidFill>
                <a:effectLst/>
                <a:latin typeface="+mn-lt"/>
                <a:ea typeface="+mn-ea"/>
                <a:cs typeface="+mn-cs"/>
              </a:rPr>
              <a:t>Uitwerken: preciezer maken</a:t>
            </a:r>
          </a:p>
          <a:p>
            <a:pPr fontAlgn="t"/>
            <a:r>
              <a:rPr lang="nl-NL" sz="1200" kern="1200" dirty="0">
                <a:solidFill>
                  <a:schemeClr val="tx1"/>
                </a:solidFill>
                <a:effectLst/>
                <a:latin typeface="+mn-lt"/>
                <a:ea typeface="+mn-ea"/>
                <a:cs typeface="+mn-cs"/>
              </a:rPr>
              <a:t>De printer: het apparaat waarmee je dat wat op de computer staat, op papier zet</a:t>
            </a:r>
          </a:p>
          <a:p>
            <a:pPr fontAlgn="t"/>
            <a:r>
              <a:rPr lang="nl-NL" sz="1200" kern="1200" dirty="0">
                <a:solidFill>
                  <a:schemeClr val="tx1"/>
                </a:solidFill>
                <a:effectLst/>
                <a:latin typeface="+mn-lt"/>
                <a:ea typeface="+mn-ea"/>
                <a:cs typeface="+mn-cs"/>
              </a:rPr>
              <a:t>De mal: de vorm waarmee je dingen steeds op dezelfde manier kunt maken, bijvoorbeeld zand of klei</a:t>
            </a:r>
          </a:p>
          <a:p>
            <a:pPr fontAlgn="t"/>
            <a:r>
              <a:rPr lang="nl-NL" sz="1200" kern="1200" dirty="0">
                <a:solidFill>
                  <a:schemeClr val="tx1"/>
                </a:solidFill>
                <a:effectLst/>
                <a:latin typeface="+mn-lt"/>
                <a:ea typeface="+mn-ea"/>
                <a:cs typeface="+mn-cs"/>
              </a:rPr>
              <a:t>Drukken: met een machine tekst en plaatjes op papier zetten</a:t>
            </a:r>
          </a:p>
          <a:p>
            <a:pPr fontAlgn="t"/>
            <a:r>
              <a:rPr lang="nl-NL" sz="1200" kern="1200" dirty="0">
                <a:solidFill>
                  <a:schemeClr val="tx1"/>
                </a:solidFill>
                <a:effectLst/>
                <a:latin typeface="+mn-lt"/>
                <a:ea typeface="+mn-ea"/>
                <a:cs typeface="+mn-cs"/>
              </a:rPr>
              <a:t>Het teken: het plaatje dat iets betekent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7.jpeg"/><Relationship Id="rId4" Type="http://schemas.openxmlformats.org/officeDocument/2006/relationships/image" Target="../media/image42.jpeg"/><Relationship Id="rId9"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Mijn buurjongen gaat naar een school waar je banketbakker kan worden. Hij moest afgelopen week een opdracht maken voor een cijfer. Nadat hij lang nagedacht had, besloot hij een taart te maken, met Sinterklaas erop </a:t>
            </a:r>
            <a:r>
              <a:rPr lang="nl-NL" sz="2000" b="1" u="sng" dirty="0">
                <a:ea typeface="Times New Roman" panose="02020603050405020304" pitchFamily="18" charset="0"/>
                <a:cs typeface="Arial" panose="020B0604020202020204" pitchFamily="34" charset="0"/>
              </a:rPr>
              <a:t>natuurlijk</a:t>
            </a:r>
            <a:r>
              <a:rPr lang="nl-NL" sz="2000" b="1" i="1" dirty="0">
                <a:ea typeface="Times New Roman" panose="02020603050405020304" pitchFamily="18" charset="0"/>
                <a:cs typeface="Arial" panose="020B0604020202020204" pitchFamily="34" charset="0"/>
              </a:rPr>
              <a:t>, (zeker,) zoals iedereen begrijpt. </a:t>
            </a:r>
            <a:r>
              <a:rPr lang="nl-NL" sz="2000" dirty="0">
                <a:ea typeface="Times New Roman" panose="02020603050405020304" pitchFamily="18" charset="0"/>
                <a:cs typeface="Arial" panose="020B0604020202020204" pitchFamily="34" charset="0"/>
              </a:rPr>
              <a:t>Hij </a:t>
            </a:r>
            <a:r>
              <a:rPr lang="nl-NL" sz="2000" b="1" u="sng" dirty="0">
                <a:ea typeface="Times New Roman" panose="02020603050405020304" pitchFamily="18" charset="0"/>
                <a:cs typeface="Arial" panose="020B0604020202020204" pitchFamily="34" charset="0"/>
              </a:rPr>
              <a:t>werkte zijn plan goed uit</a:t>
            </a:r>
            <a:r>
              <a:rPr lang="nl-NL" sz="2000" dirty="0">
                <a:ea typeface="Times New Roman" panose="02020603050405020304" pitchFamily="18" charset="0"/>
                <a:cs typeface="Arial" panose="020B0604020202020204" pitchFamily="34" charset="0"/>
              </a:rPr>
              <a:t>. Hij </a:t>
            </a:r>
            <a:r>
              <a:rPr lang="nl-NL" sz="2000" b="1" i="1" dirty="0">
                <a:ea typeface="Times New Roman" panose="02020603050405020304" pitchFamily="18" charset="0"/>
                <a:cs typeface="Arial" panose="020B0604020202020204" pitchFamily="34" charset="0"/>
              </a:rPr>
              <a:t>maakte het plan preciezer. </a:t>
            </a:r>
            <a:r>
              <a:rPr lang="nl-NL" sz="2000" dirty="0">
                <a:ea typeface="Times New Roman" panose="02020603050405020304" pitchFamily="18" charset="0"/>
                <a:cs typeface="Arial" panose="020B0604020202020204" pitchFamily="34" charset="0"/>
              </a:rPr>
              <a:t>Natuurlijk kwam hij wel wat probleempjes tegen, maar daar kon hij telkens </a:t>
            </a:r>
            <a:r>
              <a:rPr lang="nl-NL" sz="2000" b="1" u="sng" dirty="0">
                <a:ea typeface="Times New Roman" panose="02020603050405020304" pitchFamily="18" charset="0"/>
                <a:cs typeface="Arial" panose="020B0604020202020204" pitchFamily="34" charset="0"/>
              </a:rPr>
              <a:t>iets op bedenken</a:t>
            </a:r>
            <a:r>
              <a:rPr lang="nl-NL" sz="2000" dirty="0">
                <a:ea typeface="Times New Roman" panose="02020603050405020304" pitchFamily="18" charset="0"/>
                <a:cs typeface="Arial" panose="020B0604020202020204" pitchFamily="34" charset="0"/>
              </a:rPr>
              <a:t>. Hij kon er telkens </a:t>
            </a:r>
            <a:r>
              <a:rPr lang="nl-NL" sz="2000" b="1" i="1" dirty="0">
                <a:ea typeface="Times New Roman" panose="02020603050405020304" pitchFamily="18" charset="0"/>
                <a:cs typeface="Arial" panose="020B0604020202020204" pitchFamily="34" charset="0"/>
              </a:rPr>
              <a:t>een oplossing voor verzinnen.</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wilde hij een taart maken met het </a:t>
            </a:r>
            <a:r>
              <a:rPr lang="nl-NL" sz="2000" b="1" u="sng" dirty="0">
                <a:ea typeface="Times New Roman" panose="02020603050405020304" pitchFamily="18" charset="0"/>
                <a:cs typeface="Arial" panose="020B0604020202020204" pitchFamily="34" charset="0"/>
              </a:rPr>
              <a:t>teken</a:t>
            </a:r>
            <a:r>
              <a:rPr lang="nl-NL" sz="2000" dirty="0">
                <a:ea typeface="Times New Roman" panose="02020603050405020304" pitchFamily="18" charset="0"/>
                <a:cs typeface="Arial" panose="020B0604020202020204" pitchFamily="34" charset="0"/>
              </a:rPr>
              <a:t> van Sinterklaas in marsepein er bovenop. Het teken is </a:t>
            </a:r>
            <a:r>
              <a:rPr lang="nl-NL" sz="2000" b="1" i="1" dirty="0">
                <a:ea typeface="Times New Roman" panose="02020603050405020304" pitchFamily="18" charset="0"/>
                <a:cs typeface="Arial" panose="020B0604020202020204" pitchFamily="34" charset="0"/>
              </a:rPr>
              <a:t>het plaatje dat iets betekent</a:t>
            </a:r>
            <a:r>
              <a:rPr lang="nl-NL" sz="2000" dirty="0">
                <a:ea typeface="Times New Roman" panose="02020603050405020304" pitchFamily="18" charset="0"/>
                <a:cs typeface="Arial" panose="020B0604020202020204" pitchFamily="34" charset="0"/>
              </a:rPr>
              <a:t>. Jammer genoeg kon hij geen </a:t>
            </a:r>
            <a:r>
              <a:rPr lang="nl-NL" sz="2000" b="1" u="sng" dirty="0">
                <a:ea typeface="Times New Roman" panose="02020603050405020304" pitchFamily="18" charset="0"/>
                <a:cs typeface="Arial" panose="020B0604020202020204" pitchFamily="34" charset="0"/>
              </a:rPr>
              <a:t>mal</a:t>
            </a:r>
            <a:r>
              <a:rPr lang="nl-NL" sz="2000" dirty="0">
                <a:ea typeface="Times New Roman" panose="02020603050405020304" pitchFamily="18" charset="0"/>
                <a:cs typeface="Arial" panose="020B0604020202020204" pitchFamily="34" charset="0"/>
              </a:rPr>
              <a:t> vinden van een staf of een mijter. De mal is </a:t>
            </a:r>
            <a:r>
              <a:rPr lang="nl-NL" sz="2000" b="1" i="1" dirty="0">
                <a:ea typeface="Times New Roman" panose="02020603050405020304" pitchFamily="18" charset="0"/>
                <a:cs typeface="Arial" panose="020B0604020202020204" pitchFamily="34" charset="0"/>
              </a:rPr>
              <a:t>de vorm waarmee je dingen steeds op dezelfde manier kunt maken</a:t>
            </a:r>
            <a:r>
              <a:rPr lang="nl-NL" sz="2000" dirty="0">
                <a:ea typeface="Times New Roman" panose="02020603050405020304" pitchFamily="18" charset="0"/>
                <a:cs typeface="Arial" panose="020B0604020202020204" pitchFamily="34" charset="0"/>
              </a:rPr>
              <a:t>. Hij vond wel deze mal van het boek van Sinterklaas, maar die vond hij niet zo mooi. Al snel kwam hij op het idee om dan maar met een speciale </a:t>
            </a:r>
            <a:r>
              <a:rPr lang="nl-NL" sz="2000" b="1" u="sng" dirty="0">
                <a:ea typeface="Times New Roman" panose="02020603050405020304" pitchFamily="18" charset="0"/>
                <a:cs typeface="Arial" panose="020B0604020202020204" pitchFamily="34" charset="0"/>
              </a:rPr>
              <a:t>printer</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dat is </a:t>
            </a:r>
            <a:r>
              <a:rPr lang="nl-NL" sz="2000" b="1" i="1" dirty="0">
                <a:ea typeface="Times New Roman" panose="02020603050405020304" pitchFamily="18" charset="0"/>
                <a:cs typeface="Arial" panose="020B0604020202020204" pitchFamily="34" charset="0"/>
              </a:rPr>
              <a:t>het apparaat waarmee je dat wat op de computer staat, op papier zet,</a:t>
            </a:r>
            <a:r>
              <a:rPr lang="nl-NL" sz="2000" dirty="0">
                <a:ea typeface="Times New Roman" panose="02020603050405020304" pitchFamily="18" charset="0"/>
                <a:cs typeface="Arial" panose="020B0604020202020204" pitchFamily="34" charset="0"/>
              </a:rPr>
              <a:t> Sinterklaas op eetbaar papier te </a:t>
            </a:r>
            <a:r>
              <a:rPr lang="nl-NL" sz="2000" b="1" u="sng" dirty="0">
                <a:ea typeface="Times New Roman" panose="02020603050405020304" pitchFamily="18" charset="0"/>
                <a:cs typeface="Arial" panose="020B0604020202020204" pitchFamily="34" charset="0"/>
              </a:rPr>
              <a:t>drukken</a:t>
            </a:r>
            <a:r>
              <a:rPr lang="nl-NL" sz="2000" dirty="0">
                <a:ea typeface="Times New Roman" panose="02020603050405020304" pitchFamily="18" charset="0"/>
                <a:cs typeface="Arial" panose="020B0604020202020204" pitchFamily="34" charset="0"/>
              </a:rPr>
              <a:t>. Zo noem je </a:t>
            </a:r>
            <a:r>
              <a:rPr lang="nl-NL" sz="2000" b="1" i="1" dirty="0">
                <a:ea typeface="Times New Roman" panose="02020603050405020304" pitchFamily="18" charset="0"/>
                <a:cs typeface="Arial" panose="020B0604020202020204" pitchFamily="34" charset="0"/>
              </a:rPr>
              <a:t>met een machine tekst en plaatjes op papier zetten. </a:t>
            </a:r>
            <a:r>
              <a:rPr lang="nl-NL" sz="2000" dirty="0">
                <a:ea typeface="Times New Roman" panose="02020603050405020304" pitchFamily="18" charset="0"/>
                <a:cs typeface="Arial" panose="020B0604020202020204" pitchFamily="34" charset="0"/>
              </a:rPr>
              <a:t>Gelukkig lukte dit prima!</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Mijn buurjongen was heel tevreden met zijn taart. En zijn leraren ook!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Wat vinden jullie er eigenlijk van? </a:t>
            </a:r>
            <a:r>
              <a:rPr lang="nl-NL" sz="2000" dirty="0">
                <a:solidFill>
                  <a:srgbClr val="00B050"/>
                </a:solidFill>
                <a:ea typeface="Times New Roman" panose="02020603050405020304" pitchFamily="18" charset="0"/>
                <a:cs typeface="Arial" panose="020B0604020202020204" pitchFamily="34" charset="0"/>
              </a:rPr>
              <a:t>(extra klik) </a:t>
            </a:r>
            <a:endParaRPr lang="nl-NL" sz="2000" b="1" i="1" dirty="0">
              <a:solidFill>
                <a:srgbClr val="00B050"/>
              </a:solidFill>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aardbei, voedsel, bes, Zoetigheid&#10;&#10;Automatisch gegenereerde beschrijving">
            <a:extLst>
              <a:ext uri="{FF2B5EF4-FFF2-40B4-BE49-F238E27FC236}">
                <a16:creationId xmlns:a16="http://schemas.microsoft.com/office/drawing/2014/main" id="{CED7D380-6265-745A-69F9-E054D98043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4718" y="1412776"/>
            <a:ext cx="7114563" cy="4752528"/>
          </a:xfrm>
          <a:prstGeom prst="rect">
            <a:avLst/>
          </a:prstGeom>
        </p:spPr>
      </p:pic>
      <p:pic>
        <p:nvPicPr>
          <p:cNvPr id="7" name="Afbeelding 6" descr="Afbeelding met geel&#10;&#10;Automatisch gegenereerde beschrijving">
            <a:extLst>
              <a:ext uri="{FF2B5EF4-FFF2-40B4-BE49-F238E27FC236}">
                <a16:creationId xmlns:a16="http://schemas.microsoft.com/office/drawing/2014/main" id="{1168408D-7C48-CCF3-7DE2-7194EF34C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2060848"/>
            <a:ext cx="3168352" cy="3096344"/>
          </a:xfrm>
          <a:prstGeom prst="ellipse">
            <a:avLst/>
          </a:prstGeom>
        </p:spPr>
      </p:pic>
    </p:spTree>
    <p:extLst>
      <p:ext uri="{BB962C8B-B14F-4D97-AF65-F5344CB8AC3E}">
        <p14:creationId xmlns:p14="http://schemas.microsoft.com/office/powerpoint/2010/main" val="142295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natuurlijk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misschien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zeker, zoals iedereen begrijpt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Op de taart komt Sinterklaas </a:t>
            </a:r>
            <a:r>
              <a:rPr lang="nl-NL" sz="2400" i="1" u="sng" dirty="0">
                <a:solidFill>
                  <a:srgbClr val="387038"/>
                </a:solidFill>
                <a:latin typeface="Century Gothic" panose="020B0502020202020204" pitchFamily="34" charset="0"/>
                <a:ea typeface="Calibri"/>
                <a:cs typeface="Times New Roman"/>
              </a:rPr>
              <a:t>natuurlijk</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als iets zou kunnen maar niet zeker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Ik krijg </a:t>
            </a:r>
            <a:r>
              <a:rPr lang="nl-NL" sz="2400" i="1" u="sng" dirty="0">
                <a:solidFill>
                  <a:srgbClr val="387038"/>
                </a:solidFill>
                <a:effectLst/>
                <a:latin typeface="Century Gothic" panose="020B0502020202020204" pitchFamily="34" charset="0"/>
                <a:ea typeface="Calibri"/>
                <a:cs typeface="Times New Roman"/>
              </a:rPr>
              <a:t>misschien</a:t>
            </a:r>
            <a:r>
              <a:rPr lang="nl-NL" sz="2400" i="1" dirty="0">
                <a:solidFill>
                  <a:srgbClr val="387038"/>
                </a:solidFill>
                <a:effectLst/>
                <a:latin typeface="Century Gothic" panose="020B0502020202020204" pitchFamily="34" charset="0"/>
                <a:ea typeface="Calibri"/>
                <a:cs typeface="Times New Roman"/>
              </a:rPr>
              <a:t> kaarsjes op mijn taart.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5B79933-7391-DD61-8A99-E9FA5A5FCF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732900"/>
            <a:ext cx="3600400" cy="2550283"/>
          </a:xfrm>
          <a:prstGeom prst="rect">
            <a:avLst/>
          </a:prstGeom>
        </p:spPr>
      </p:pic>
      <p:pic>
        <p:nvPicPr>
          <p:cNvPr id="8" name="Afbeelding 7" descr="Afbeelding met verjaardagstaart, taart, nagerecht, verjaardag&#10;&#10;Automatisch gegenereerde beschrijving">
            <a:extLst>
              <a:ext uri="{FF2B5EF4-FFF2-40B4-BE49-F238E27FC236}">
                <a16:creationId xmlns:a16="http://schemas.microsoft.com/office/drawing/2014/main" id="{0D7F065A-4DEE-069A-78EC-D2DCCC5F65C0}"/>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39494" y="2944078"/>
            <a:ext cx="2808646" cy="2269386"/>
          </a:xfrm>
          <a:prstGeom prst="rect">
            <a:avLst/>
          </a:prstGeom>
        </p:spPr>
      </p:pic>
      <p:pic>
        <p:nvPicPr>
          <p:cNvPr id="10" name="Afbeelding 9" descr="Afbeelding met kaars&#10;&#10;Automatisch gegenereerde beschrijving">
            <a:extLst>
              <a:ext uri="{FF2B5EF4-FFF2-40B4-BE49-F238E27FC236}">
                <a16:creationId xmlns:a16="http://schemas.microsoft.com/office/drawing/2014/main" id="{560764CD-D8E1-561D-704F-01685357FE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36562" y="2717151"/>
            <a:ext cx="1319964" cy="1033272"/>
          </a:xfrm>
          <a:prstGeom prst="rect">
            <a:avLst/>
          </a:prstGeom>
        </p:spPr>
      </p:pic>
      <p:sp>
        <p:nvSpPr>
          <p:cNvPr id="16" name="Tekstvak 15">
            <a:extLst>
              <a:ext uri="{FF2B5EF4-FFF2-40B4-BE49-F238E27FC236}">
                <a16:creationId xmlns:a16="http://schemas.microsoft.com/office/drawing/2014/main" id="{16C62C38-252D-C43B-E26C-A82FB44FD737}"/>
              </a:ext>
            </a:extLst>
          </p:cNvPr>
          <p:cNvSpPr txBox="1"/>
          <p:nvPr/>
        </p:nvSpPr>
        <p:spPr>
          <a:xfrm>
            <a:off x="6786646" y="3023982"/>
            <a:ext cx="504056" cy="1200329"/>
          </a:xfrm>
          <a:prstGeom prst="rect">
            <a:avLst/>
          </a:prstGeom>
          <a:noFill/>
        </p:spPr>
        <p:txBody>
          <a:bodyPr wrap="square" rtlCol="0">
            <a:spAutoFit/>
          </a:bodyPr>
          <a:lstStyle/>
          <a:p>
            <a:r>
              <a:rPr lang="nl-NL" sz="7200" dirty="0">
                <a:solidFill>
                  <a:srgbClr val="FF0000"/>
                </a:solidFill>
              </a:rPr>
              <a:t>?</a:t>
            </a:r>
          </a:p>
        </p:txBody>
      </p:sp>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uitwerken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schetsen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preciezer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moet het ontwerp nog wat beter </a:t>
            </a:r>
            <a:r>
              <a:rPr lang="nl-NL" sz="2400" i="1" u="sng" dirty="0">
                <a:solidFill>
                  <a:srgbClr val="387038"/>
                </a:solidFill>
                <a:latin typeface="Century Gothic" panose="020B0502020202020204" pitchFamily="34" charset="0"/>
                <a:ea typeface="Calibri"/>
                <a:cs typeface="Times New Roman"/>
              </a:rPr>
              <a:t>uitwerken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88389"/>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tekenen </a:t>
            </a:r>
            <a:r>
              <a:rPr lang="nl-NL" sz="2800" dirty="0">
                <a:effectLst/>
                <a:latin typeface="Century Gothic" panose="020B0502020202020204" pitchFamily="34" charset="0"/>
                <a:ea typeface="Calibri"/>
                <a:cs typeface="Times New Roman"/>
              </a:rPr>
              <a:t>met weinig details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heeft het ontwerp even snel </a:t>
            </a:r>
            <a:r>
              <a:rPr lang="nl-NL" sz="2400" i="1" u="sng" dirty="0">
                <a:solidFill>
                  <a:srgbClr val="387038"/>
                </a:solidFill>
                <a:effectLst/>
                <a:latin typeface="Century Gothic" panose="020B0502020202020204" pitchFamily="34" charset="0"/>
                <a:ea typeface="Calibri"/>
                <a:cs typeface="Times New Roman"/>
              </a:rPr>
              <a:t>geschetst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overdekt, computer, computer&#10;&#10;Automatisch gegenereerde beschrijving">
            <a:extLst>
              <a:ext uri="{FF2B5EF4-FFF2-40B4-BE49-F238E27FC236}">
                <a16:creationId xmlns:a16="http://schemas.microsoft.com/office/drawing/2014/main" id="{0E6D663C-CFC9-B107-1675-E308992DC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801" y="2515903"/>
            <a:ext cx="3744416" cy="2501270"/>
          </a:xfrm>
          <a:prstGeom prst="rect">
            <a:avLst/>
          </a:prstGeom>
        </p:spPr>
      </p:pic>
      <p:pic>
        <p:nvPicPr>
          <p:cNvPr id="5" name="Afbeelding 4" descr="Afbeelding met verbruiksartikelen voor kantoor, briefpapier, schets, tekening&#10;&#10;Automatisch gegenereerde beschrijving">
            <a:extLst>
              <a:ext uri="{FF2B5EF4-FFF2-40B4-BE49-F238E27FC236}">
                <a16:creationId xmlns:a16="http://schemas.microsoft.com/office/drawing/2014/main" id="{28F0B939-F520-98F3-B0E2-A3EF00D88D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7799" y="2636309"/>
            <a:ext cx="3600400" cy="2390666"/>
          </a:xfrm>
          <a:prstGeom prst="rect">
            <a:avLst/>
          </a:prstGeom>
        </p:spPr>
      </p:pic>
    </p:spTree>
    <p:extLst>
      <p:ext uri="{BB962C8B-B14F-4D97-AF65-F5344CB8AC3E}">
        <p14:creationId xmlns:p14="http://schemas.microsoft.com/office/powerpoint/2010/main" val="341180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36366" y="4593783"/>
            <a:ext cx="3038617" cy="79135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ontwerpen</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3046918"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drukken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8144" y="3354613"/>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verkopen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299741" y="442818"/>
            <a:ext cx="77286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Eerst ontwerpt hij de tekening voor op de taart, daarna </a:t>
            </a:r>
            <a:r>
              <a:rPr lang="nl-NL" sz="2000" i="1" u="sng" dirty="0">
                <a:solidFill>
                  <a:srgbClr val="387038"/>
                </a:solidFill>
                <a:effectLst/>
                <a:latin typeface="Century Gothic" panose="020B0502020202020204" pitchFamily="34" charset="0"/>
                <a:ea typeface="Calibri"/>
                <a:cs typeface="Times New Roman"/>
              </a:rPr>
              <a:t>drukt</a:t>
            </a:r>
            <a:r>
              <a:rPr lang="nl-NL" sz="2000" i="1" dirty="0">
                <a:solidFill>
                  <a:srgbClr val="387038"/>
                </a:solidFill>
                <a:effectLst/>
                <a:latin typeface="Century Gothic" panose="020B0502020202020204" pitchFamily="34" charset="0"/>
                <a:ea typeface="Calibri"/>
                <a:cs typeface="Times New Roman"/>
              </a:rPr>
              <a:t> hij de tekening op eetbaar papier. Tenslotte wordt de taart verkocht.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4" y="4833970"/>
            <a:ext cx="5020288" cy="101395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3"/>
            <a:ext cx="5472608" cy="9547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een machine tekst en plaatjes op papier zetten</a:t>
            </a:r>
            <a:endParaRPr lang="nl-NL" sz="1100" dirty="0">
              <a:effectLst/>
              <a:latin typeface="Century Gothic" panose="020B0502020202020204" pitchFamily="34" charset="0"/>
              <a:ea typeface="Calibri"/>
              <a:cs typeface="Times New Roman"/>
            </a:endParaRPr>
          </a:p>
        </p:txBody>
      </p:sp>
      <p:pic>
        <p:nvPicPr>
          <p:cNvPr id="21" name="Afbeelding 20" descr="Afbeelding met persoon, kleding, bakwaren, Fastfood&#10;&#10;Automatisch gegenereerde beschrijving">
            <a:extLst>
              <a:ext uri="{FF2B5EF4-FFF2-40B4-BE49-F238E27FC236}">
                <a16:creationId xmlns:a16="http://schemas.microsoft.com/office/drawing/2014/main" id="{7AFF5AF6-8B26-4674-C273-5C3EF4ED6A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013" y="1487263"/>
            <a:ext cx="2814919" cy="1880366"/>
          </a:xfrm>
          <a:prstGeom prst="rect">
            <a:avLst/>
          </a:prstGeom>
        </p:spPr>
      </p:pic>
      <p:pic>
        <p:nvPicPr>
          <p:cNvPr id="19" name="Afbeelding 18" descr="Afbeelding met schets, tekening, Lijnillustraties, diagram&#10;&#10;Automatisch gegenereerde beschrijving">
            <a:extLst>
              <a:ext uri="{FF2B5EF4-FFF2-40B4-BE49-F238E27FC236}">
                <a16:creationId xmlns:a16="http://schemas.microsoft.com/office/drawing/2014/main" id="{3AFB9B6C-AC92-4A4E-0493-E0E9D80D53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47297" y="2784388"/>
            <a:ext cx="2477847" cy="1639272"/>
          </a:xfrm>
          <a:prstGeom prst="rect">
            <a:avLst/>
          </a:prstGeom>
        </p:spPr>
      </p:pic>
      <p:pic>
        <p:nvPicPr>
          <p:cNvPr id="23" name="Afbeelding 22" descr="Afbeelding met kerstmis, speelgoed, tekenfilm, kerstman&#10;&#10;Automatisch gegenereerde beschrijving">
            <a:extLst>
              <a:ext uri="{FF2B5EF4-FFF2-40B4-BE49-F238E27FC236}">
                <a16:creationId xmlns:a16="http://schemas.microsoft.com/office/drawing/2014/main" id="{2708A3A3-C3C3-01F9-8BF1-5249ED6832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2320" y="2288263"/>
            <a:ext cx="576065" cy="576065"/>
          </a:xfrm>
          <a:prstGeom prst="ellipse">
            <a:avLst/>
          </a:prstGeom>
        </p:spPr>
      </p:pic>
      <p:pic>
        <p:nvPicPr>
          <p:cNvPr id="12" name="Afbeelding 11">
            <a:extLst>
              <a:ext uri="{FF2B5EF4-FFF2-40B4-BE49-F238E27FC236}">
                <a16:creationId xmlns:a16="http://schemas.microsoft.com/office/drawing/2014/main" id="{73168AB9-32A0-02BD-31A8-A6B210BBC6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3739" y="1345293"/>
            <a:ext cx="2016486" cy="2561655"/>
          </a:xfrm>
          <a:prstGeom prst="rect">
            <a:avLst/>
          </a:prstGeom>
        </p:spPr>
      </p:pic>
      <p:pic>
        <p:nvPicPr>
          <p:cNvPr id="3" name="Afbeelding 2" descr="Afbeelding met schets, tekening, Lijnillustraties, clipart&#10;&#10;Automatisch gegenereerde beschrijving">
            <a:extLst>
              <a:ext uri="{FF2B5EF4-FFF2-40B4-BE49-F238E27FC236}">
                <a16:creationId xmlns:a16="http://schemas.microsoft.com/office/drawing/2014/main" id="{B6EDC313-72F0-64D2-10A9-08A7E53C7D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0891" y="2427446"/>
            <a:ext cx="1395847" cy="1395847"/>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teken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Sinterklaas</a:t>
            </a: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euro</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v</a:t>
            </a:r>
            <a:r>
              <a:rPr lang="nl-NL" sz="3600" b="1" dirty="0">
                <a:effectLst/>
                <a:latin typeface="Century Gothic" panose="020B0502020202020204" pitchFamily="34" charset="0"/>
                <a:ea typeface="Calibri"/>
                <a:cs typeface="Times New Roman"/>
              </a:rPr>
              <a:t>rede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plaatje dat iets betekent</a:t>
            </a:r>
            <a:endParaRPr lang="nl-NL" sz="1100" dirty="0">
              <a:effectLst/>
              <a:latin typeface="Century Gothic" panose="020B0502020202020204" pitchFamily="34" charset="0"/>
              <a:ea typeface="Calibri"/>
              <a:cs typeface="Times New Roman"/>
            </a:endParaRPr>
          </a:p>
        </p:txBody>
      </p:sp>
      <p:pic>
        <p:nvPicPr>
          <p:cNvPr id="3" name="Afbeelding 2" descr="Afbeelding met symbool, cirkel, logo, Kleurrijkheid&#10;&#10;Automatisch gegenereerde beschrijving">
            <a:extLst>
              <a:ext uri="{FF2B5EF4-FFF2-40B4-BE49-F238E27FC236}">
                <a16:creationId xmlns:a16="http://schemas.microsoft.com/office/drawing/2014/main" id="{94964ABA-97C2-8E0C-4941-AB8665A8B4B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t="9568" b="9070"/>
          <a:stretch/>
        </p:blipFill>
        <p:spPr>
          <a:xfrm>
            <a:off x="6618318" y="4606307"/>
            <a:ext cx="1740011" cy="1415713"/>
          </a:xfrm>
          <a:prstGeom prst="rect">
            <a:avLst/>
          </a:prstGeom>
        </p:spPr>
      </p:pic>
      <p:pic>
        <p:nvPicPr>
          <p:cNvPr id="17" name="Afbeelding 16" descr="Afbeelding met symbool, ontwerp&#10;&#10;Automatisch gegenereerde beschrijving">
            <a:extLst>
              <a:ext uri="{FF2B5EF4-FFF2-40B4-BE49-F238E27FC236}">
                <a16:creationId xmlns:a16="http://schemas.microsoft.com/office/drawing/2014/main" id="{22D1910B-9915-EE04-837F-84F9396012B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t="9921" b="11424"/>
          <a:stretch/>
        </p:blipFill>
        <p:spPr>
          <a:xfrm>
            <a:off x="3728764" y="4620539"/>
            <a:ext cx="1830976" cy="1440161"/>
          </a:xfrm>
          <a:prstGeom prst="rect">
            <a:avLst/>
          </a:prstGeom>
        </p:spPr>
      </p:pic>
      <p:pic>
        <p:nvPicPr>
          <p:cNvPr id="2" name="Afbeelding 1">
            <a:extLst>
              <a:ext uri="{FF2B5EF4-FFF2-40B4-BE49-F238E27FC236}">
                <a16:creationId xmlns:a16="http://schemas.microsoft.com/office/drawing/2014/main" id="{012E306A-D2AF-A570-103A-ECAFBFC1A65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03648" y="4638795"/>
            <a:ext cx="864096" cy="136335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16110" y="476672"/>
            <a:ext cx="297413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049774" y="394603"/>
            <a:ext cx="3006389" cy="4174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mal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73016"/>
            <a:ext cx="2787026"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32321" y="3685897"/>
            <a:ext cx="2641410" cy="126014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het taart- vormpje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573016"/>
            <a:ext cx="2444750" cy="9721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3987" y="3689335"/>
            <a:ext cx="267108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bakvorm</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8065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8065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kleivorm</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641410" cy="32475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vorm waarmee je dingen steeds op dezelfde manier kunt maken</a:t>
            </a:r>
            <a:endParaRPr lang="nl-NL" sz="1100" dirty="0">
              <a:effectLst/>
              <a:latin typeface="Century Gothic" panose="020B0502020202020204" pitchFamily="34" charset="0"/>
              <a:ea typeface="Calibri"/>
              <a:cs typeface="Times New Roman"/>
            </a:endParaRPr>
          </a:p>
        </p:txBody>
      </p:sp>
      <p:pic>
        <p:nvPicPr>
          <p:cNvPr id="3" name="Afbeelding 2" descr="Afbeelding met grond, speeltuin, plastic, speelgoed&#10;&#10;Automatisch gegenereerde beschrijving">
            <a:extLst>
              <a:ext uri="{FF2B5EF4-FFF2-40B4-BE49-F238E27FC236}">
                <a16:creationId xmlns:a16="http://schemas.microsoft.com/office/drawing/2014/main" id="{711E576D-926B-E73D-B9B6-18812948B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4581128"/>
            <a:ext cx="2151816" cy="1437413"/>
          </a:xfrm>
          <a:prstGeom prst="rect">
            <a:avLst/>
          </a:prstGeom>
        </p:spPr>
      </p:pic>
      <p:pic>
        <p:nvPicPr>
          <p:cNvPr id="4" name="Afbeelding 3">
            <a:extLst>
              <a:ext uri="{FF2B5EF4-FFF2-40B4-BE49-F238E27FC236}">
                <a16:creationId xmlns:a16="http://schemas.microsoft.com/office/drawing/2014/main" id="{FAC310EF-B542-0771-8287-65779F2338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340" y="462780"/>
            <a:ext cx="2096143" cy="2096143"/>
          </a:xfrm>
          <a:prstGeom prst="rect">
            <a:avLst/>
          </a:prstGeom>
        </p:spPr>
      </p:pic>
      <p:sp>
        <p:nvSpPr>
          <p:cNvPr id="17" name="Tekstvak 16">
            <a:extLst>
              <a:ext uri="{FF2B5EF4-FFF2-40B4-BE49-F238E27FC236}">
                <a16:creationId xmlns:a16="http://schemas.microsoft.com/office/drawing/2014/main" id="{4471F09C-3CCF-EF86-E1CB-7D7219DA7C6B}"/>
              </a:ext>
            </a:extLst>
          </p:cNvPr>
          <p:cNvSpPr txBox="1"/>
          <p:nvPr/>
        </p:nvSpPr>
        <p:spPr>
          <a:xfrm>
            <a:off x="1619673" y="2303614"/>
            <a:ext cx="2592288" cy="246221"/>
          </a:xfrm>
          <a:prstGeom prst="rect">
            <a:avLst/>
          </a:prstGeom>
          <a:noFill/>
        </p:spPr>
        <p:txBody>
          <a:bodyPr wrap="square" rtlCol="0">
            <a:spAutoFit/>
          </a:bodyPr>
          <a:lstStyle/>
          <a:p>
            <a:r>
              <a:rPr lang="nl-NL" sz="1000" dirty="0"/>
              <a:t>grandado.com</a:t>
            </a:r>
          </a:p>
        </p:txBody>
      </p:sp>
      <p:pic>
        <p:nvPicPr>
          <p:cNvPr id="21" name="Afbeelding 20" descr="Afbeelding met kleding, persoon, overdekt, tafel&#10;&#10;Automatisch gegenereerde beschrijving">
            <a:extLst>
              <a:ext uri="{FF2B5EF4-FFF2-40B4-BE49-F238E27FC236}">
                <a16:creationId xmlns:a16="http://schemas.microsoft.com/office/drawing/2014/main" id="{71DFD6F3-4E25-6894-4C7C-9995960BB3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4281" y="4581128"/>
            <a:ext cx="2156378" cy="1440461"/>
          </a:xfrm>
          <a:prstGeom prst="rect">
            <a:avLst/>
          </a:prstGeom>
        </p:spPr>
      </p:pic>
      <p:pic>
        <p:nvPicPr>
          <p:cNvPr id="23" name="Afbeelding 22" descr="Afbeelding met kom, serviesgoed, tafelgerei, Mengkom&#10;&#10;Automatisch gegenereerde beschrijving">
            <a:extLst>
              <a:ext uri="{FF2B5EF4-FFF2-40B4-BE49-F238E27FC236}">
                <a16:creationId xmlns:a16="http://schemas.microsoft.com/office/drawing/2014/main" id="{4B116783-D4A2-3C8A-E7C2-AAE56E1B5C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4199" y="4605488"/>
            <a:ext cx="2160691" cy="1440461"/>
          </a:xfrm>
          <a:prstGeom prst="rect">
            <a:avLst/>
          </a:prstGeom>
        </p:spPr>
      </p:pic>
    </p:spTree>
    <p:extLst>
      <p:ext uri="{BB962C8B-B14F-4D97-AF65-F5344CB8AC3E}">
        <p14:creationId xmlns:p14="http://schemas.microsoft.com/office/powerpoint/2010/main" val="54874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428" y="89248"/>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410211"/>
            <a:ext cx="4320479" cy="8027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49404" y="226419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d</a:t>
            </a:r>
            <a:r>
              <a:rPr lang="nl-NL" sz="6600" b="1" dirty="0">
                <a:effectLst/>
                <a:latin typeface="Century Gothic" panose="020B0502020202020204" pitchFamily="34" charset="0"/>
                <a:ea typeface="Calibri"/>
                <a:cs typeface="Times New Roman"/>
              </a:rPr>
              <a:t>e printer</a:t>
            </a:r>
            <a:endParaRPr lang="nl-NL" sz="66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452306" y="3212976"/>
            <a:ext cx="2156310" cy="1465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94926" y="1432346"/>
            <a:ext cx="1251092" cy="9778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954755" cy="1407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662096" y="4634066"/>
            <a:ext cx="40001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594926" y="4616377"/>
            <a:ext cx="406729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printopdracht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papier</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31184" y="4678168"/>
            <a:ext cx="33491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31184" y="4647518"/>
            <a:ext cx="334915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laptop</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805981" cy="12031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805981" cy="110700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apparaat waarmee je dat wat op de computer staat op papier zet</a:t>
            </a:r>
            <a:endParaRPr lang="nl-NL" sz="1100" dirty="0">
              <a:effectLst/>
              <a:latin typeface="Century Gothic" panose="020B0502020202020204" pitchFamily="34" charset="0"/>
              <a:ea typeface="Calibri"/>
              <a:cs typeface="Times New Roman"/>
            </a:endParaRPr>
          </a:p>
        </p:txBody>
      </p:sp>
      <p:pic>
        <p:nvPicPr>
          <p:cNvPr id="6" name="Afbeelding 5" descr="Afbeelding met boek, stapelen&#10;&#10;Automatisch gegenereerde beschrijving">
            <a:extLst>
              <a:ext uri="{FF2B5EF4-FFF2-40B4-BE49-F238E27FC236}">
                <a16:creationId xmlns:a16="http://schemas.microsoft.com/office/drawing/2014/main" id="{6FBC0EB5-336A-FD41-543E-B38EC3378B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9692" y="474333"/>
            <a:ext cx="1939757" cy="1935878"/>
          </a:xfrm>
          <a:prstGeom prst="rect">
            <a:avLst/>
          </a:prstGeom>
        </p:spPr>
      </p:pic>
      <p:pic>
        <p:nvPicPr>
          <p:cNvPr id="20" name="Afbeelding 19">
            <a:extLst>
              <a:ext uri="{FF2B5EF4-FFF2-40B4-BE49-F238E27FC236}">
                <a16:creationId xmlns:a16="http://schemas.microsoft.com/office/drawing/2014/main" id="{DB59D524-478D-884B-9105-BF7250B39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840" y="1207067"/>
            <a:ext cx="1767236" cy="2697690"/>
          </a:xfrm>
          <a:prstGeom prst="rect">
            <a:avLst/>
          </a:prstGeom>
        </p:spPr>
      </p:pic>
      <p:pic>
        <p:nvPicPr>
          <p:cNvPr id="22" name="Afbeelding 21" descr="Afbeelding met computer, overdekt, computer, Netbook&#10;&#10;Automatisch gegenereerde beschrijving">
            <a:extLst>
              <a:ext uri="{FF2B5EF4-FFF2-40B4-BE49-F238E27FC236}">
                <a16:creationId xmlns:a16="http://schemas.microsoft.com/office/drawing/2014/main" id="{DA331309-5F8F-4A5B-A650-16EFE023D1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0969" y="5330436"/>
            <a:ext cx="2126214" cy="1420311"/>
          </a:xfrm>
          <a:prstGeom prst="rect">
            <a:avLst/>
          </a:prstGeom>
        </p:spPr>
      </p:pic>
      <p:pic>
        <p:nvPicPr>
          <p:cNvPr id="24" name="Afbeelding 23" descr="Afbeelding met computer, overdekt, computer, Netbook&#10;&#10;Automatisch gegenereerde beschrijving">
            <a:extLst>
              <a:ext uri="{FF2B5EF4-FFF2-40B4-BE49-F238E27FC236}">
                <a16:creationId xmlns:a16="http://schemas.microsoft.com/office/drawing/2014/main" id="{D7750DDF-BDAD-067A-0371-BFF67AAC8A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5799" y="5330436"/>
            <a:ext cx="2145560" cy="1433235"/>
          </a:xfrm>
          <a:prstGeom prst="rect">
            <a:avLst/>
          </a:prstGeom>
        </p:spPr>
      </p:pic>
      <p:sp>
        <p:nvSpPr>
          <p:cNvPr id="25" name="Tekstvak 24">
            <a:extLst>
              <a:ext uri="{FF2B5EF4-FFF2-40B4-BE49-F238E27FC236}">
                <a16:creationId xmlns:a16="http://schemas.microsoft.com/office/drawing/2014/main" id="{F20D2B83-2EAC-C468-FD20-B0C948DDE70E}"/>
              </a:ext>
            </a:extLst>
          </p:cNvPr>
          <p:cNvSpPr txBox="1"/>
          <p:nvPr/>
        </p:nvSpPr>
        <p:spPr>
          <a:xfrm>
            <a:off x="5637580" y="5698116"/>
            <a:ext cx="1042473" cy="369332"/>
          </a:xfrm>
          <a:prstGeom prst="rect">
            <a:avLst/>
          </a:prstGeom>
          <a:noFill/>
        </p:spPr>
        <p:txBody>
          <a:bodyPr wrap="square" rtlCol="0">
            <a:spAutoFit/>
          </a:bodyPr>
          <a:lstStyle/>
          <a:p>
            <a:r>
              <a:rPr lang="nl-NL" dirty="0"/>
              <a:t>PRINT</a:t>
            </a:r>
          </a:p>
        </p:txBody>
      </p:sp>
      <p:pic>
        <p:nvPicPr>
          <p:cNvPr id="27" name="Afbeelding 26" descr="Afbeelding met Graphics, symbool, Lettertype, ontwerp&#10;&#10;Automatisch gegenereerde beschrijving">
            <a:extLst>
              <a:ext uri="{FF2B5EF4-FFF2-40B4-BE49-F238E27FC236}">
                <a16:creationId xmlns:a16="http://schemas.microsoft.com/office/drawing/2014/main" id="{D477ADD8-55D7-7692-2ABA-1D2E7C530511}"/>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64098" y="5073432"/>
            <a:ext cx="2439017" cy="1980765"/>
          </a:xfrm>
          <a:prstGeom prst="rect">
            <a:avLst/>
          </a:prstGeom>
        </p:spPr>
      </p:pic>
      <p:pic>
        <p:nvPicPr>
          <p:cNvPr id="3" name="Afbeelding 2" descr="Afbeelding met geel&#10;&#10;Automatisch gegenereerde beschrijving">
            <a:extLst>
              <a:ext uri="{FF2B5EF4-FFF2-40B4-BE49-F238E27FC236}">
                <a16:creationId xmlns:a16="http://schemas.microsoft.com/office/drawing/2014/main" id="{CBF55556-0687-6880-E645-D0556C4F91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39152" y="5682226"/>
            <a:ext cx="663136" cy="72965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5400" b="1" u="sng" dirty="0">
                <a:solidFill>
                  <a:prstClr val="black"/>
                </a:solidFill>
                <a:latin typeface="Century Gothic" panose="020B0502020202020204" pitchFamily="34" charset="0"/>
              </a:rPr>
              <a:t>ergens iets op bedenken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ergens een oplossing voor verzinnen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Hij </a:t>
            </a:r>
            <a:r>
              <a:rPr lang="nl-NL" sz="2800" i="1" u="sng" dirty="0">
                <a:solidFill>
                  <a:srgbClr val="387038"/>
                </a:solidFill>
                <a:latin typeface="Century Gothic" panose="020B0502020202020204" pitchFamily="34" charset="0"/>
                <a:cs typeface="Times New Roman"/>
              </a:rPr>
              <a:t>moest iets bedenken op</a:t>
            </a:r>
            <a:r>
              <a:rPr lang="nl-NL" sz="2800" i="1" dirty="0">
                <a:solidFill>
                  <a:srgbClr val="387038"/>
                </a:solidFill>
                <a:latin typeface="Century Gothic" panose="020B0502020202020204" pitchFamily="34" charset="0"/>
                <a:cs typeface="Times New Roman"/>
              </a:rPr>
              <a:t> het </a:t>
            </a:r>
            <a:r>
              <a:rPr lang="nl-NL" sz="2800" i="1">
                <a:solidFill>
                  <a:srgbClr val="387038"/>
                </a:solidFill>
                <a:latin typeface="Century Gothic" panose="020B0502020202020204" pitchFamily="34" charset="0"/>
                <a:cs typeface="Times New Roman"/>
              </a:rPr>
              <a:t>probleem dat hij </a:t>
            </a:r>
            <a:r>
              <a:rPr lang="nl-NL" sz="2800" i="1" dirty="0">
                <a:solidFill>
                  <a:srgbClr val="387038"/>
                </a:solidFill>
                <a:latin typeface="Century Gothic" panose="020B0502020202020204" pitchFamily="34" charset="0"/>
                <a:cs typeface="Times New Roman"/>
              </a:rPr>
              <a:t>tegenkwam.</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820405C8-0FF7-44F6-900C-9B1221D889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9581" y="1556792"/>
            <a:ext cx="5616624" cy="397273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49 </a:t>
            </a:r>
            <a:r>
              <a:rPr lang="nl-NL">
                <a:solidFill>
                  <a:srgbClr val="C00000"/>
                </a:solidFill>
                <a:latin typeface="Century Gothic" panose="020B0502020202020204" pitchFamily="34" charset="0"/>
              </a:rPr>
              <a:t>– 5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natuurlijk</a:t>
            </a:r>
          </a:p>
        </p:txBody>
      </p:sp>
      <p:pic>
        <p:nvPicPr>
          <p:cNvPr id="16" name="Afbeelding 15" descr="Afbeelding met persoon, kleding, Menselijk gezicht, muur&#10;&#10;Automatisch gegenereerde beschrijving">
            <a:extLst>
              <a:ext uri="{FF2B5EF4-FFF2-40B4-BE49-F238E27FC236}">
                <a16:creationId xmlns:a16="http://schemas.microsoft.com/office/drawing/2014/main" id="{A3F55D9C-CE80-D6AD-021F-4F5192A3E6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03270"/>
            <a:ext cx="7128792" cy="4762034"/>
          </a:xfrm>
          <a:prstGeom prst="rect">
            <a:avLst/>
          </a:prstGeom>
        </p:spPr>
      </p:pic>
      <p:pic>
        <p:nvPicPr>
          <p:cNvPr id="18" name="Afbeelding 17" descr="Afbeelding met Snack, Noten en zaden, voedsel, nagerecht&#10;&#10;Automatisch gegenereerde beschrijving">
            <a:extLst>
              <a:ext uri="{FF2B5EF4-FFF2-40B4-BE49-F238E27FC236}">
                <a16:creationId xmlns:a16="http://schemas.microsoft.com/office/drawing/2014/main" id="{DE865910-A134-284F-023E-A6B7E4CED1B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283968" y="3212976"/>
            <a:ext cx="2774944" cy="1748215"/>
          </a:xfrm>
          <a:prstGeom prst="rect">
            <a:avLst/>
          </a:prstGeom>
        </p:spPr>
      </p:pic>
      <p:pic>
        <p:nvPicPr>
          <p:cNvPr id="22" name="Afbeelding 21" descr="Afbeelding met kerstmis, speelgoed, tekenfilm, kerstman&#10;&#10;Automatisch gegenereerde beschrijving">
            <a:extLst>
              <a:ext uri="{FF2B5EF4-FFF2-40B4-BE49-F238E27FC236}">
                <a16:creationId xmlns:a16="http://schemas.microsoft.com/office/drawing/2014/main" id="{661E5B0B-51CB-52DE-159B-20F3BFCC2795}"/>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4919465">
            <a:off x="5093131" y="3277216"/>
            <a:ext cx="1156617" cy="1615263"/>
          </a:xfrm>
          <a:prstGeom prst="rect">
            <a:avLst/>
          </a:prstGeom>
        </p:spPr>
      </p:pic>
      <p:sp>
        <p:nvSpPr>
          <p:cNvPr id="2" name="Pijl: omlaag 1">
            <a:extLst>
              <a:ext uri="{FF2B5EF4-FFF2-40B4-BE49-F238E27FC236}">
                <a16:creationId xmlns:a16="http://schemas.microsoft.com/office/drawing/2014/main" id="{C89F9794-DD36-255E-1F7B-7ADE9231C175}"/>
              </a:ext>
            </a:extLst>
          </p:cNvPr>
          <p:cNvSpPr/>
          <p:nvPr/>
        </p:nvSpPr>
        <p:spPr>
          <a:xfrm rot="1134353">
            <a:off x="6214391" y="2093960"/>
            <a:ext cx="326672" cy="151216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uitwerken</a:t>
            </a:r>
          </a:p>
        </p:txBody>
      </p:sp>
      <p:pic>
        <p:nvPicPr>
          <p:cNvPr id="3" name="Afbeelding 2" descr="Afbeelding met persoon, overdekt, computer, computer&#10;&#10;Automatisch gegenereerde beschrijving">
            <a:extLst>
              <a:ext uri="{FF2B5EF4-FFF2-40B4-BE49-F238E27FC236}">
                <a16:creationId xmlns:a16="http://schemas.microsoft.com/office/drawing/2014/main" id="{A4B8319C-A9B9-4368-C1B7-E00DDFF3E0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604" y="1556792"/>
            <a:ext cx="7128792" cy="476203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923330"/>
          </a:xfrm>
          <a:prstGeom prst="rect">
            <a:avLst/>
          </a:prstGeom>
          <a:noFill/>
        </p:spPr>
        <p:txBody>
          <a:bodyPr wrap="square" rtlCol="0">
            <a:spAutoFit/>
          </a:bodyPr>
          <a:lstStyle/>
          <a:p>
            <a:r>
              <a:rPr lang="nl-NL" sz="5400" b="1" u="sng" dirty="0">
                <a:latin typeface="Century Gothic" panose="020B0502020202020204" pitchFamily="34" charset="0"/>
              </a:rPr>
              <a:t>ergens iets op bedenken</a:t>
            </a:r>
          </a:p>
        </p:txBody>
      </p:sp>
      <p:pic>
        <p:nvPicPr>
          <p:cNvPr id="3" name="Afbeelding 2" descr="Afbeelding met persoon, kleding, Menselijk gezicht, person&#10;&#10;Automatisch gegenereerde beschrijving">
            <a:extLst>
              <a:ext uri="{FF2B5EF4-FFF2-40B4-BE49-F238E27FC236}">
                <a16:creationId xmlns:a16="http://schemas.microsoft.com/office/drawing/2014/main" id="{27C080D4-3AE6-4A08-5874-FF4F960C2D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10812"/>
            <a:ext cx="7704856" cy="5146846"/>
          </a:xfrm>
          <a:prstGeom prst="rect">
            <a:avLst/>
          </a:prstGeom>
        </p:spPr>
      </p:pic>
      <p:sp>
        <p:nvSpPr>
          <p:cNvPr id="9" name="Gedachtewolkje: wolk 8">
            <a:extLst>
              <a:ext uri="{FF2B5EF4-FFF2-40B4-BE49-F238E27FC236}">
                <a16:creationId xmlns:a16="http://schemas.microsoft.com/office/drawing/2014/main" id="{8707E064-C9B4-9384-5913-1E3DAFA0CEED}"/>
              </a:ext>
            </a:extLst>
          </p:cNvPr>
          <p:cNvSpPr/>
          <p:nvPr/>
        </p:nvSpPr>
        <p:spPr>
          <a:xfrm>
            <a:off x="3949478" y="1033556"/>
            <a:ext cx="4392488" cy="1872208"/>
          </a:xfrm>
          <a:prstGeom prst="cloudCallout">
            <a:avLst>
              <a:gd name="adj1" fmla="val -73739"/>
              <a:gd name="adj2" fmla="val -20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Snack, Noten en zaden, voedsel, nagerecht&#10;&#10;Automatisch gegenereerde beschrijving">
            <a:extLst>
              <a:ext uri="{FF2B5EF4-FFF2-40B4-BE49-F238E27FC236}">
                <a16:creationId xmlns:a16="http://schemas.microsoft.com/office/drawing/2014/main" id="{ACEDC376-AED6-425A-E2C5-870C970B07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6770" y="1446424"/>
            <a:ext cx="1524000" cy="960120"/>
          </a:xfrm>
          <a:prstGeom prst="rect">
            <a:avLst/>
          </a:prstGeom>
        </p:spPr>
      </p:pic>
      <p:pic>
        <p:nvPicPr>
          <p:cNvPr id="8" name="Afbeelding 7" descr="Afbeelding met kerstmis, speelgoed, tekenfilm, kerstman&#10;&#10;Automatisch gegenereerde beschrijving">
            <a:extLst>
              <a:ext uri="{FF2B5EF4-FFF2-40B4-BE49-F238E27FC236}">
                <a16:creationId xmlns:a16="http://schemas.microsoft.com/office/drawing/2014/main" id="{783C8D4C-A5A1-2CBB-587E-6FB61C6250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3648" y="1242956"/>
            <a:ext cx="1073440" cy="1073440"/>
          </a:xfrm>
          <a:prstGeom prst="rect">
            <a:avLst/>
          </a:prstGeom>
        </p:spPr>
      </p:pic>
      <p:sp>
        <p:nvSpPr>
          <p:cNvPr id="10" name="Tekstvak 9">
            <a:extLst>
              <a:ext uri="{FF2B5EF4-FFF2-40B4-BE49-F238E27FC236}">
                <a16:creationId xmlns:a16="http://schemas.microsoft.com/office/drawing/2014/main" id="{A5BA5CC6-FF9E-DCD6-40C7-64630D8202A6}"/>
              </a:ext>
            </a:extLst>
          </p:cNvPr>
          <p:cNvSpPr txBox="1"/>
          <p:nvPr/>
        </p:nvSpPr>
        <p:spPr>
          <a:xfrm>
            <a:off x="6145722" y="1557152"/>
            <a:ext cx="369236" cy="369332"/>
          </a:xfrm>
          <a:prstGeom prst="rect">
            <a:avLst/>
          </a:prstGeom>
          <a:noFill/>
        </p:spPr>
        <p:txBody>
          <a:bodyPr wrap="square" rtlCol="0">
            <a:spAutoFit/>
          </a:bodyPr>
          <a:lstStyle/>
          <a:p>
            <a:r>
              <a:rPr lang="nl-NL" dirty="0"/>
              <a:t>+</a:t>
            </a:r>
          </a:p>
        </p:txBody>
      </p:sp>
      <p:sp>
        <p:nvSpPr>
          <p:cNvPr id="11" name="Tekstvak 10">
            <a:extLst>
              <a:ext uri="{FF2B5EF4-FFF2-40B4-BE49-F238E27FC236}">
                <a16:creationId xmlns:a16="http://schemas.microsoft.com/office/drawing/2014/main" id="{2F2A9754-0BCE-1DA6-7908-00A5694E41F2}"/>
              </a:ext>
            </a:extLst>
          </p:cNvPr>
          <p:cNvSpPr txBox="1"/>
          <p:nvPr/>
        </p:nvSpPr>
        <p:spPr>
          <a:xfrm>
            <a:off x="7193442" y="923236"/>
            <a:ext cx="655606" cy="1569660"/>
          </a:xfrm>
          <a:prstGeom prst="rect">
            <a:avLst/>
          </a:prstGeom>
          <a:noFill/>
        </p:spPr>
        <p:txBody>
          <a:bodyPr wrap="square" rtlCol="0">
            <a:spAutoFit/>
          </a:bodyPr>
          <a:lstStyle/>
          <a:p>
            <a:r>
              <a:rPr lang="nl-NL" sz="9600" dirty="0">
                <a:solidFill>
                  <a:srgbClr val="FF0000"/>
                </a:solidFill>
              </a:rPr>
              <a:t>?</a:t>
            </a:r>
          </a:p>
        </p:txBody>
      </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teken</a:t>
            </a:r>
          </a:p>
        </p:txBody>
      </p:sp>
      <p:pic>
        <p:nvPicPr>
          <p:cNvPr id="3" name="Afbeelding 2">
            <a:extLst>
              <a:ext uri="{FF2B5EF4-FFF2-40B4-BE49-F238E27FC236}">
                <a16:creationId xmlns:a16="http://schemas.microsoft.com/office/drawing/2014/main" id="{816A0613-3C09-AE49-A56D-35EFCE24CB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9832" y="1772816"/>
            <a:ext cx="2736303" cy="431727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mal</a:t>
            </a:r>
          </a:p>
        </p:txBody>
      </p:sp>
      <p:pic>
        <p:nvPicPr>
          <p:cNvPr id="2" name="Afbeelding 1">
            <a:extLst>
              <a:ext uri="{FF2B5EF4-FFF2-40B4-BE49-F238E27FC236}">
                <a16:creationId xmlns:a16="http://schemas.microsoft.com/office/drawing/2014/main" id="{6145FE27-5D92-CC8D-B798-5BE28DA13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712" y="1844824"/>
            <a:ext cx="4581128" cy="4581128"/>
          </a:xfrm>
          <a:prstGeom prst="rect">
            <a:avLst/>
          </a:prstGeom>
        </p:spPr>
      </p:pic>
      <p:sp>
        <p:nvSpPr>
          <p:cNvPr id="5" name="Tekstvak 4">
            <a:extLst>
              <a:ext uri="{FF2B5EF4-FFF2-40B4-BE49-F238E27FC236}">
                <a16:creationId xmlns:a16="http://schemas.microsoft.com/office/drawing/2014/main" id="{170C18CF-FE98-226B-7671-8BE6DBBAD3A8}"/>
              </a:ext>
            </a:extLst>
          </p:cNvPr>
          <p:cNvSpPr txBox="1"/>
          <p:nvPr/>
        </p:nvSpPr>
        <p:spPr>
          <a:xfrm>
            <a:off x="5436096" y="6093296"/>
            <a:ext cx="2376264" cy="246221"/>
          </a:xfrm>
          <a:prstGeom prst="rect">
            <a:avLst/>
          </a:prstGeom>
          <a:noFill/>
        </p:spPr>
        <p:txBody>
          <a:bodyPr wrap="square" rtlCol="0">
            <a:spAutoFit/>
          </a:bodyPr>
          <a:lstStyle/>
          <a:p>
            <a:r>
              <a:rPr lang="nl-NL" sz="1000" dirty="0"/>
              <a:t>grandado.com</a:t>
            </a:r>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printer</a:t>
            </a:r>
          </a:p>
        </p:txBody>
      </p:sp>
      <p:pic>
        <p:nvPicPr>
          <p:cNvPr id="8" name="Afbeelding 7" descr="Afbeelding met gootsteen, overdekt, keukenapparaat, fornuis&#10;&#10;Automatisch gegenereerde beschrijving">
            <a:extLst>
              <a:ext uri="{FF2B5EF4-FFF2-40B4-BE49-F238E27FC236}">
                <a16:creationId xmlns:a16="http://schemas.microsoft.com/office/drawing/2014/main" id="{8D570469-0821-7CF8-E206-0CF404EA7F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3768" y="1340768"/>
            <a:ext cx="3456384" cy="5367057"/>
          </a:xfrm>
          <a:prstGeom prst="rect">
            <a:avLst/>
          </a:prstGeom>
        </p:spPr>
      </p:pic>
      <p:pic>
        <p:nvPicPr>
          <p:cNvPr id="10" name="Afbeelding 9" descr="Afbeelding met kerstmis, speelgoed, tekenfilm, kerstman&#10;&#10;Automatisch gegenereerde beschrijving">
            <a:extLst>
              <a:ext uri="{FF2B5EF4-FFF2-40B4-BE49-F238E27FC236}">
                <a16:creationId xmlns:a16="http://schemas.microsoft.com/office/drawing/2014/main" id="{AFF56BCD-9F03-C99E-694C-7E5E233283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2556920" y="4077072"/>
            <a:ext cx="3312368" cy="1963448"/>
          </a:xfrm>
          <a:prstGeom prst="flowChartManualOperation">
            <a:avLst/>
          </a:prstGeom>
          <a:ln w="57150">
            <a:solidFill>
              <a:schemeClr val="tx1"/>
            </a:solidFill>
          </a:ln>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drukken</a:t>
            </a:r>
          </a:p>
        </p:txBody>
      </p:sp>
      <p:pic>
        <p:nvPicPr>
          <p:cNvPr id="13" name="Afbeelding 12">
            <a:extLst>
              <a:ext uri="{FF2B5EF4-FFF2-40B4-BE49-F238E27FC236}">
                <a16:creationId xmlns:a16="http://schemas.microsoft.com/office/drawing/2014/main" id="{9F687106-37F4-2538-00F1-83F52BDEA681}"/>
              </a:ext>
            </a:extLst>
          </p:cNvPr>
          <p:cNvPicPr>
            <a:picLocks noChangeAspect="1"/>
          </p:cNvPicPr>
          <p:nvPr/>
        </p:nvPicPr>
        <p:blipFill>
          <a:blip r:embed="rId3"/>
          <a:stretch>
            <a:fillRect/>
          </a:stretch>
        </p:blipFill>
        <p:spPr>
          <a:xfrm>
            <a:off x="2339752" y="1226143"/>
            <a:ext cx="3421295" cy="5253264"/>
          </a:xfrm>
          <a:prstGeom prst="rect">
            <a:avLst/>
          </a:prstGeom>
        </p:spPr>
      </p:pic>
      <p:sp>
        <p:nvSpPr>
          <p:cNvPr id="14" name="Ovaal 13">
            <a:extLst>
              <a:ext uri="{FF2B5EF4-FFF2-40B4-BE49-F238E27FC236}">
                <a16:creationId xmlns:a16="http://schemas.microsoft.com/office/drawing/2014/main" id="{9A2F79D0-B8D9-1647-50E0-03D17E8A9BAC}"/>
              </a:ext>
            </a:extLst>
          </p:cNvPr>
          <p:cNvSpPr/>
          <p:nvPr/>
        </p:nvSpPr>
        <p:spPr>
          <a:xfrm>
            <a:off x="3212705" y="3852775"/>
            <a:ext cx="72008"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FABF0F63-82A6-F11B-0382-5AF13AAAC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flipV="1">
            <a:off x="3203848" y="3591083"/>
            <a:ext cx="89723" cy="261692"/>
          </a:xfrm>
          <a:prstGeom prst="rect">
            <a:avLst/>
          </a:prstGeom>
        </p:spPr>
      </p:pic>
      <p:pic>
        <p:nvPicPr>
          <p:cNvPr id="16" name="Afbeelding 15">
            <a:extLst>
              <a:ext uri="{FF2B5EF4-FFF2-40B4-BE49-F238E27FC236}">
                <a16:creationId xmlns:a16="http://schemas.microsoft.com/office/drawing/2014/main" id="{EA58DBC5-4C1B-03E2-441D-3434446F7A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0412" y="4071847"/>
            <a:ext cx="73158" cy="213378"/>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2390</TotalTime>
  <Words>611</Words>
  <Application>Microsoft Office PowerPoint</Application>
  <PresentationFormat>Diavoorstelling (4:3)</PresentationFormat>
  <Paragraphs>149</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493</cp:revision>
  <dcterms:created xsi:type="dcterms:W3CDTF">2021-06-08T06:13:59Z</dcterms:created>
  <dcterms:modified xsi:type="dcterms:W3CDTF">2023-12-05T10:42:25Z</dcterms:modified>
</cp:coreProperties>
</file>