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1505" r:id="rId2"/>
    <p:sldId id="548" r:id="rId3"/>
    <p:sldId id="1478" r:id="rId4"/>
    <p:sldId id="1504" r:id="rId5"/>
    <p:sldId id="1460" r:id="rId6"/>
    <p:sldId id="1468" r:id="rId7"/>
    <p:sldId id="1483" r:id="rId8"/>
    <p:sldId id="1481" r:id="rId9"/>
    <p:sldId id="1479" r:id="rId10"/>
    <p:sldId id="1477" r:id="rId11"/>
    <p:sldId id="1480" r:id="rId12"/>
    <p:sldId id="1475" r:id="rId13"/>
    <p:sldId id="1242" r:id="rId14"/>
    <p:sldId id="934" r:id="rId15"/>
    <p:sldId id="1204" r:id="rId16"/>
    <p:sldId id="896" r:id="rId17"/>
    <p:sldId id="1502" r:id="rId18"/>
    <p:sldId id="437" r:id="rId19"/>
    <p:sldId id="1235" r:id="rId20"/>
    <p:sldId id="431" r:id="rId21"/>
    <p:sldId id="1489" r:id="rId22"/>
    <p:sldId id="1488" r:id="rId23"/>
    <p:sldId id="1507" r:id="rId24"/>
    <p:sldId id="1506" r:id="rId25"/>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505"/>
            <p14:sldId id="548"/>
            <p14:sldId id="1478"/>
            <p14:sldId id="1504"/>
            <p14:sldId id="1460"/>
            <p14:sldId id="1468"/>
            <p14:sldId id="1483"/>
            <p14:sldId id="1481"/>
            <p14:sldId id="1479"/>
            <p14:sldId id="1477"/>
            <p14:sldId id="1480"/>
            <p14:sldId id="1475"/>
            <p14:sldId id="1242"/>
            <p14:sldId id="934"/>
            <p14:sldId id="1204"/>
            <p14:sldId id="896"/>
            <p14:sldId id="1502"/>
            <p14:sldId id="437"/>
            <p14:sldId id="1235"/>
            <p14:sldId id="431"/>
            <p14:sldId id="1489"/>
            <p14:sldId id="1488"/>
            <p14:sldId id="1507"/>
            <p14:sldId id="150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80779" autoAdjust="0"/>
  </p:normalViewPr>
  <p:slideViewPr>
    <p:cSldViewPr>
      <p:cViewPr varScale="1">
        <p:scale>
          <a:sx n="66" d="100"/>
          <a:sy n="66" d="100"/>
        </p:scale>
        <p:origin x="1546"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19-12-2023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19-12-2023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r>
              <a:rPr lang="nl-NL" sz="1200" b="1" kern="1200" dirty="0">
                <a:solidFill>
                  <a:schemeClr val="tx1"/>
                </a:solidFill>
                <a:effectLst/>
                <a:latin typeface="+mn-lt"/>
                <a:ea typeface="+mn-ea"/>
                <a:cs typeface="+mn-cs"/>
              </a:rPr>
              <a:t>compleet: </a:t>
            </a:r>
            <a:r>
              <a:rPr lang="nl-NL" sz="1200" kern="1200" dirty="0">
                <a:solidFill>
                  <a:schemeClr val="tx1"/>
                </a:solidFill>
                <a:effectLst/>
                <a:latin typeface="+mn-lt"/>
                <a:ea typeface="+mn-ea"/>
                <a:cs typeface="+mn-cs"/>
              </a:rPr>
              <a:t>alles wat erbij hoort, is er</a:t>
            </a:r>
          </a:p>
          <a:p>
            <a:pPr fontAlgn="t"/>
            <a:r>
              <a:rPr lang="nl-NL" sz="1200" b="1" kern="1200" dirty="0">
                <a:solidFill>
                  <a:schemeClr val="tx1"/>
                </a:solidFill>
                <a:effectLst/>
                <a:latin typeface="+mn-lt"/>
                <a:ea typeface="+mn-ea"/>
                <a:cs typeface="+mn-cs"/>
              </a:rPr>
              <a:t>het voorwerp: </a:t>
            </a:r>
            <a:r>
              <a:rPr lang="nl-NL" sz="1200" kern="1200" dirty="0">
                <a:solidFill>
                  <a:schemeClr val="tx1"/>
                </a:solidFill>
                <a:effectLst/>
                <a:latin typeface="+mn-lt"/>
                <a:ea typeface="+mn-ea"/>
                <a:cs typeface="+mn-cs"/>
              </a:rPr>
              <a:t>het ding, je kunt het zien en pakken</a:t>
            </a:r>
          </a:p>
          <a:p>
            <a:pPr fontAlgn="t"/>
            <a:r>
              <a:rPr lang="nl-NL" sz="1200" b="1" kern="1200" dirty="0">
                <a:solidFill>
                  <a:schemeClr val="tx1"/>
                </a:solidFill>
                <a:effectLst/>
                <a:latin typeface="+mn-lt"/>
                <a:ea typeface="+mn-ea"/>
                <a:cs typeface="+mn-cs"/>
              </a:rPr>
              <a:t>de passagier: </a:t>
            </a:r>
            <a:r>
              <a:rPr lang="nl-NL" sz="1200" kern="1200" dirty="0">
                <a:solidFill>
                  <a:schemeClr val="tx1"/>
                </a:solidFill>
                <a:effectLst/>
                <a:latin typeface="+mn-lt"/>
                <a:ea typeface="+mn-ea"/>
                <a:cs typeface="+mn-cs"/>
              </a:rPr>
              <a:t>iemand die meereist (met bijvoorbeeld een trein, een vliegtuig of een schip)</a:t>
            </a:r>
          </a:p>
          <a:p>
            <a:pPr fontAlgn="t"/>
            <a:r>
              <a:rPr lang="nl-NL" sz="1200" b="1" kern="1200" dirty="0">
                <a:solidFill>
                  <a:schemeClr val="tx1"/>
                </a:solidFill>
                <a:effectLst/>
                <a:latin typeface="+mn-lt"/>
                <a:ea typeface="+mn-ea"/>
                <a:cs typeface="+mn-cs"/>
              </a:rPr>
              <a:t>de balie: </a:t>
            </a:r>
            <a:r>
              <a:rPr lang="nl-NL" sz="1200" kern="1200" dirty="0">
                <a:solidFill>
                  <a:schemeClr val="tx1"/>
                </a:solidFill>
                <a:effectLst/>
                <a:latin typeface="+mn-lt"/>
                <a:ea typeface="+mn-ea"/>
                <a:cs typeface="+mn-cs"/>
              </a:rPr>
              <a:t>een soort tafel in een bedrijf of winkel waar je iets kunt vragen</a:t>
            </a:r>
          </a:p>
          <a:p>
            <a:pPr fontAlgn="t"/>
            <a:r>
              <a:rPr lang="nl-NL" sz="1200" b="1" kern="1200" dirty="0">
                <a:solidFill>
                  <a:schemeClr val="tx1"/>
                </a:solidFill>
                <a:effectLst/>
                <a:latin typeface="+mn-lt"/>
                <a:ea typeface="+mn-ea"/>
                <a:cs typeface="+mn-cs"/>
              </a:rPr>
              <a:t>de kans is groot: </a:t>
            </a:r>
            <a:r>
              <a:rPr lang="nl-NL" sz="1200" kern="1200" dirty="0">
                <a:solidFill>
                  <a:schemeClr val="tx1"/>
                </a:solidFill>
                <a:effectLst/>
                <a:latin typeface="+mn-lt"/>
                <a:ea typeface="+mn-ea"/>
                <a:cs typeface="+mn-cs"/>
              </a:rPr>
              <a:t>het kan makkelijk gebeuren</a:t>
            </a:r>
          </a:p>
          <a:p>
            <a:pPr fontAlgn="t"/>
            <a:r>
              <a:rPr lang="nl-NL" sz="1200" b="1" kern="1200" dirty="0">
                <a:solidFill>
                  <a:schemeClr val="tx1"/>
                </a:solidFill>
                <a:effectLst/>
                <a:latin typeface="+mn-lt"/>
                <a:ea typeface="+mn-ea"/>
                <a:cs typeface="+mn-cs"/>
              </a:rPr>
              <a:t>het depot: </a:t>
            </a:r>
            <a:r>
              <a:rPr lang="nl-NL" sz="1200" kern="1200" dirty="0">
                <a:solidFill>
                  <a:schemeClr val="tx1"/>
                </a:solidFill>
                <a:effectLst/>
                <a:latin typeface="+mn-lt"/>
                <a:ea typeface="+mn-ea"/>
                <a:cs typeface="+mn-cs"/>
              </a:rPr>
              <a:t>de bewaarplek</a:t>
            </a:r>
          </a:p>
          <a:p>
            <a:pPr fontAlgn="t"/>
            <a:r>
              <a:rPr lang="nl-NL" sz="1200" b="1" kern="1200" dirty="0">
                <a:solidFill>
                  <a:schemeClr val="tx1"/>
                </a:solidFill>
                <a:effectLst/>
                <a:latin typeface="+mn-lt"/>
                <a:ea typeface="+mn-ea"/>
                <a:cs typeface="+mn-cs"/>
              </a:rPr>
              <a:t>het formulier: </a:t>
            </a:r>
            <a:r>
              <a:rPr lang="nl-NL" sz="1200" kern="1200" dirty="0">
                <a:solidFill>
                  <a:schemeClr val="tx1"/>
                </a:solidFill>
                <a:effectLst/>
                <a:latin typeface="+mn-lt"/>
                <a:ea typeface="+mn-ea"/>
                <a:cs typeface="+mn-cs"/>
              </a:rPr>
              <a:t>de vragenlijst waarop je antwoorden moet invullen</a:t>
            </a:r>
          </a:p>
          <a:p>
            <a:pPr fontAlgn="t"/>
            <a:r>
              <a:rPr lang="nl-NL" sz="1200" b="1" kern="1200" dirty="0">
                <a:solidFill>
                  <a:schemeClr val="tx1"/>
                </a:solidFill>
                <a:effectLst/>
                <a:latin typeface="+mn-lt"/>
                <a:ea typeface="+mn-ea"/>
                <a:cs typeface="+mn-cs"/>
              </a:rPr>
              <a:t>de medewerker: </a:t>
            </a:r>
            <a:r>
              <a:rPr lang="nl-NL" sz="1200" kern="1200" dirty="0">
                <a:solidFill>
                  <a:schemeClr val="tx1"/>
                </a:solidFill>
                <a:effectLst/>
                <a:latin typeface="+mn-lt"/>
                <a:ea typeface="+mn-ea"/>
                <a:cs typeface="+mn-cs"/>
              </a:rPr>
              <a:t>iemand die bij een bedrijf werkt</a:t>
            </a:r>
          </a:p>
          <a:p>
            <a:pPr fontAlgn="t"/>
            <a:r>
              <a:rPr lang="nl-NL" sz="1200" b="1" kern="1200" dirty="0">
                <a:solidFill>
                  <a:schemeClr val="tx1"/>
                </a:solidFill>
                <a:effectLst/>
                <a:latin typeface="+mn-lt"/>
                <a:ea typeface="+mn-ea"/>
                <a:cs typeface="+mn-cs"/>
              </a:rPr>
              <a:t>ruim: </a:t>
            </a:r>
            <a:r>
              <a:rPr lang="nl-NL" sz="1200" kern="1200" dirty="0">
                <a:solidFill>
                  <a:schemeClr val="tx1"/>
                </a:solidFill>
                <a:effectLst/>
                <a:latin typeface="+mn-lt"/>
                <a:ea typeface="+mn-ea"/>
                <a:cs typeface="+mn-cs"/>
              </a:rPr>
              <a:t>iets meer dan</a:t>
            </a:r>
          </a:p>
          <a:p>
            <a:pPr fontAlgn="t"/>
            <a:r>
              <a:rPr lang="nl-NL" sz="1200" b="1" kern="1200" dirty="0">
                <a:solidFill>
                  <a:schemeClr val="tx1"/>
                </a:solidFill>
                <a:effectLst/>
                <a:latin typeface="+mn-lt"/>
                <a:ea typeface="+mn-ea"/>
                <a:cs typeface="+mn-cs"/>
              </a:rPr>
              <a:t>jaarlijks: </a:t>
            </a:r>
            <a:r>
              <a:rPr lang="nl-NL" sz="1200" kern="1200" dirty="0">
                <a:solidFill>
                  <a:schemeClr val="tx1"/>
                </a:solidFill>
                <a:effectLst/>
                <a:latin typeface="+mn-lt"/>
                <a:ea typeface="+mn-ea"/>
                <a:cs typeface="+mn-cs"/>
              </a:rPr>
              <a:t>ieder jaar</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4163565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dirty="0"/>
          </a:p>
        </p:txBody>
      </p:sp>
    </p:spTree>
    <p:extLst>
      <p:ext uri="{BB962C8B-B14F-4D97-AF65-F5344CB8AC3E}">
        <p14:creationId xmlns:p14="http://schemas.microsoft.com/office/powerpoint/2010/main" val="1580775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63D2238-BC57-49DB-9000-78F2CA072F07}" type="slidenum">
              <a:rPr lang="nl-NL" smtClean="0"/>
              <a:t>18</a:t>
            </a:fld>
            <a:endParaRPr lang="nl-NL"/>
          </a:p>
        </p:txBody>
      </p:sp>
    </p:spTree>
    <p:extLst>
      <p:ext uri="{BB962C8B-B14F-4D97-AF65-F5344CB8AC3E}">
        <p14:creationId xmlns:p14="http://schemas.microsoft.com/office/powerpoint/2010/main" val="633589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918506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2465411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19-12-2023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19-12-2023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19-12-2023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19-12-2023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19-12-2023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19-12-2023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19-12-2023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19-12-2023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19-12-2023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19-12-2023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19-12-2023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19-12-2023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u.nl/dieren/6294370/baasjes-gezocht-voor-axolotl-babyboom-na-uit-de-hand-gelopen-schoolkweek.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7" Type="http://schemas.microsoft.com/office/2007/relationships/hdphoto" Target="../media/hdphoto2.wdp"/><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6.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9.png"/><Relationship Id="rId7"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34.jpeg"/></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4.png"/><Relationship Id="rId7" Type="http://schemas.openxmlformats.org/officeDocument/2006/relationships/image" Target="../media/image38.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7.jpeg"/><Relationship Id="rId11" Type="http://schemas.microsoft.com/office/2007/relationships/hdphoto" Target="../media/hdphoto4.wdp"/><Relationship Id="rId5" Type="http://schemas.openxmlformats.org/officeDocument/2006/relationships/image" Target="../media/image36.jpeg"/><Relationship Id="rId10" Type="http://schemas.openxmlformats.org/officeDocument/2006/relationships/image" Target="../media/image40.png"/><Relationship Id="rId4" Type="http://schemas.openxmlformats.org/officeDocument/2006/relationships/image" Target="../media/image35.png"/><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24.png"/><Relationship Id="rId7" Type="http://schemas.openxmlformats.org/officeDocument/2006/relationships/image" Target="../media/image43.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35.png"/><Relationship Id="rId9" Type="http://schemas.openxmlformats.org/officeDocument/2006/relationships/image" Target="../media/image45.jpeg"/></Relationships>
</file>

<file path=ppt/slides/_rels/slide21.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png"/><Relationship Id="rId10" Type="http://schemas.openxmlformats.org/officeDocument/2006/relationships/image" Target="../media/image54.jpeg"/><Relationship Id="rId4" Type="http://schemas.openxmlformats.org/officeDocument/2006/relationships/image" Target="../media/image48.png"/><Relationship Id="rId9" Type="http://schemas.openxmlformats.org/officeDocument/2006/relationships/image" Target="../media/image53.jpe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7" Type="http://schemas.microsoft.com/office/2007/relationships/hdphoto" Target="../media/hdphoto5.wdp"/><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16.jp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59.png"/><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a:solidFill>
                  <a:prstClr val="black"/>
                </a:solidFill>
              </a:rPr>
              <a:t>Semantisatieverhaal A:</a:t>
            </a:r>
          </a:p>
          <a:p>
            <a:pPr marL="0" indent="0">
              <a:spcBef>
                <a:spcPts val="200"/>
              </a:spcBef>
              <a:spcAft>
                <a:spcPts val="200"/>
              </a:spcAft>
              <a:buNone/>
            </a:pPr>
            <a:r>
              <a:rPr lang="nl-NL" sz="1850" dirty="0">
                <a:ea typeface="Times New Roman" panose="02020603050405020304" pitchFamily="18" charset="0"/>
                <a:cs typeface="Arial" panose="020B0604020202020204" pitchFamily="34" charset="0"/>
              </a:rPr>
              <a:t>Weten jullie wat een axolotl is? </a:t>
            </a:r>
            <a:r>
              <a:rPr lang="nl-NL" sz="1850" b="1" u="sng" dirty="0">
                <a:ea typeface="Times New Roman" panose="02020603050405020304" pitchFamily="18" charset="0"/>
                <a:cs typeface="Arial" panose="020B0604020202020204" pitchFamily="34" charset="0"/>
              </a:rPr>
              <a:t>De kans is groot</a:t>
            </a:r>
            <a:r>
              <a:rPr lang="nl-NL" sz="1850" dirty="0">
                <a:ea typeface="Times New Roman" panose="02020603050405020304" pitchFamily="18" charset="0"/>
                <a:cs typeface="Arial" panose="020B0604020202020204" pitchFamily="34" charset="0"/>
              </a:rPr>
              <a:t> of </a:t>
            </a:r>
            <a:r>
              <a:rPr lang="nl-NL" sz="1850" b="1" i="1" dirty="0">
                <a:ea typeface="Times New Roman" panose="02020603050405020304" pitchFamily="18" charset="0"/>
                <a:cs typeface="Arial" panose="020B0604020202020204" pitchFamily="34" charset="0"/>
              </a:rPr>
              <a:t>het kan makkelijk gebeuren </a:t>
            </a:r>
            <a:r>
              <a:rPr lang="nl-NL" sz="1850" dirty="0">
                <a:ea typeface="Times New Roman" panose="02020603050405020304" pitchFamily="18" charset="0"/>
                <a:cs typeface="Arial" panose="020B0604020202020204" pitchFamily="34" charset="0"/>
              </a:rPr>
              <a:t>dat je geen idee hebt. Ik wist het eerlijk gezegd ook niet toen ik dat woord las. Een axolotl is een amfibie, familie van de kikker, en ziet er zo uit (</a:t>
            </a:r>
            <a:r>
              <a:rPr lang="nl-NL" sz="1850" b="1" u="sng" dirty="0">
                <a:solidFill>
                  <a:srgbClr val="00B050"/>
                </a:solidFill>
                <a:ea typeface="Times New Roman" panose="02020603050405020304" pitchFamily="18" charset="0"/>
                <a:cs typeface="Arial" panose="020B0604020202020204" pitchFamily="34" charset="0"/>
              </a:rPr>
              <a:t>extra klik</a:t>
            </a:r>
            <a:r>
              <a:rPr lang="nl-NL" sz="1850" dirty="0">
                <a:ea typeface="Times New Roman" panose="02020603050405020304" pitchFamily="18" charset="0"/>
                <a:cs typeface="Arial" panose="020B0604020202020204" pitchFamily="34" charset="0"/>
              </a:rPr>
              <a:t>). Een axolotl heeft de vorm van een salamander, maar lijkt het meest op een kikkervisje. Een echt kikkervisje groeit verder tot een </a:t>
            </a:r>
            <a:r>
              <a:rPr lang="nl-NL" sz="1850" b="1" u="sng" dirty="0">
                <a:ea typeface="Times New Roman" panose="02020603050405020304" pitchFamily="18" charset="0"/>
                <a:cs typeface="Arial" panose="020B0604020202020204" pitchFamily="34" charset="0"/>
              </a:rPr>
              <a:t>complete</a:t>
            </a:r>
            <a:r>
              <a:rPr lang="nl-NL" sz="1850" dirty="0">
                <a:ea typeface="Times New Roman" panose="02020603050405020304" pitchFamily="18" charset="0"/>
                <a:cs typeface="Arial" panose="020B0604020202020204" pitchFamily="34" charset="0"/>
              </a:rPr>
              <a:t> kikker. Compleet betekent </a:t>
            </a:r>
            <a:r>
              <a:rPr lang="nl-NL" sz="1850" b="1" i="1" dirty="0">
                <a:ea typeface="Times New Roman" panose="02020603050405020304" pitchFamily="18" charset="0"/>
                <a:cs typeface="Arial" panose="020B0604020202020204" pitchFamily="34" charset="0"/>
              </a:rPr>
              <a:t>alles wat erbij hoort, is er</a:t>
            </a:r>
            <a:r>
              <a:rPr lang="nl-NL" sz="1850" dirty="0">
                <a:ea typeface="Times New Roman" panose="02020603050405020304" pitchFamily="18" charset="0"/>
                <a:cs typeface="Arial" panose="020B0604020202020204" pitchFamily="34" charset="0"/>
              </a:rPr>
              <a:t>. Een axolotl blijft op een kikkervis lijken maar groeit wel tot </a:t>
            </a:r>
            <a:r>
              <a:rPr lang="nl-NL" sz="1850" b="1" u="sng" dirty="0">
                <a:ea typeface="Times New Roman" panose="02020603050405020304" pitchFamily="18" charset="0"/>
                <a:cs typeface="Arial" panose="020B0604020202020204" pitchFamily="34" charset="0"/>
              </a:rPr>
              <a:t>ruim</a:t>
            </a:r>
            <a:r>
              <a:rPr lang="nl-NL" sz="1850" dirty="0">
                <a:ea typeface="Times New Roman" panose="02020603050405020304" pitchFamily="18" charset="0"/>
                <a:cs typeface="Arial" panose="020B0604020202020204" pitchFamily="34" charset="0"/>
              </a:rPr>
              <a:t> 30 cm lang. Dus </a:t>
            </a:r>
            <a:r>
              <a:rPr lang="nl-NL" sz="1850" b="1" i="1" dirty="0">
                <a:ea typeface="Times New Roman" panose="02020603050405020304" pitchFamily="18" charset="0"/>
                <a:cs typeface="Arial" panose="020B0604020202020204" pitchFamily="34" charset="0"/>
              </a:rPr>
              <a:t>iets meer dan</a:t>
            </a:r>
            <a:r>
              <a:rPr lang="nl-NL" sz="1850" dirty="0">
                <a:ea typeface="Times New Roman" panose="02020603050405020304" pitchFamily="18" charset="0"/>
                <a:cs typeface="Arial" panose="020B0604020202020204" pitchFamily="34" charset="0"/>
              </a:rPr>
              <a:t> 30 cm. Ze kijken zo schattig vind ik, met die grote ogen en de pluizige  flappen aan de zijkant! Op een school in Schagen kweekten ze axolotls, voor het vak biologie. Dat doen ze </a:t>
            </a:r>
            <a:r>
              <a:rPr lang="nl-NL" sz="1850" b="1" u="sng" dirty="0">
                <a:ea typeface="Times New Roman" panose="02020603050405020304" pitchFamily="18" charset="0"/>
                <a:cs typeface="Arial" panose="020B0604020202020204" pitchFamily="34" charset="0"/>
              </a:rPr>
              <a:t>jaarlijks</a:t>
            </a:r>
            <a:r>
              <a:rPr lang="nl-NL" sz="1850" dirty="0">
                <a:ea typeface="Times New Roman" panose="02020603050405020304" pitchFamily="18" charset="0"/>
                <a:cs typeface="Arial" panose="020B0604020202020204" pitchFamily="34" charset="0"/>
              </a:rPr>
              <a:t>, dat doen ze </a:t>
            </a:r>
            <a:r>
              <a:rPr lang="nl-NL" sz="1850" b="1" i="1" dirty="0">
                <a:ea typeface="Times New Roman" panose="02020603050405020304" pitchFamily="18" charset="0"/>
                <a:cs typeface="Arial" panose="020B0604020202020204" pitchFamily="34" charset="0"/>
              </a:rPr>
              <a:t>ieder jaar</a:t>
            </a:r>
            <a:r>
              <a:rPr lang="nl-NL" sz="1850" dirty="0">
                <a:ea typeface="Times New Roman" panose="02020603050405020304" pitchFamily="18" charset="0"/>
                <a:cs typeface="Arial" panose="020B0604020202020204" pitchFamily="34" charset="0"/>
              </a:rPr>
              <a:t>. Het is heel leerzaam; je kunt daar veel van leren. </a:t>
            </a:r>
            <a:r>
              <a:rPr lang="nl-NL" sz="1850" b="1" u="sng" dirty="0">
                <a:ea typeface="Times New Roman" panose="02020603050405020304" pitchFamily="18" charset="0"/>
                <a:cs typeface="Arial" panose="020B0604020202020204" pitchFamily="34" charset="0"/>
              </a:rPr>
              <a:t>Een medewerker</a:t>
            </a:r>
            <a:r>
              <a:rPr lang="nl-NL" sz="1850" b="1" dirty="0">
                <a:ea typeface="Times New Roman" panose="02020603050405020304" pitchFamily="18" charset="0"/>
                <a:cs typeface="Arial" panose="020B0604020202020204" pitchFamily="34" charset="0"/>
              </a:rPr>
              <a:t> </a:t>
            </a:r>
            <a:r>
              <a:rPr lang="nl-NL" sz="1850" dirty="0">
                <a:ea typeface="Times New Roman" panose="02020603050405020304" pitchFamily="18" charset="0"/>
                <a:cs typeface="Arial" panose="020B0604020202020204" pitchFamily="34" charset="0"/>
              </a:rPr>
              <a:t>van de school (</a:t>
            </a:r>
            <a:r>
              <a:rPr lang="nl-NL" sz="1850" b="1" i="1" dirty="0">
                <a:ea typeface="Times New Roman" panose="02020603050405020304" pitchFamily="18" charset="0"/>
                <a:cs typeface="Arial" panose="020B0604020202020204" pitchFamily="34" charset="0"/>
              </a:rPr>
              <a:t>iemand die bij een bedrijf werkt</a:t>
            </a:r>
            <a:r>
              <a:rPr lang="nl-NL" sz="1850" dirty="0">
                <a:ea typeface="Times New Roman" panose="02020603050405020304" pitchFamily="18" charset="0"/>
                <a:cs typeface="Arial" panose="020B0604020202020204" pitchFamily="34" charset="0"/>
              </a:rPr>
              <a:t>) zag dat de axolotl 3 eieren had gelegd. Ze verwachtten dat er 50 baby axolotls geboren zouden worden, maar op 4 december waren dat er 300! Wow! En dus zit het aquarium nu veel te vol. Het past niet. Ze hebben extra plekken voor de baby axolotls nodig. Bijvoorbeeld een </a:t>
            </a:r>
            <a:r>
              <a:rPr lang="nl-NL" sz="1850" b="1" u="sng" dirty="0">
                <a:ea typeface="Times New Roman" panose="02020603050405020304" pitchFamily="18" charset="0"/>
                <a:cs typeface="Arial" panose="020B0604020202020204" pitchFamily="34" charset="0"/>
              </a:rPr>
              <a:t>depot</a:t>
            </a:r>
            <a:r>
              <a:rPr lang="nl-NL" sz="1850" dirty="0">
                <a:ea typeface="Times New Roman" panose="02020603050405020304" pitchFamily="18" charset="0"/>
                <a:cs typeface="Arial" panose="020B0604020202020204" pitchFamily="34" charset="0"/>
              </a:rPr>
              <a:t>. Een </a:t>
            </a:r>
            <a:r>
              <a:rPr lang="nl-NL" sz="1850" b="1" i="1" dirty="0">
                <a:ea typeface="Times New Roman" panose="02020603050405020304" pitchFamily="18" charset="0"/>
                <a:cs typeface="Arial" panose="020B0604020202020204" pitchFamily="34" charset="0"/>
              </a:rPr>
              <a:t>bewaarplek</a:t>
            </a:r>
            <a:r>
              <a:rPr lang="nl-NL" sz="1850" dirty="0">
                <a:ea typeface="Times New Roman" panose="02020603050405020304" pitchFamily="18" charset="0"/>
                <a:cs typeface="Arial" panose="020B0604020202020204" pitchFamily="34" charset="0"/>
              </a:rPr>
              <a:t>. Er bestaan ook grote depots in bijvoorbeeld meubelwinkels waar de voorraad wordt bewaard. De school geeft de baby axolotls nu weg aan iedereen die er eentje wil hebben. Als je er eentje wil hebben, ga je naar de school en je meldt je bij </a:t>
            </a:r>
            <a:r>
              <a:rPr lang="nl-NL" sz="1850" b="1" u="sng" dirty="0">
                <a:ea typeface="Times New Roman" panose="02020603050405020304" pitchFamily="18" charset="0"/>
                <a:cs typeface="Arial" panose="020B0604020202020204" pitchFamily="34" charset="0"/>
              </a:rPr>
              <a:t>de balie</a:t>
            </a:r>
            <a:r>
              <a:rPr lang="nl-NL" sz="1850" dirty="0">
                <a:ea typeface="Times New Roman" panose="02020603050405020304" pitchFamily="18" charset="0"/>
                <a:cs typeface="Arial" panose="020B0604020202020204" pitchFamily="34" charset="0"/>
              </a:rPr>
              <a:t>. De balie is </a:t>
            </a:r>
            <a:r>
              <a:rPr lang="nl-NL" sz="1850" b="1" i="1" dirty="0">
                <a:ea typeface="Times New Roman" panose="02020603050405020304" pitchFamily="18" charset="0"/>
                <a:cs typeface="Arial" panose="020B0604020202020204" pitchFamily="34" charset="0"/>
              </a:rPr>
              <a:t>een soort tafel in een bedrijf of winkel waar je iets kunt vragen</a:t>
            </a:r>
            <a:r>
              <a:rPr lang="nl-NL" sz="1850" dirty="0">
                <a:ea typeface="Times New Roman" panose="02020603050405020304" pitchFamily="18" charset="0"/>
                <a:cs typeface="Arial" panose="020B0604020202020204" pitchFamily="34" charset="0"/>
              </a:rPr>
              <a:t>. Daar vul je dan </a:t>
            </a:r>
            <a:r>
              <a:rPr lang="nl-NL" sz="1850" b="1" u="sng" dirty="0">
                <a:ea typeface="Times New Roman" panose="02020603050405020304" pitchFamily="18" charset="0"/>
                <a:cs typeface="Arial" panose="020B0604020202020204" pitchFamily="34" charset="0"/>
              </a:rPr>
              <a:t>een formulier</a:t>
            </a:r>
            <a:r>
              <a:rPr lang="nl-NL" sz="1850" b="1" dirty="0">
                <a:ea typeface="Times New Roman" panose="02020603050405020304" pitchFamily="18" charset="0"/>
                <a:cs typeface="Arial" panose="020B0604020202020204" pitchFamily="34" charset="0"/>
              </a:rPr>
              <a:t> </a:t>
            </a:r>
            <a:r>
              <a:rPr lang="nl-NL" sz="1850" dirty="0">
                <a:ea typeface="Times New Roman" panose="02020603050405020304" pitchFamily="18" charset="0"/>
                <a:cs typeface="Arial" panose="020B0604020202020204" pitchFamily="34" charset="0"/>
              </a:rPr>
              <a:t>in met je naam en telefoonnummer enzo. Als je het formulier, dus </a:t>
            </a:r>
            <a:r>
              <a:rPr lang="nl-NL" sz="1850" b="1" i="1" dirty="0">
                <a:ea typeface="Times New Roman" panose="02020603050405020304" pitchFamily="18" charset="0"/>
                <a:cs typeface="Arial" panose="020B0604020202020204" pitchFamily="34" charset="0"/>
              </a:rPr>
              <a:t>de vragenlijst waarop je antwoorden moet invullen</a:t>
            </a:r>
            <a:r>
              <a:rPr lang="nl-NL" sz="1850" dirty="0">
                <a:ea typeface="Times New Roman" panose="02020603050405020304" pitchFamily="18" charset="0"/>
                <a:cs typeface="Arial" panose="020B0604020202020204" pitchFamily="34" charset="0"/>
              </a:rPr>
              <a:t> hebt ingevuld, krijg je een axolotl mee. Die doe je dan in een zakje of een bakje of een ander </a:t>
            </a:r>
            <a:r>
              <a:rPr lang="nl-NL" sz="1850" b="1" u="sng" dirty="0">
                <a:ea typeface="Times New Roman" panose="02020603050405020304" pitchFamily="18" charset="0"/>
                <a:cs typeface="Arial" panose="020B0604020202020204" pitchFamily="34" charset="0"/>
              </a:rPr>
              <a:t>voorwerp</a:t>
            </a:r>
            <a:r>
              <a:rPr lang="nl-NL" sz="1850" dirty="0">
                <a:ea typeface="Times New Roman" panose="02020603050405020304" pitchFamily="18" charset="0"/>
                <a:cs typeface="Arial" panose="020B0604020202020204" pitchFamily="34" charset="0"/>
              </a:rPr>
              <a:t> waarin water kan. Het voorwerp is </a:t>
            </a:r>
            <a:r>
              <a:rPr lang="nl-NL" sz="1850" b="1" i="1" dirty="0">
                <a:ea typeface="Times New Roman" panose="02020603050405020304" pitchFamily="18" charset="0"/>
                <a:cs typeface="Arial" panose="020B0604020202020204" pitchFamily="34" charset="0"/>
              </a:rPr>
              <a:t>het ding, je kunt het zien en pakken</a:t>
            </a:r>
            <a:r>
              <a:rPr lang="nl-NL" sz="1850" dirty="0">
                <a:ea typeface="Times New Roman" panose="02020603050405020304" pitchFamily="18" charset="0"/>
                <a:cs typeface="Arial" panose="020B0604020202020204" pitchFamily="34" charset="0"/>
              </a:rPr>
              <a:t>. Ga je daarna met de bus naar huis, heb je een extra </a:t>
            </a:r>
            <a:r>
              <a:rPr lang="nl-NL" sz="1850" b="1" u="sng" dirty="0">
                <a:ea typeface="Times New Roman" panose="02020603050405020304" pitchFamily="18" charset="0"/>
                <a:cs typeface="Arial" panose="020B0604020202020204" pitchFamily="34" charset="0"/>
              </a:rPr>
              <a:t>passagier</a:t>
            </a:r>
            <a:r>
              <a:rPr lang="nl-NL" sz="1850" dirty="0">
                <a:ea typeface="Times New Roman" panose="02020603050405020304" pitchFamily="18" charset="0"/>
                <a:cs typeface="Arial" panose="020B0604020202020204" pitchFamily="34" charset="0"/>
              </a:rPr>
              <a:t> in de bus. De passagier is </a:t>
            </a:r>
            <a:r>
              <a:rPr lang="nl-NL" sz="1850" b="1" i="1" dirty="0">
                <a:ea typeface="Times New Roman" panose="02020603050405020304" pitchFamily="18" charset="0"/>
                <a:cs typeface="Arial" panose="020B0604020202020204" pitchFamily="34" charset="0"/>
              </a:rPr>
              <a:t>iemand die meereist (met bijvoorbeeld een trein, een vliegtuig of een schip)</a:t>
            </a:r>
            <a:r>
              <a:rPr lang="nl-NL" sz="1850" dirty="0">
                <a:ea typeface="Times New Roman" panose="02020603050405020304" pitchFamily="18" charset="0"/>
                <a:cs typeface="Arial" panose="020B0604020202020204" pitchFamily="34" charset="0"/>
              </a:rPr>
              <a:t>. In dit geval een axolotl! </a:t>
            </a:r>
          </a:p>
          <a:p>
            <a:pPr marL="0" indent="0">
              <a:spcBef>
                <a:spcPts val="200"/>
              </a:spcBef>
              <a:spcAft>
                <a:spcPts val="200"/>
              </a:spcAft>
              <a:buNone/>
            </a:pPr>
            <a:r>
              <a:rPr lang="nl-NL" sz="1400" dirty="0">
                <a:ea typeface="Times New Roman" panose="02020603050405020304" pitchFamily="18" charset="0"/>
                <a:cs typeface="Arial" panose="020B0604020202020204" pitchFamily="34" charset="0"/>
                <a:hlinkClick r:id="rId3"/>
              </a:rPr>
              <a:t>https://www.nu.nl/dieren/6294370/baasjes-gezocht-voor-axolotl-babyboom-na-uit-de-hand-gelopen-schoolkweek.html</a:t>
            </a:r>
            <a:r>
              <a:rPr lang="nl-NL" sz="1400" dirty="0">
                <a:ea typeface="Times New Roman" panose="02020603050405020304" pitchFamily="18" charset="0"/>
                <a:cs typeface="Arial" panose="020B0604020202020204" pitchFamily="34" charset="0"/>
              </a:rPr>
              <a:t> </a:t>
            </a: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164572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balie</a:t>
            </a:r>
          </a:p>
        </p:txBody>
      </p:sp>
      <p:pic>
        <p:nvPicPr>
          <p:cNvPr id="3" name="Afbeelding 2">
            <a:extLst>
              <a:ext uri="{FF2B5EF4-FFF2-40B4-BE49-F238E27FC236}">
                <a16:creationId xmlns:a16="http://schemas.microsoft.com/office/drawing/2014/main" id="{947D48C8-B2C8-D58D-B385-1786E8AF1A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3425" y="1556792"/>
            <a:ext cx="4948815" cy="4509120"/>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formulier</a:t>
            </a:r>
          </a:p>
        </p:txBody>
      </p:sp>
      <p:pic>
        <p:nvPicPr>
          <p:cNvPr id="3" name="Afbeelding 2">
            <a:extLst>
              <a:ext uri="{FF2B5EF4-FFF2-40B4-BE49-F238E27FC236}">
                <a16:creationId xmlns:a16="http://schemas.microsoft.com/office/drawing/2014/main" id="{C56BCD95-921E-8D16-6B31-F9285A854C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844824"/>
            <a:ext cx="7704856" cy="4268490"/>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voorwerp</a:t>
            </a:r>
          </a:p>
        </p:txBody>
      </p:sp>
      <p:pic>
        <p:nvPicPr>
          <p:cNvPr id="4" name="Afbeelding 3" descr="Afbeelding met tafelgerei, Transparant materiaal, vaas, glas&#10;&#10;Automatisch gegenereerde beschrijving">
            <a:extLst>
              <a:ext uri="{FF2B5EF4-FFF2-40B4-BE49-F238E27FC236}">
                <a16:creationId xmlns:a16="http://schemas.microsoft.com/office/drawing/2014/main" id="{BF61AA95-1DE9-8B4F-68BB-1A30D73A17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91680" y="2060848"/>
            <a:ext cx="5256585" cy="4320480"/>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F5AD1EB4-1EA2-2834-DEF2-8C4B7A627085}"/>
              </a:ext>
            </a:extLst>
          </p:cNvPr>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passagier</a:t>
            </a:r>
          </a:p>
        </p:txBody>
      </p:sp>
      <p:pic>
        <p:nvPicPr>
          <p:cNvPr id="6" name="Afbeelding 5" descr="Afbeelding met transport, bus, voertuig, passagier&#10;&#10;Automatisch gegenereerde beschrijving">
            <a:extLst>
              <a:ext uri="{FF2B5EF4-FFF2-40B4-BE49-F238E27FC236}">
                <a16:creationId xmlns:a16="http://schemas.microsoft.com/office/drawing/2014/main" id="{2B36BB7F-06A7-9265-F5D8-0FE0E2204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717952"/>
            <a:ext cx="6369961" cy="4255135"/>
          </a:xfrm>
          <a:prstGeom prst="rect">
            <a:avLst/>
          </a:prstGeom>
        </p:spPr>
      </p:pic>
      <p:pic>
        <p:nvPicPr>
          <p:cNvPr id="7" name="Afbeelding 6" descr="Afbeelding met tafelgerei, Transparant materiaal, vaas, glas&#10;&#10;Automatisch gegenereerde beschrijving">
            <a:extLst>
              <a:ext uri="{FF2B5EF4-FFF2-40B4-BE49-F238E27FC236}">
                <a16:creationId xmlns:a16="http://schemas.microsoft.com/office/drawing/2014/main" id="{BF61AA95-1DE9-8B4F-68BB-1A30D73A17F6}"/>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763" b="91525" l="9471" r="95265">
                        <a14:foregroundMark x1="26741" y1="7797" x2="26741" y2="7797"/>
                        <a14:foregroundMark x1="79109" y1="5763" x2="79109" y2="5763"/>
                        <a14:foregroundMark x1="91365" y1="27458" x2="91365" y2="27458"/>
                        <a14:foregroundMark x1="95543" y1="46780" x2="95543" y2="46780"/>
                        <a14:foregroundMark x1="67967" y1="91525" x2="67967" y2="91525"/>
                        <a14:foregroundMark x1="24513" y1="83729" x2="24513" y2="83729"/>
                        <a14:foregroundMark x1="21727" y1="80339" x2="21727" y2="80339"/>
                        <a14:foregroundMark x1="31198" y1="64407" x2="31198" y2="64407"/>
                        <a14:foregroundMark x1="36769" y1="50169" x2="36769" y2="50169"/>
                        <a14:foregroundMark x1="51811" y1="35593" x2="51811" y2="35593"/>
                        <a14:foregroundMark x1="56267" y1="52881" x2="56267" y2="52881"/>
                        <a14:foregroundMark x1="59053" y1="42712" x2="59053" y2="42712"/>
                        <a14:foregroundMark x1="59053" y1="42034" x2="59053" y2="42034"/>
                        <a14:foregroundMark x1="60724" y1="34915" x2="60724" y2="34915"/>
                        <a14:foregroundMark x1="62117" y1="30169" x2="62117" y2="30169"/>
                        <a14:foregroundMark x1="62396" y1="28814" x2="62396" y2="28814"/>
                        <a14:foregroundMark x1="61838" y1="24407" x2="61838" y2="24407"/>
                        <a14:foregroundMark x1="59889" y1="23051" x2="59889" y2="23051"/>
                        <a14:foregroundMark x1="55432" y1="21017" x2="32312" y2="24407"/>
                        <a14:foregroundMark x1="32312" y1="24407" x2="34262" y2="27119"/>
                        <a14:foregroundMark x1="27298" y1="86780" x2="27298" y2="86780"/>
                      </a14:backgroundRemoval>
                    </a14:imgEffect>
                  </a14:imgLayer>
                </a14:imgProps>
              </a:ext>
              <a:ext uri="{28A0092B-C50C-407E-A947-70E740481C1C}">
                <a14:useLocalDpi xmlns:a14="http://schemas.microsoft.com/office/drawing/2010/main" val="0"/>
              </a:ext>
            </a:extLst>
          </a:blip>
          <a:srcRect/>
          <a:stretch/>
        </p:blipFill>
        <p:spPr>
          <a:xfrm>
            <a:off x="4860032" y="4637138"/>
            <a:ext cx="720080" cy="591774"/>
          </a:xfrm>
          <a:prstGeom prst="rect">
            <a:avLst/>
          </a:prstGeom>
        </p:spPr>
      </p:pic>
      <p:pic>
        <p:nvPicPr>
          <p:cNvPr id="9" name="Afbeelding 8">
            <a:extLst>
              <a:ext uri="{FF2B5EF4-FFF2-40B4-BE49-F238E27FC236}">
                <a16:creationId xmlns:a16="http://schemas.microsoft.com/office/drawing/2014/main" id="{E68DC5C2-E04B-0131-173B-77E699E67693}"/>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17000" y1="73352" x2="17000" y2="73352"/>
                        <a14:foregroundMark x1="14600" y1="76504" x2="14600" y2="76504"/>
                        <a14:foregroundMark x1="12200" y1="70487" x2="12200" y2="70487"/>
                        <a14:foregroundMark x1="12400" y1="66762" x2="12400" y2="66762"/>
                        <a14:foregroundMark x1="14800" y1="65043" x2="14800" y2="65043"/>
                        <a14:foregroundMark x1="11600" y1="70774" x2="11600" y2="70774"/>
                        <a14:foregroundMark x1="25200" y1="89971" x2="25200" y2="89971"/>
                        <a14:foregroundMark x1="67000" y1="71060" x2="67000" y2="71060"/>
                      </a14:backgroundRemoval>
                    </a14:imgEffect>
                  </a14:imgLayer>
                </a14:imgProps>
              </a:ext>
              <a:ext uri="{28A0092B-C50C-407E-A947-70E740481C1C}">
                <a14:useLocalDpi xmlns:a14="http://schemas.microsoft.com/office/drawing/2010/main" val="0"/>
              </a:ext>
            </a:extLst>
          </a:blip>
          <a:srcRect/>
          <a:stretch>
            <a:fillRect/>
          </a:stretch>
        </p:blipFill>
        <p:spPr bwMode="auto">
          <a:xfrm>
            <a:off x="4954254" y="4797152"/>
            <a:ext cx="531636" cy="370671"/>
          </a:xfrm>
          <a:prstGeom prst="rect">
            <a:avLst/>
          </a:prstGeom>
          <a:noFill/>
          <a:ln>
            <a:noFill/>
          </a:ln>
        </p:spPr>
      </p:pic>
    </p:spTree>
    <p:extLst>
      <p:ext uri="{BB962C8B-B14F-4D97-AF65-F5344CB8AC3E}">
        <p14:creationId xmlns:p14="http://schemas.microsoft.com/office/powerpoint/2010/main" val="693225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0" y="423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val="0"/>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4482244" y="347661"/>
            <a:ext cx="4716017"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incompleet</a:t>
            </a:r>
            <a:endParaRPr lang="nl-NL" sz="6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34873" y="38205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compleet</a:t>
            </a:r>
            <a:endParaRPr lang="nl-NL" sz="6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04800" y="1628800"/>
            <a:ext cx="4123184"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alles wat erbij hoort, is er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r>
              <a:rPr lang="nl-NL" sz="2000" i="1" dirty="0">
                <a:solidFill>
                  <a:srgbClr val="387038"/>
                </a:solidFill>
                <a:latin typeface="Century Gothic" panose="020B0502020202020204" pitchFamily="34" charset="0"/>
                <a:ea typeface="Calibri"/>
                <a:cs typeface="Times New Roman"/>
              </a:rPr>
              <a:t>Als het kikkervisje uitgegroeid is, is het een </a:t>
            </a:r>
            <a:r>
              <a:rPr lang="nl-NL" sz="2000" i="1" u="sng" dirty="0">
                <a:solidFill>
                  <a:srgbClr val="387038"/>
                </a:solidFill>
                <a:latin typeface="Century Gothic" panose="020B0502020202020204" pitchFamily="34" charset="0"/>
                <a:ea typeface="Calibri"/>
                <a:cs typeface="Times New Roman"/>
              </a:rPr>
              <a:t>complete</a:t>
            </a:r>
            <a:r>
              <a:rPr lang="nl-NL" sz="2000" i="1" dirty="0">
                <a:solidFill>
                  <a:srgbClr val="387038"/>
                </a:solidFill>
                <a:latin typeface="Century Gothic" panose="020B0502020202020204" pitchFamily="34" charset="0"/>
                <a:ea typeface="Calibri"/>
                <a:cs typeface="Times New Roman"/>
              </a:rPr>
              <a:t> kikker geworden.</a:t>
            </a:r>
          </a:p>
          <a:p>
            <a:pPr algn="ctr">
              <a:lnSpc>
                <a:spcPct val="107000"/>
              </a:lnSpc>
            </a:pPr>
            <a:r>
              <a:rPr lang="nl-NL" sz="20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waarbij er iets mist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endParaRPr lang="nl-NL" sz="3200" i="1" dirty="0">
              <a:solidFill>
                <a:srgbClr val="387038"/>
              </a:solidFill>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endParaRPr lang="nl-NL" i="1" dirty="0">
              <a:solidFill>
                <a:srgbClr val="387038"/>
              </a:solidFill>
              <a:latin typeface="Century Gothic" panose="020B0502020202020204" pitchFamily="34" charset="0"/>
              <a:ea typeface="Calibri"/>
              <a:cs typeface="Times New Roman"/>
            </a:endParaRPr>
          </a:p>
          <a:p>
            <a:pPr algn="ctr">
              <a:lnSpc>
                <a:spcPct val="107000"/>
              </a:lnSpc>
            </a:pPr>
            <a:endParaRPr lang="nl-NL" i="1" dirty="0">
              <a:solidFill>
                <a:srgbClr val="387038"/>
              </a:solidFill>
              <a:latin typeface="Century Gothic" panose="020B0502020202020204" pitchFamily="34" charset="0"/>
              <a:ea typeface="Calibri"/>
              <a:cs typeface="Times New Roman"/>
            </a:endParaRPr>
          </a:p>
          <a:p>
            <a:pPr algn="ctr">
              <a:lnSpc>
                <a:spcPct val="107000"/>
              </a:lnSpc>
            </a:pPr>
            <a:r>
              <a:rPr lang="nl-NL" sz="2000" i="1" dirty="0">
                <a:solidFill>
                  <a:srgbClr val="387038"/>
                </a:solidFill>
                <a:latin typeface="Century Gothic" panose="020B0502020202020204" pitchFamily="34" charset="0"/>
                <a:ea typeface="Calibri"/>
                <a:cs typeface="Times New Roman"/>
              </a:rPr>
              <a:t>Deze puzzel is </a:t>
            </a:r>
            <a:r>
              <a:rPr lang="nl-NL" sz="2000" i="1" u="sng" dirty="0">
                <a:solidFill>
                  <a:srgbClr val="387038"/>
                </a:solidFill>
                <a:latin typeface="Century Gothic" panose="020B0502020202020204" pitchFamily="34" charset="0"/>
                <a:ea typeface="Calibri"/>
                <a:cs typeface="Times New Roman"/>
              </a:rPr>
              <a:t>incompleet</a:t>
            </a:r>
            <a:r>
              <a:rPr lang="nl-NL" sz="2000" i="1" dirty="0">
                <a:solidFill>
                  <a:srgbClr val="387038"/>
                </a:solidFill>
                <a:latin typeface="Century Gothic" panose="020B0502020202020204" pitchFamily="34" charset="0"/>
                <a:ea typeface="Calibri"/>
                <a:cs typeface="Times New Roman"/>
              </a:rPr>
              <a:t>.</a:t>
            </a:r>
            <a:br>
              <a:rPr lang="nl-NL" sz="2000" i="1" dirty="0">
                <a:solidFill>
                  <a:srgbClr val="387038"/>
                </a:solidFill>
                <a:latin typeface="Century Gothic" panose="020B0502020202020204" pitchFamily="34" charset="0"/>
                <a:ea typeface="Calibri"/>
                <a:cs typeface="Times New Roman"/>
              </a:rPr>
            </a:br>
            <a:r>
              <a:rPr lang="nl-NL" sz="2000" i="1" dirty="0">
                <a:solidFill>
                  <a:srgbClr val="387038"/>
                </a:solidFill>
                <a:latin typeface="Century Gothic" panose="020B0502020202020204" pitchFamily="34" charset="0"/>
                <a:ea typeface="Calibri"/>
                <a:cs typeface="Times New Roman"/>
              </a:rPr>
              <a:t>Er mist een stukje. </a:t>
            </a:r>
            <a:r>
              <a:rPr lang="nl-NL" sz="20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descr="Afbeelding met kikker, amfibisch, Echte kikker, pad&#10;&#10;Automatisch gegenereerde beschrijving">
            <a:extLst>
              <a:ext uri="{FF2B5EF4-FFF2-40B4-BE49-F238E27FC236}">
                <a16:creationId xmlns:a16="http://schemas.microsoft.com/office/drawing/2014/main" id="{DA802DE3-CA2E-C17D-D2F7-18F2D30D7EF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96398" y="2657218"/>
            <a:ext cx="2523222" cy="2131690"/>
          </a:xfrm>
          <a:prstGeom prst="rect">
            <a:avLst/>
          </a:prstGeom>
        </p:spPr>
      </p:pic>
      <p:pic>
        <p:nvPicPr>
          <p:cNvPr id="16" name="Afbeelding 15" descr="Afbeelding met legpuzzel, puzzel&#10;&#10;Automatisch gegenereerde beschrijving">
            <a:extLst>
              <a:ext uri="{FF2B5EF4-FFF2-40B4-BE49-F238E27FC236}">
                <a16:creationId xmlns:a16="http://schemas.microsoft.com/office/drawing/2014/main" id="{49626D67-CFA4-12AE-DBCB-5196C1D2D71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344867" y="2369809"/>
            <a:ext cx="2827533" cy="2669256"/>
          </a:xfrm>
          <a:prstGeom prst="rect">
            <a:avLst/>
          </a:prstGeom>
        </p:spPr>
      </p:pic>
    </p:spTree>
    <p:extLst>
      <p:ext uri="{BB962C8B-B14F-4D97-AF65-F5344CB8AC3E}">
        <p14:creationId xmlns:p14="http://schemas.microsoft.com/office/powerpoint/2010/main" val="3493722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val="0"/>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439651"/>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200" b="1" dirty="0">
                <a:solidFill>
                  <a:srgbClr val="387038"/>
                </a:solidFill>
                <a:latin typeface="Century Gothic" panose="020B0502020202020204" pitchFamily="34" charset="0"/>
                <a:ea typeface="Calibri"/>
                <a:cs typeface="Times New Roman"/>
              </a:rPr>
              <a:t>de kans is klein</a:t>
            </a:r>
            <a:endParaRPr lang="nl-NL" sz="42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43610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200" b="1" dirty="0">
                <a:solidFill>
                  <a:srgbClr val="387038"/>
                </a:solidFill>
                <a:latin typeface="Century Gothic" panose="020B0502020202020204" pitchFamily="34" charset="0"/>
                <a:ea typeface="Calibri"/>
                <a:cs typeface="Times New Roman"/>
              </a:rPr>
              <a:t>d</a:t>
            </a:r>
            <a:r>
              <a:rPr lang="nl-NL" sz="4200" b="1" dirty="0">
                <a:solidFill>
                  <a:srgbClr val="387038"/>
                </a:solidFill>
                <a:effectLst/>
                <a:latin typeface="Century Gothic" panose="020B0502020202020204" pitchFamily="34" charset="0"/>
                <a:ea typeface="Calibri"/>
                <a:cs typeface="Times New Roman"/>
              </a:rPr>
              <a:t>e kans is groot</a:t>
            </a:r>
            <a:endParaRPr lang="nl-NL" sz="42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04800" y="1624654"/>
            <a:ext cx="4228531"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het kan niet zo snel gebeuren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u="sng" dirty="0">
                <a:solidFill>
                  <a:srgbClr val="387038"/>
                </a:solidFill>
                <a:latin typeface="Century Gothic" panose="020B0502020202020204" pitchFamily="34" charset="0"/>
                <a:ea typeface="Calibri"/>
                <a:cs typeface="Times New Roman"/>
              </a:rPr>
              <a:t>De kans is klein</a:t>
            </a:r>
            <a:r>
              <a:rPr lang="nl-NL" sz="2400" i="1" dirty="0">
                <a:solidFill>
                  <a:srgbClr val="387038"/>
                </a:solidFill>
                <a:latin typeface="Century Gothic" panose="020B0502020202020204" pitchFamily="34" charset="0"/>
                <a:ea typeface="Calibri"/>
                <a:cs typeface="Times New Roman"/>
              </a:rPr>
              <a:t> dat je weet wat een axolotl is.</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het kan snel gebeuren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u="sng" dirty="0">
                <a:solidFill>
                  <a:srgbClr val="387038"/>
                </a:solidFill>
                <a:latin typeface="Century Gothic" panose="020B0502020202020204" pitchFamily="34" charset="0"/>
                <a:ea typeface="Calibri"/>
                <a:cs typeface="Times New Roman"/>
              </a:rPr>
              <a:t>De kans is groot</a:t>
            </a:r>
            <a:r>
              <a:rPr lang="nl-NL" sz="2400" i="1" dirty="0">
                <a:solidFill>
                  <a:srgbClr val="387038"/>
                </a:solidFill>
                <a:latin typeface="Century Gothic" panose="020B0502020202020204" pitchFamily="34" charset="0"/>
                <a:ea typeface="Calibri"/>
                <a:cs typeface="Times New Roman"/>
              </a:rPr>
              <a:t> dat je niet weet wat een axolotl is.</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3074"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75327" y="2677997"/>
            <a:ext cx="3788556" cy="2429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074723" y="2656069"/>
            <a:ext cx="1703065" cy="1908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rot="10800000">
            <a:off x="6732240" y="4344761"/>
            <a:ext cx="1607415" cy="43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Afbeelding 8" descr="Afbeelding met persoon, kleding, glimlach, Menselijk gezicht&#10;&#10;Automatisch gegenereerde beschrijving">
            <a:extLst>
              <a:ext uri="{FF2B5EF4-FFF2-40B4-BE49-F238E27FC236}">
                <a16:creationId xmlns:a16="http://schemas.microsoft.com/office/drawing/2014/main" id="{F6697AE5-A242-A17E-A07E-992F60CCE98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39552" y="2924944"/>
            <a:ext cx="2664296" cy="2264230"/>
          </a:xfrm>
          <a:prstGeom prst="rect">
            <a:avLst/>
          </a:prstGeom>
        </p:spPr>
      </p:pic>
      <p:sp>
        <p:nvSpPr>
          <p:cNvPr id="10" name="Tekstvak 9">
            <a:extLst>
              <a:ext uri="{FF2B5EF4-FFF2-40B4-BE49-F238E27FC236}">
                <a16:creationId xmlns:a16="http://schemas.microsoft.com/office/drawing/2014/main" id="{3BEFD416-3D71-E878-5978-72017A1F738C}"/>
              </a:ext>
            </a:extLst>
          </p:cNvPr>
          <p:cNvSpPr txBox="1"/>
          <p:nvPr/>
        </p:nvSpPr>
        <p:spPr>
          <a:xfrm>
            <a:off x="5940152" y="3789040"/>
            <a:ext cx="648072" cy="1446550"/>
          </a:xfrm>
          <a:prstGeom prst="rect">
            <a:avLst/>
          </a:prstGeom>
          <a:noFill/>
        </p:spPr>
        <p:txBody>
          <a:bodyPr wrap="square" rtlCol="0">
            <a:spAutoFit/>
          </a:bodyPr>
          <a:lstStyle/>
          <a:p>
            <a:r>
              <a:rPr lang="nl-NL" sz="8800" dirty="0">
                <a:solidFill>
                  <a:srgbClr val="0070C0"/>
                </a:solidFill>
              </a:rPr>
              <a:t>?</a:t>
            </a:r>
            <a:endParaRPr lang="nl-NL" dirty="0">
              <a:solidFill>
                <a:srgbClr val="0070C0"/>
              </a:solidFill>
            </a:endParaRPr>
          </a:p>
        </p:txBody>
      </p:sp>
    </p:spTree>
    <p:extLst>
      <p:ext uri="{BB962C8B-B14F-4D97-AF65-F5344CB8AC3E}">
        <p14:creationId xmlns:p14="http://schemas.microsoft.com/office/powerpoint/2010/main" val="1270665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val="0"/>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35632" y="332656"/>
            <a:ext cx="49956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exact</a:t>
            </a:r>
            <a:endParaRPr lang="nl-NL" sz="55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111824" y="292100"/>
            <a:ext cx="518457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ruim</a:t>
            </a:r>
            <a:endParaRPr lang="nl-NL" sz="47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83020"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zonder afwijkingen naar boven of beneden</a:t>
            </a: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200" i="1" dirty="0">
                <a:solidFill>
                  <a:srgbClr val="387038"/>
                </a:solidFill>
                <a:latin typeface="Century Gothic" panose="020B0502020202020204" pitchFamily="34" charset="0"/>
                <a:ea typeface="Calibri"/>
                <a:cs typeface="Times New Roman"/>
              </a:rPr>
              <a:t>Het is </a:t>
            </a:r>
            <a:r>
              <a:rPr lang="nl-NL" sz="2200" i="1" u="sng" dirty="0">
                <a:solidFill>
                  <a:srgbClr val="387038"/>
                </a:solidFill>
                <a:latin typeface="Century Gothic" panose="020B0502020202020204" pitchFamily="34" charset="0"/>
                <a:ea typeface="Calibri"/>
                <a:cs typeface="Times New Roman"/>
              </a:rPr>
              <a:t>exact</a:t>
            </a:r>
            <a:r>
              <a:rPr lang="nl-NL" sz="2200" i="1" dirty="0">
                <a:solidFill>
                  <a:srgbClr val="387038"/>
                </a:solidFill>
                <a:latin typeface="Century Gothic" panose="020B0502020202020204" pitchFamily="34" charset="0"/>
                <a:ea typeface="Calibri"/>
                <a:cs typeface="Times New Roman"/>
              </a:rPr>
              <a:t> 12 uur op </a:t>
            </a:r>
            <a:br>
              <a:rPr lang="nl-NL" sz="2200" i="1" dirty="0">
                <a:solidFill>
                  <a:srgbClr val="387038"/>
                </a:solidFill>
                <a:latin typeface="Century Gothic" panose="020B0502020202020204" pitchFamily="34" charset="0"/>
                <a:ea typeface="Calibri"/>
                <a:cs typeface="Times New Roman"/>
              </a:rPr>
            </a:br>
            <a:r>
              <a:rPr lang="nl-NL" sz="2200" i="1" dirty="0">
                <a:solidFill>
                  <a:srgbClr val="387038"/>
                </a:solidFill>
                <a:latin typeface="Century Gothic" panose="020B0502020202020204" pitchFamily="34" charset="0"/>
                <a:ea typeface="Calibri"/>
                <a:cs typeface="Times New Roman"/>
              </a:rPr>
              <a:t>deze klok.</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8024"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iets meer dan</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200" i="1" dirty="0">
              <a:solidFill>
                <a:srgbClr val="387038"/>
              </a:solidFill>
              <a:latin typeface="Century Gothic" panose="020B0502020202020204" pitchFamily="34" charset="0"/>
              <a:ea typeface="Calibri"/>
              <a:cs typeface="Times New Roman"/>
            </a:endParaRPr>
          </a:p>
          <a:p>
            <a:pPr algn="ctr">
              <a:lnSpc>
                <a:spcPct val="107000"/>
              </a:lnSpc>
            </a:pPr>
            <a:endParaRPr lang="nl-NL" sz="2200" i="1" dirty="0">
              <a:solidFill>
                <a:srgbClr val="387038"/>
              </a:solidFill>
              <a:latin typeface="Century Gothic" panose="020B0502020202020204" pitchFamily="34" charset="0"/>
              <a:ea typeface="Calibri"/>
              <a:cs typeface="Times New Roman"/>
            </a:endParaRPr>
          </a:p>
          <a:p>
            <a:pPr algn="ctr">
              <a:lnSpc>
                <a:spcPct val="107000"/>
              </a:lnSpc>
            </a:pPr>
            <a:r>
              <a:rPr lang="nl-NL" sz="2200" i="1" dirty="0">
                <a:solidFill>
                  <a:srgbClr val="387038"/>
                </a:solidFill>
                <a:latin typeface="Century Gothic" panose="020B0502020202020204" pitchFamily="34" charset="0"/>
                <a:ea typeface="Calibri"/>
                <a:cs typeface="Times New Roman"/>
              </a:rPr>
              <a:t>Een axolotl wordt </a:t>
            </a:r>
            <a:r>
              <a:rPr lang="nl-NL" sz="2200" i="1" u="sng" dirty="0">
                <a:solidFill>
                  <a:srgbClr val="387038"/>
                </a:solidFill>
                <a:latin typeface="Century Gothic" panose="020B0502020202020204" pitchFamily="34" charset="0"/>
                <a:ea typeface="Calibri"/>
                <a:cs typeface="Times New Roman"/>
              </a:rPr>
              <a:t>ruim</a:t>
            </a:r>
            <a:r>
              <a:rPr lang="nl-NL" sz="2200" i="1" dirty="0">
                <a:solidFill>
                  <a:srgbClr val="387038"/>
                </a:solidFill>
                <a:latin typeface="Century Gothic" panose="020B0502020202020204" pitchFamily="34" charset="0"/>
                <a:ea typeface="Calibri"/>
                <a:cs typeface="Times New Roman"/>
              </a:rPr>
              <a:t> 30cm.</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16" name="Picture 2" descr="C:\Users\Kosterm\Downloads\shutterstock_564086401.jpg">
            <a:extLst>
              <a:ext uri="{FF2B5EF4-FFF2-40B4-BE49-F238E27FC236}">
                <a16:creationId xmlns:a16="http://schemas.microsoft.com/office/drawing/2014/main" id="{F5754C9A-117C-452D-926E-26363365BF1C}"/>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1386132" y="3114740"/>
            <a:ext cx="2068964" cy="211446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ep 7">
            <a:extLst>
              <a:ext uri="{FF2B5EF4-FFF2-40B4-BE49-F238E27FC236}">
                <a16:creationId xmlns:a16="http://schemas.microsoft.com/office/drawing/2014/main" id="{44A5DAB2-9BF3-8DD9-7F67-2390F3FA0AB4}"/>
              </a:ext>
            </a:extLst>
          </p:cNvPr>
          <p:cNvGrpSpPr/>
          <p:nvPr/>
        </p:nvGrpSpPr>
        <p:grpSpPr>
          <a:xfrm>
            <a:off x="5004048" y="2634309"/>
            <a:ext cx="3672408" cy="2453169"/>
            <a:chOff x="611561" y="1365601"/>
            <a:chExt cx="7992888" cy="5339250"/>
          </a:xfrm>
        </p:grpSpPr>
        <p:pic>
          <p:nvPicPr>
            <p:cNvPr id="10" name="Afbeelding 9" descr="Afbeelding met salamander, aquarium, overdekt&#10;&#10;Automatisch gegenereerde beschrijving">
              <a:extLst>
                <a:ext uri="{FF2B5EF4-FFF2-40B4-BE49-F238E27FC236}">
                  <a16:creationId xmlns:a16="http://schemas.microsoft.com/office/drawing/2014/main" id="{BDA2E374-3604-B2B5-DE1F-4740F54FE7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1" y="1365601"/>
              <a:ext cx="7992888" cy="5339250"/>
            </a:xfrm>
            <a:prstGeom prst="rect">
              <a:avLst/>
            </a:prstGeom>
          </p:spPr>
        </p:pic>
        <p:cxnSp>
          <p:nvCxnSpPr>
            <p:cNvPr id="17" name="Rechte verbindingslijn met pijl 16">
              <a:extLst>
                <a:ext uri="{FF2B5EF4-FFF2-40B4-BE49-F238E27FC236}">
                  <a16:creationId xmlns:a16="http://schemas.microsoft.com/office/drawing/2014/main" id="{7BD89D1B-9F25-ABE4-94D6-AD101A40BDD1}"/>
                </a:ext>
              </a:extLst>
            </p:cNvPr>
            <p:cNvCxnSpPr>
              <a:cxnSpLocks/>
            </p:cNvCxnSpPr>
            <p:nvPr/>
          </p:nvCxnSpPr>
          <p:spPr>
            <a:xfrm flipV="1">
              <a:off x="1043608" y="1730327"/>
              <a:ext cx="3757546" cy="3642889"/>
            </a:xfrm>
            <a:prstGeom prst="straightConnector1">
              <a:avLst/>
            </a:prstGeom>
            <a:ln w="76200">
              <a:solidFill>
                <a:srgbClr val="FFFF00"/>
              </a:solidFill>
              <a:tailEnd type="triangle"/>
            </a:ln>
          </p:spPr>
          <p:style>
            <a:lnRef idx="1">
              <a:schemeClr val="accent2"/>
            </a:lnRef>
            <a:fillRef idx="0">
              <a:schemeClr val="accent2"/>
            </a:fillRef>
            <a:effectRef idx="0">
              <a:schemeClr val="accent2"/>
            </a:effectRef>
            <a:fontRef idx="minor">
              <a:schemeClr val="tx1"/>
            </a:fontRef>
          </p:style>
        </p:cxnSp>
        <p:sp>
          <p:nvSpPr>
            <p:cNvPr id="18" name="Tekstvak 17">
              <a:extLst>
                <a:ext uri="{FF2B5EF4-FFF2-40B4-BE49-F238E27FC236}">
                  <a16:creationId xmlns:a16="http://schemas.microsoft.com/office/drawing/2014/main" id="{CF281452-FEDA-89D0-5F8B-F44933BB8F8A}"/>
                </a:ext>
              </a:extLst>
            </p:cNvPr>
            <p:cNvSpPr txBox="1"/>
            <p:nvPr/>
          </p:nvSpPr>
          <p:spPr>
            <a:xfrm rot="18981269">
              <a:off x="1430364" y="3149848"/>
              <a:ext cx="1728192" cy="803840"/>
            </a:xfrm>
            <a:prstGeom prst="rect">
              <a:avLst/>
            </a:prstGeom>
            <a:noFill/>
          </p:spPr>
          <p:txBody>
            <a:bodyPr wrap="square" rtlCol="0">
              <a:spAutoFit/>
            </a:bodyPr>
            <a:lstStyle/>
            <a:p>
              <a:r>
                <a:rPr lang="nl-NL" dirty="0">
                  <a:solidFill>
                    <a:srgbClr val="FFFF00"/>
                  </a:solidFill>
                </a:rPr>
                <a:t>34 cm</a:t>
              </a:r>
            </a:p>
          </p:txBody>
        </p:sp>
      </p:grpSp>
    </p:spTree>
    <p:extLst>
      <p:ext uri="{BB962C8B-B14F-4D97-AF65-F5344CB8AC3E}">
        <p14:creationId xmlns:p14="http://schemas.microsoft.com/office/powerpoint/2010/main" val="1723819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115616" y="476672"/>
            <a:ext cx="5184577" cy="76334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1115616" y="404664"/>
            <a:ext cx="4968552"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medewerker</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1" y="3681027"/>
            <a:ext cx="2787027" cy="97210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8" name="Tekstvak 2"/>
          <p:cNvSpPr txBox="1">
            <a:spLocks noChangeArrowheads="1"/>
          </p:cNvSpPr>
          <p:nvPr/>
        </p:nvSpPr>
        <p:spPr bwMode="auto">
          <a:xfrm>
            <a:off x="442352" y="3648892"/>
            <a:ext cx="2787026" cy="94947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de onderwijs-medewerker </a:t>
            </a:r>
            <a:endParaRPr lang="nl-NL" sz="2800" b="1" dirty="0">
              <a:effectLst/>
              <a:latin typeface="Century Gothic" panose="020B0502020202020204" pitchFamily="34" charset="0"/>
              <a:ea typeface="Calibri"/>
              <a:cs typeface="Times New Roman"/>
            </a:endParaRPr>
          </a:p>
        </p:txBody>
      </p:sp>
      <p:pic>
        <p:nvPicPr>
          <p:cNvPr id="15" name="Afbeelding 14"/>
          <p:cNvPicPr/>
          <p:nvPr/>
        </p:nvPicPr>
        <p:blipFill>
          <a:blip r:embed="rId4" cstate="email">
            <a:extLst>
              <a:ext uri="{28A0092B-C50C-407E-A947-70E740481C1C}">
                <a14:useLocalDpi xmlns:a14="http://schemas.microsoft.com/office/drawing/2010/main" val="0"/>
              </a:ext>
            </a:extLst>
          </a:blip>
          <a:stretch>
            <a:fillRect/>
          </a:stretch>
        </p:blipFill>
        <p:spPr>
          <a:xfrm>
            <a:off x="7323455" y="6220072"/>
            <a:ext cx="1584176" cy="593304"/>
          </a:xfrm>
          <a:prstGeom prst="rect">
            <a:avLst/>
          </a:prstGeom>
        </p:spPr>
      </p:pic>
      <p:sp>
        <p:nvSpPr>
          <p:cNvPr id="13" name="Text Box 14"/>
          <p:cNvSpPr txBox="1"/>
          <p:nvPr/>
        </p:nvSpPr>
        <p:spPr>
          <a:xfrm>
            <a:off x="6228183" y="476671"/>
            <a:ext cx="2520281" cy="142530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28183" y="476672"/>
            <a:ext cx="2448273" cy="128162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iemand die bij een bedrijf </a:t>
            </a:r>
            <a:r>
              <a:rPr lang="nl-NL" sz="2800" dirty="0">
                <a:latin typeface="Century Gothic" panose="020B0502020202020204" pitchFamily="34" charset="0"/>
                <a:ea typeface="Calibri"/>
                <a:cs typeface="Times New Roman"/>
              </a:rPr>
              <a:t>werkt</a:t>
            </a:r>
            <a:endParaRPr lang="nl-NL" sz="1100" dirty="0">
              <a:effectLst/>
              <a:latin typeface="Century Gothic" panose="020B0502020202020204" pitchFamily="34" charset="0"/>
              <a:ea typeface="Calibri"/>
              <a:cs typeface="Times New Roman"/>
            </a:endParaRPr>
          </a:p>
        </p:txBody>
      </p:sp>
      <p:sp>
        <p:nvSpPr>
          <p:cNvPr id="18" name="Text Box 14"/>
          <p:cNvSpPr txBox="1"/>
          <p:nvPr/>
        </p:nvSpPr>
        <p:spPr>
          <a:xfrm>
            <a:off x="3347864" y="3705525"/>
            <a:ext cx="2753217" cy="9476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9" name="Tekstvak 2"/>
          <p:cNvSpPr txBox="1">
            <a:spLocks noChangeArrowheads="1"/>
          </p:cNvSpPr>
          <p:nvPr/>
        </p:nvSpPr>
        <p:spPr bwMode="auto">
          <a:xfrm>
            <a:off x="3500336" y="3679775"/>
            <a:ext cx="2448272" cy="94067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de winkel-medewerker</a:t>
            </a:r>
            <a:endParaRPr lang="nl-NL" sz="2800" b="1" dirty="0">
              <a:effectLst/>
              <a:latin typeface="Century Gothic" panose="020B0502020202020204" pitchFamily="34" charset="0"/>
              <a:ea typeface="Calibri"/>
              <a:cs typeface="Times New Roman"/>
            </a:endParaRPr>
          </a:p>
        </p:txBody>
      </p:sp>
      <p:sp>
        <p:nvSpPr>
          <p:cNvPr id="20" name="Text Box 14"/>
          <p:cNvSpPr txBox="1"/>
          <p:nvPr/>
        </p:nvSpPr>
        <p:spPr>
          <a:xfrm>
            <a:off x="6300193" y="3681028"/>
            <a:ext cx="2376264" cy="9721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21" name="Tekstvak 2"/>
          <p:cNvSpPr txBox="1">
            <a:spLocks noChangeArrowheads="1"/>
          </p:cNvSpPr>
          <p:nvPr/>
        </p:nvSpPr>
        <p:spPr bwMode="auto">
          <a:xfrm>
            <a:off x="6300193" y="3650754"/>
            <a:ext cx="2448272" cy="94761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d</a:t>
            </a:r>
            <a:r>
              <a:rPr lang="nl-NL" sz="2800" b="1" dirty="0">
                <a:effectLst/>
                <a:latin typeface="Century Gothic" panose="020B0502020202020204" pitchFamily="34" charset="0"/>
                <a:ea typeface="Calibri"/>
                <a:cs typeface="Times New Roman"/>
              </a:rPr>
              <a:t>e kantoor-medewerker</a:t>
            </a:r>
          </a:p>
        </p:txBody>
      </p:sp>
      <p:pic>
        <p:nvPicPr>
          <p:cNvPr id="23" name="Afbeelding 22"/>
          <p:cNvPicPr/>
          <p:nvPr/>
        </p:nvPicPr>
        <p:blipFill>
          <a:blip r:embed="rId5" cstate="email">
            <a:extLst>
              <a:ext uri="{28A0092B-C50C-407E-A947-70E740481C1C}">
                <a14:useLocalDpi xmlns:a14="http://schemas.microsoft.com/office/drawing/2010/main" val="0"/>
              </a:ext>
            </a:extLst>
          </a:blip>
          <a:stretch>
            <a:fillRect/>
          </a:stretch>
        </p:blipFill>
        <p:spPr>
          <a:xfrm rot="21235644">
            <a:off x="5389943" y="3438053"/>
            <a:ext cx="186485" cy="289113"/>
          </a:xfrm>
          <a:prstGeom prst="rect">
            <a:avLst/>
          </a:prstGeom>
        </p:spPr>
      </p:pic>
      <p:pic>
        <p:nvPicPr>
          <p:cNvPr id="5122" name="Picture 2" descr="C:\Users\routledm\Downloads\shutterstock_1468249952.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669271" y="4711819"/>
            <a:ext cx="1982849" cy="132454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routledm\Downloads\shutterstock_107041832.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539592" y="4725144"/>
            <a:ext cx="1848832" cy="1235020"/>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descr="Afbeelding met persoon, kleding, Menselijk gezicht, overdekt&#10;&#10;Automatisch gegenereerde beschrijving">
            <a:extLst>
              <a:ext uri="{FF2B5EF4-FFF2-40B4-BE49-F238E27FC236}">
                <a16:creationId xmlns:a16="http://schemas.microsoft.com/office/drawing/2014/main" id="{83BAD7FE-F781-F4FC-3DFB-CEF4EEC82B9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409747" y="4725144"/>
            <a:ext cx="1359589" cy="1324543"/>
          </a:xfrm>
          <a:prstGeom prst="rect">
            <a:avLst/>
          </a:prstGeom>
        </p:spPr>
      </p:pic>
      <p:pic>
        <p:nvPicPr>
          <p:cNvPr id="3" name="Afbeelding 2" descr="Afbeelding met huis, Rechthoek, gebouw&#10;&#10;Automatisch gegenereerde beschrijving">
            <a:extLst>
              <a:ext uri="{FF2B5EF4-FFF2-40B4-BE49-F238E27FC236}">
                <a16:creationId xmlns:a16="http://schemas.microsoft.com/office/drawing/2014/main" id="{64EDBD8D-AE6B-E61C-0C80-54C917AA219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16821" y="5145612"/>
            <a:ext cx="930012" cy="483606"/>
          </a:xfrm>
          <a:prstGeom prst="rect">
            <a:avLst/>
          </a:prstGeom>
        </p:spPr>
      </p:pic>
    </p:spTree>
    <p:extLst>
      <p:ext uri="{BB962C8B-B14F-4D97-AF65-F5344CB8AC3E}">
        <p14:creationId xmlns:p14="http://schemas.microsoft.com/office/powerpoint/2010/main" val="2131168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115616" y="483930"/>
            <a:ext cx="4896544" cy="92884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467544" y="404664"/>
            <a:ext cx="6192688" cy="6763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de</a:t>
            </a:r>
            <a:r>
              <a:rPr lang="nl-NL" sz="4800" b="1" dirty="0">
                <a:latin typeface="Century Gothic" panose="020B0502020202020204" pitchFamily="34" charset="0"/>
                <a:ea typeface="Calibri"/>
                <a:cs typeface="Times New Roman"/>
              </a:rPr>
              <a:t> </a:t>
            </a:r>
            <a:r>
              <a:rPr lang="nl-NL" sz="6000" b="1" dirty="0">
                <a:latin typeface="Century Gothic" panose="020B0502020202020204" pitchFamily="34" charset="0"/>
                <a:ea typeface="Calibri"/>
                <a:cs typeface="Times New Roman"/>
              </a:rPr>
              <a:t>passagier</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56782" y="3717032"/>
            <a:ext cx="2643010" cy="82809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101734" y="4037703"/>
            <a:ext cx="3089558" cy="49732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effectLst/>
                <a:latin typeface="Century Gothic" panose="020B0502020202020204" pitchFamily="34" charset="0"/>
                <a:ea typeface="Calibri"/>
                <a:cs typeface="Times New Roman"/>
              </a:rPr>
              <a:t>t</a:t>
            </a:r>
            <a:r>
              <a:rPr lang="nl-NL" sz="2800" b="1" dirty="0">
                <a:latin typeface="Century Gothic" panose="020B0502020202020204" pitchFamily="34" charset="0"/>
                <a:ea typeface="Calibri"/>
                <a:cs typeface="Times New Roman"/>
              </a:rPr>
              <a:t>reinpassagier</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2837023" y="3717032"/>
            <a:ext cx="2729612" cy="82809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2843808" y="4005064"/>
            <a:ext cx="2671082"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buspassagier</a:t>
            </a:r>
            <a:endParaRPr lang="nl-NL" sz="2400" b="1" dirty="0">
              <a:effectLst/>
              <a:latin typeface="Century Gothic" panose="020B0502020202020204" pitchFamily="34" charset="0"/>
              <a:ea typeface="Calibri"/>
              <a:cs typeface="Times New Roman"/>
            </a:endParaRPr>
          </a:p>
        </p:txBody>
      </p:sp>
      <p:sp>
        <p:nvSpPr>
          <p:cNvPr id="11" name="Text Box 14"/>
          <p:cNvSpPr txBox="1"/>
          <p:nvPr/>
        </p:nvSpPr>
        <p:spPr>
          <a:xfrm>
            <a:off x="5702496" y="3717032"/>
            <a:ext cx="3334000" cy="85063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12" name="Tekstvak 2"/>
          <p:cNvSpPr txBox="1">
            <a:spLocks noChangeArrowheads="1"/>
          </p:cNvSpPr>
          <p:nvPr/>
        </p:nvSpPr>
        <p:spPr bwMode="auto">
          <a:xfrm>
            <a:off x="5652120" y="4062556"/>
            <a:ext cx="3407723" cy="59058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vliegtuigpassagier</a:t>
            </a:r>
            <a:endParaRPr lang="nl-NL" sz="28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val="0"/>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val="0"/>
              </a:ext>
            </a:extLst>
          </a:blip>
          <a:stretch>
            <a:fillRect/>
          </a:stretch>
        </p:blipFill>
        <p:spPr>
          <a:xfrm rot="21235644">
            <a:off x="3867249" y="3428038"/>
            <a:ext cx="168007" cy="298720"/>
          </a:xfrm>
          <a:prstGeom prst="rect">
            <a:avLst/>
          </a:prstGeom>
        </p:spPr>
      </p:pic>
      <p:sp>
        <p:nvSpPr>
          <p:cNvPr id="13" name="Text Box 14"/>
          <p:cNvSpPr txBox="1"/>
          <p:nvPr/>
        </p:nvSpPr>
        <p:spPr>
          <a:xfrm>
            <a:off x="6156175" y="476672"/>
            <a:ext cx="2520281" cy="92292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28184" y="490825"/>
            <a:ext cx="2650818" cy="93572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iemand die meereist</a:t>
            </a:r>
            <a:endParaRPr lang="nl-NL" sz="1050" dirty="0">
              <a:effectLst/>
              <a:latin typeface="Century Gothic" panose="020B0502020202020204" pitchFamily="34" charset="0"/>
              <a:ea typeface="Calibri"/>
              <a:cs typeface="Times New Roman"/>
            </a:endParaRPr>
          </a:p>
        </p:txBody>
      </p:sp>
      <p:pic>
        <p:nvPicPr>
          <p:cNvPr id="4" name="Afbeelding 3" descr="Afbeelding met persoon, binnen, person, zitten&#10;&#10;Automatisch gegenereerde beschrijving">
            <a:extLst>
              <a:ext uri="{FF2B5EF4-FFF2-40B4-BE49-F238E27FC236}">
                <a16:creationId xmlns:a16="http://schemas.microsoft.com/office/drawing/2014/main" id="{3973AA3E-E24C-4D7D-80EB-1EB3BFAF8CC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21985" y="4671553"/>
            <a:ext cx="1842120" cy="1230537"/>
          </a:xfrm>
          <a:prstGeom prst="rect">
            <a:avLst/>
          </a:prstGeom>
        </p:spPr>
      </p:pic>
      <p:pic>
        <p:nvPicPr>
          <p:cNvPr id="20" name="Afbeelding 19" descr="Afbeelding met persoon, binnen, venster, zitten&#10;&#10;Automatisch gegenereerde beschrijving">
            <a:extLst>
              <a:ext uri="{FF2B5EF4-FFF2-40B4-BE49-F238E27FC236}">
                <a16:creationId xmlns:a16="http://schemas.microsoft.com/office/drawing/2014/main" id="{FEBB4379-0230-46F9-9C54-C9F0B827E01A}"/>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419511" y="4636581"/>
            <a:ext cx="2016224" cy="1346838"/>
          </a:xfrm>
          <a:prstGeom prst="rect">
            <a:avLst/>
          </a:prstGeom>
        </p:spPr>
      </p:pic>
      <p:sp>
        <p:nvSpPr>
          <p:cNvPr id="19" name="Tekstvak 2"/>
          <p:cNvSpPr txBox="1">
            <a:spLocks noChangeArrowheads="1"/>
          </p:cNvSpPr>
          <p:nvPr/>
        </p:nvSpPr>
        <p:spPr bwMode="auto">
          <a:xfrm>
            <a:off x="-252536" y="3723761"/>
            <a:ext cx="3089558" cy="49732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effectLst/>
                <a:latin typeface="Century Gothic" panose="020B0502020202020204" pitchFamily="34" charset="0"/>
                <a:ea typeface="Calibri"/>
                <a:cs typeface="Times New Roman"/>
              </a:rPr>
              <a:t>de</a:t>
            </a:r>
            <a:endParaRPr lang="nl-NL" sz="3600" b="1" dirty="0">
              <a:effectLst/>
              <a:latin typeface="Century Gothic" panose="020B0502020202020204" pitchFamily="34" charset="0"/>
              <a:ea typeface="Calibri"/>
              <a:cs typeface="Times New Roman"/>
            </a:endParaRPr>
          </a:p>
        </p:txBody>
      </p:sp>
      <p:sp>
        <p:nvSpPr>
          <p:cNvPr id="21" name="Tekstvak 2"/>
          <p:cNvSpPr txBox="1">
            <a:spLocks noChangeArrowheads="1"/>
          </p:cNvSpPr>
          <p:nvPr/>
        </p:nvSpPr>
        <p:spPr bwMode="auto">
          <a:xfrm>
            <a:off x="2634570" y="3717032"/>
            <a:ext cx="3089558" cy="49732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effectLst/>
                <a:latin typeface="Century Gothic" panose="020B0502020202020204" pitchFamily="34" charset="0"/>
                <a:ea typeface="Calibri"/>
                <a:cs typeface="Times New Roman"/>
              </a:rPr>
              <a:t>de</a:t>
            </a:r>
            <a:endParaRPr lang="nl-NL" sz="3600" b="1" dirty="0">
              <a:effectLst/>
              <a:latin typeface="Century Gothic" panose="020B0502020202020204" pitchFamily="34" charset="0"/>
              <a:ea typeface="Calibri"/>
              <a:cs typeface="Times New Roman"/>
            </a:endParaRPr>
          </a:p>
        </p:txBody>
      </p:sp>
      <p:sp>
        <p:nvSpPr>
          <p:cNvPr id="22" name="Tekstvak 2"/>
          <p:cNvSpPr txBox="1">
            <a:spLocks noChangeArrowheads="1"/>
          </p:cNvSpPr>
          <p:nvPr/>
        </p:nvSpPr>
        <p:spPr bwMode="auto">
          <a:xfrm>
            <a:off x="5824717" y="3743989"/>
            <a:ext cx="3089558" cy="49732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effectLst/>
                <a:latin typeface="Century Gothic" panose="020B0502020202020204" pitchFamily="34" charset="0"/>
                <a:ea typeface="Calibri"/>
                <a:cs typeface="Times New Roman"/>
              </a:rPr>
              <a:t>de</a:t>
            </a:r>
            <a:endParaRPr lang="nl-NL" sz="3600" b="1" dirty="0">
              <a:effectLst/>
              <a:latin typeface="Century Gothic" panose="020B0502020202020204" pitchFamily="34" charset="0"/>
              <a:ea typeface="Calibri"/>
              <a:cs typeface="Times New Roman"/>
            </a:endParaRPr>
          </a:p>
        </p:txBody>
      </p:sp>
      <p:grpSp>
        <p:nvGrpSpPr>
          <p:cNvPr id="2" name="Groep 1">
            <a:extLst>
              <a:ext uri="{FF2B5EF4-FFF2-40B4-BE49-F238E27FC236}">
                <a16:creationId xmlns:a16="http://schemas.microsoft.com/office/drawing/2014/main" id="{CC42682B-B035-BE6D-AA51-16C628B839A8}"/>
              </a:ext>
            </a:extLst>
          </p:cNvPr>
          <p:cNvGrpSpPr/>
          <p:nvPr/>
        </p:nvGrpSpPr>
        <p:grpSpPr>
          <a:xfrm>
            <a:off x="3300339" y="4653136"/>
            <a:ext cx="1872439" cy="1250789"/>
            <a:chOff x="1043608" y="1717952"/>
            <a:chExt cx="6369961" cy="4255135"/>
          </a:xfrm>
        </p:grpSpPr>
        <p:pic>
          <p:nvPicPr>
            <p:cNvPr id="3" name="Afbeelding 2" descr="Afbeelding met transport, bus, voertuig, passagier&#10;&#10;Automatisch gegenereerde beschrijving">
              <a:extLst>
                <a:ext uri="{FF2B5EF4-FFF2-40B4-BE49-F238E27FC236}">
                  <a16:creationId xmlns:a16="http://schemas.microsoft.com/office/drawing/2014/main" id="{C7FC232E-65CB-C75B-325E-D96F3EEE49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3608" y="1717952"/>
              <a:ext cx="6369961" cy="4255135"/>
            </a:xfrm>
            <a:prstGeom prst="rect">
              <a:avLst/>
            </a:prstGeom>
          </p:spPr>
        </p:pic>
        <p:pic>
          <p:nvPicPr>
            <p:cNvPr id="17" name="Afbeelding 16" descr="Afbeelding met tafelgerei, Transparant materiaal, vaas, glas&#10;&#10;Automatisch gegenereerde beschrijving">
              <a:extLst>
                <a:ext uri="{FF2B5EF4-FFF2-40B4-BE49-F238E27FC236}">
                  <a16:creationId xmlns:a16="http://schemas.microsoft.com/office/drawing/2014/main" id="{118EBC4D-3B5D-6AA4-E9F2-BD8331C40B95}"/>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763" b="91525" l="9471" r="95265">
                          <a14:foregroundMark x1="26741" y1="7797" x2="26741" y2="7797"/>
                          <a14:foregroundMark x1="79109" y1="5763" x2="79109" y2="5763"/>
                          <a14:foregroundMark x1="91365" y1="27458" x2="91365" y2="27458"/>
                          <a14:foregroundMark x1="95543" y1="46780" x2="95543" y2="46780"/>
                          <a14:foregroundMark x1="67967" y1="91525" x2="67967" y2="91525"/>
                          <a14:foregroundMark x1="24513" y1="83729" x2="24513" y2="83729"/>
                          <a14:foregroundMark x1="21727" y1="80339" x2="21727" y2="80339"/>
                          <a14:foregroundMark x1="31198" y1="64407" x2="31198" y2="64407"/>
                          <a14:foregroundMark x1="36769" y1="50169" x2="36769" y2="50169"/>
                          <a14:foregroundMark x1="51811" y1="35593" x2="51811" y2="35593"/>
                          <a14:foregroundMark x1="56267" y1="52881" x2="56267" y2="52881"/>
                          <a14:foregroundMark x1="59053" y1="42712" x2="59053" y2="42712"/>
                          <a14:foregroundMark x1="59053" y1="42034" x2="59053" y2="42034"/>
                          <a14:foregroundMark x1="60724" y1="34915" x2="60724" y2="34915"/>
                          <a14:foregroundMark x1="62117" y1="30169" x2="62117" y2="30169"/>
                          <a14:foregroundMark x1="62396" y1="28814" x2="62396" y2="28814"/>
                          <a14:foregroundMark x1="61838" y1="24407" x2="61838" y2="24407"/>
                          <a14:foregroundMark x1="59889" y1="23051" x2="59889" y2="23051"/>
                          <a14:foregroundMark x1="55432" y1="21017" x2="32312" y2="24407"/>
                          <a14:foregroundMark x1="32312" y1="24407" x2="34262" y2="27119"/>
                          <a14:foregroundMark x1="27298" y1="86780" x2="27298" y2="86780"/>
                        </a14:backgroundRemoval>
                      </a14:imgEffect>
                    </a14:imgLayer>
                  </a14:imgProps>
                </a:ext>
                <a:ext uri="{28A0092B-C50C-407E-A947-70E740481C1C}">
                  <a14:useLocalDpi xmlns:a14="http://schemas.microsoft.com/office/drawing/2010/main" val="0"/>
                </a:ext>
              </a:extLst>
            </a:blip>
            <a:srcRect/>
            <a:stretch/>
          </p:blipFill>
          <p:spPr>
            <a:xfrm>
              <a:off x="4860032" y="4637138"/>
              <a:ext cx="720080" cy="591774"/>
            </a:xfrm>
            <a:prstGeom prst="rect">
              <a:avLst/>
            </a:prstGeom>
          </p:spPr>
        </p:pic>
        <p:pic>
          <p:nvPicPr>
            <p:cNvPr id="23" name="Afbeelding 22">
              <a:extLst>
                <a:ext uri="{FF2B5EF4-FFF2-40B4-BE49-F238E27FC236}">
                  <a16:creationId xmlns:a16="http://schemas.microsoft.com/office/drawing/2014/main" id="{1B5D1462-7199-E994-0244-D1EC0308312C}"/>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foregroundMark x1="17000" y1="73352" x2="17000" y2="73352"/>
                          <a14:foregroundMark x1="14600" y1="76504" x2="14600" y2="76504"/>
                          <a14:foregroundMark x1="12200" y1="70487" x2="12200" y2="70487"/>
                          <a14:foregroundMark x1="12400" y1="66762" x2="12400" y2="66762"/>
                          <a14:foregroundMark x1="14800" y1="65043" x2="14800" y2="65043"/>
                          <a14:foregroundMark x1="11600" y1="70774" x2="11600" y2="70774"/>
                          <a14:foregroundMark x1="25200" y1="89971" x2="25200" y2="89971"/>
                          <a14:foregroundMark x1="67000" y1="71060" x2="67000" y2="71060"/>
                        </a14:backgroundRemoval>
                      </a14:imgEffect>
                    </a14:imgLayer>
                  </a14:imgProps>
                </a:ext>
                <a:ext uri="{28A0092B-C50C-407E-A947-70E740481C1C}">
                  <a14:useLocalDpi xmlns:a14="http://schemas.microsoft.com/office/drawing/2010/main" val="0"/>
                </a:ext>
              </a:extLst>
            </a:blip>
            <a:srcRect/>
            <a:stretch>
              <a:fillRect/>
            </a:stretch>
          </p:blipFill>
          <p:spPr bwMode="auto">
            <a:xfrm>
              <a:off x="4954254" y="4797152"/>
              <a:ext cx="531636" cy="370671"/>
            </a:xfrm>
            <a:prstGeom prst="rect">
              <a:avLst/>
            </a:prstGeom>
            <a:noFill/>
            <a:ln>
              <a:noFill/>
            </a:ln>
          </p:spPr>
        </p:pic>
      </p:grpSp>
    </p:spTree>
    <p:extLst>
      <p:ext uri="{BB962C8B-B14F-4D97-AF65-F5344CB8AC3E}">
        <p14:creationId xmlns:p14="http://schemas.microsoft.com/office/powerpoint/2010/main" val="2447313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51 </a:t>
            </a:r>
            <a:r>
              <a:rPr lang="nl-NL">
                <a:solidFill>
                  <a:srgbClr val="C00000"/>
                </a:solidFill>
                <a:latin typeface="Century Gothic" panose="020B0502020202020204" pitchFamily="34" charset="0"/>
              </a:rPr>
              <a:t>– 19 december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907703" y="476672"/>
            <a:ext cx="4193378"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1907703" y="404664"/>
            <a:ext cx="4248471"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voorwerp</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861048"/>
            <a:ext cx="1819216" cy="79208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332126" y="3907532"/>
            <a:ext cx="1903912" cy="9513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200" b="1" dirty="0">
                <a:effectLst/>
                <a:latin typeface="Century Gothic" panose="020B0502020202020204" pitchFamily="34" charset="0"/>
                <a:ea typeface="Calibri"/>
                <a:cs typeface="Times New Roman"/>
              </a:rPr>
              <a:t>het souvenir</a:t>
            </a:r>
          </a:p>
        </p:txBody>
      </p:sp>
      <p:sp>
        <p:nvSpPr>
          <p:cNvPr id="9" name="Text Box 14"/>
          <p:cNvSpPr txBox="1"/>
          <p:nvPr/>
        </p:nvSpPr>
        <p:spPr>
          <a:xfrm>
            <a:off x="2361922" y="3861047"/>
            <a:ext cx="2210077" cy="80354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2280858" y="3951619"/>
            <a:ext cx="2327145" cy="863159"/>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2800" b="1" dirty="0">
                <a:effectLst/>
                <a:latin typeface="Century Gothic" panose="020B0502020202020204" pitchFamily="34" charset="0"/>
                <a:ea typeface="Calibri"/>
                <a:cs typeface="Times New Roman"/>
              </a:rPr>
              <a:t>de ansichtkaart</a:t>
            </a:r>
          </a:p>
        </p:txBody>
      </p:sp>
      <p:pic>
        <p:nvPicPr>
          <p:cNvPr id="15" name="Afbeelding 14"/>
          <p:cNvPicPr/>
          <p:nvPr/>
        </p:nvPicPr>
        <p:blipFill>
          <a:blip r:embed="rId3" cstate="email">
            <a:extLst>
              <a:ext uri="{28A0092B-C50C-407E-A947-70E740481C1C}">
                <a14:useLocalDpi xmlns:a14="http://schemas.microsoft.com/office/drawing/2010/main" val="0"/>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val="0"/>
              </a:ext>
            </a:extLst>
          </a:blip>
          <a:stretch>
            <a:fillRect/>
          </a:stretch>
        </p:blipFill>
        <p:spPr>
          <a:xfrm rot="21235644">
            <a:off x="3867249" y="3428038"/>
            <a:ext cx="168007" cy="298720"/>
          </a:xfrm>
          <a:prstGeom prst="rect">
            <a:avLst/>
          </a:prstGeom>
        </p:spPr>
      </p:pic>
      <p:sp>
        <p:nvSpPr>
          <p:cNvPr id="13" name="Text Box 14"/>
          <p:cNvSpPr txBox="1"/>
          <p:nvPr/>
        </p:nvSpPr>
        <p:spPr>
          <a:xfrm>
            <a:off x="6228184" y="476672"/>
            <a:ext cx="2520280" cy="147571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28184" y="526738"/>
            <a:ext cx="2679447" cy="142564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het ding, je kunt het zien en pakken</a:t>
            </a:r>
            <a:endParaRPr lang="nl-NL" sz="1100" dirty="0">
              <a:effectLst/>
              <a:latin typeface="Century Gothic" panose="020B0502020202020204" pitchFamily="34" charset="0"/>
              <a:ea typeface="Calibri"/>
              <a:cs typeface="Times New Roman"/>
            </a:endParaRPr>
          </a:p>
        </p:txBody>
      </p:sp>
      <p:sp>
        <p:nvSpPr>
          <p:cNvPr id="18" name="Text Box 14"/>
          <p:cNvSpPr txBox="1"/>
          <p:nvPr/>
        </p:nvSpPr>
        <p:spPr>
          <a:xfrm>
            <a:off x="4666179" y="3869608"/>
            <a:ext cx="1850037" cy="79498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9" name="Tekstvak 2"/>
          <p:cNvSpPr txBox="1">
            <a:spLocks noChangeArrowheads="1"/>
          </p:cNvSpPr>
          <p:nvPr/>
        </p:nvSpPr>
        <p:spPr bwMode="auto">
          <a:xfrm>
            <a:off x="4665957" y="3907532"/>
            <a:ext cx="1850038" cy="863159"/>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200" b="1" dirty="0">
                <a:latin typeface="Century Gothic" panose="020B0502020202020204" pitchFamily="34" charset="0"/>
                <a:ea typeface="Calibri"/>
                <a:cs typeface="Times New Roman"/>
              </a:rPr>
              <a:t>de duikbril</a:t>
            </a:r>
            <a:endParaRPr lang="nl-NL" sz="3200" b="1" dirty="0">
              <a:effectLst/>
              <a:latin typeface="Century Gothic" panose="020B0502020202020204" pitchFamily="34" charset="0"/>
              <a:ea typeface="Calibri"/>
              <a:cs typeface="Times New Roman"/>
            </a:endParaRPr>
          </a:p>
        </p:txBody>
      </p:sp>
      <p:sp>
        <p:nvSpPr>
          <p:cNvPr id="20" name="Text Box 14"/>
          <p:cNvSpPr txBox="1"/>
          <p:nvPr/>
        </p:nvSpPr>
        <p:spPr>
          <a:xfrm>
            <a:off x="6739261" y="3869608"/>
            <a:ext cx="2009204" cy="78352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1" name="Tekstvak 2"/>
          <p:cNvSpPr txBox="1">
            <a:spLocks noChangeArrowheads="1"/>
          </p:cNvSpPr>
          <p:nvPr/>
        </p:nvSpPr>
        <p:spPr bwMode="auto">
          <a:xfrm>
            <a:off x="6721050" y="3951619"/>
            <a:ext cx="2009204" cy="86315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kom</a:t>
            </a:r>
            <a:endParaRPr lang="nl-NL" sz="3600" b="1" dirty="0">
              <a:effectLst/>
              <a:latin typeface="Century Gothic" panose="020B0502020202020204" pitchFamily="34" charset="0"/>
              <a:ea typeface="Calibri"/>
              <a:cs typeface="Times New Roman"/>
            </a:endParaRPr>
          </a:p>
        </p:txBody>
      </p:sp>
      <p:pic>
        <p:nvPicPr>
          <p:cNvPr id="23" name="Afbeelding 22"/>
          <p:cNvPicPr/>
          <p:nvPr/>
        </p:nvPicPr>
        <p:blipFill>
          <a:blip r:embed="rId4" cstate="email">
            <a:extLst>
              <a:ext uri="{28A0092B-C50C-407E-A947-70E740481C1C}">
                <a14:useLocalDpi xmlns:a14="http://schemas.microsoft.com/office/drawing/2010/main" val="0"/>
              </a:ext>
            </a:extLst>
          </a:blip>
          <a:stretch>
            <a:fillRect/>
          </a:stretch>
        </p:blipFill>
        <p:spPr>
          <a:xfrm rot="21235644">
            <a:off x="5407861" y="3437049"/>
            <a:ext cx="168007" cy="298720"/>
          </a:xfrm>
          <a:prstGeom prst="rect">
            <a:avLst/>
          </a:prstGeom>
        </p:spPr>
      </p:pic>
      <p:grpSp>
        <p:nvGrpSpPr>
          <p:cNvPr id="24" name="Groep 23"/>
          <p:cNvGrpSpPr/>
          <p:nvPr/>
        </p:nvGrpSpPr>
        <p:grpSpPr>
          <a:xfrm>
            <a:off x="827584" y="4797152"/>
            <a:ext cx="869883" cy="1141121"/>
            <a:chOff x="2987824" y="1556792"/>
            <a:chExt cx="3687121" cy="5149612"/>
          </a:xfrm>
        </p:grpSpPr>
        <p:pic>
          <p:nvPicPr>
            <p:cNvPr id="25" name="Picture 2" descr="C:\Users\routledm\AppData\Local\Microsoft\Windows\Temporary Internet Files\Content.IE5\QB2I425M\shutterstock_1315138310.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987824" y="1556792"/>
              <a:ext cx="3687121" cy="514961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rot="529621">
              <a:off x="4089658" y="4563810"/>
              <a:ext cx="1241020" cy="1508615"/>
            </a:xfrm>
            <a:prstGeom prst="rect">
              <a:avLst/>
            </a:prstGeom>
            <a:noFill/>
            <a:ln w="762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pic>
        <p:nvPicPr>
          <p:cNvPr id="27" name="Groep 3"/>
          <p:cNvPicPr>
            <a:picLocks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452062" y="4725144"/>
            <a:ext cx="1903913" cy="1272386"/>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Users\routledm\AppData\Local\Microsoft\Windows\Temporary Internet Files\Content.IE5\321VJ0A3\shutterstock_167369702.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860032" y="4731142"/>
            <a:ext cx="15240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descr="Afbeelding met tafelgerei, Transparant materiaal, vaas, glas&#10;&#10;Automatisch gegenereerde beschrijving">
            <a:extLst>
              <a:ext uri="{FF2B5EF4-FFF2-40B4-BE49-F238E27FC236}">
                <a16:creationId xmlns:a16="http://schemas.microsoft.com/office/drawing/2014/main" id="{19D03191-6F55-6214-B41D-CA3742AD8AA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7175286" y="4868223"/>
            <a:ext cx="1141130" cy="937914"/>
          </a:xfrm>
          <a:prstGeom prst="rect">
            <a:avLst/>
          </a:prstGeom>
        </p:spPr>
      </p:pic>
    </p:spTree>
    <p:extLst>
      <p:ext uri="{BB962C8B-B14F-4D97-AF65-F5344CB8AC3E}">
        <p14:creationId xmlns:p14="http://schemas.microsoft.com/office/powerpoint/2010/main" val="3217768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684" y="122560"/>
            <a:ext cx="9115425" cy="6428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43571" y="6274288"/>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14"/>
          <p:cNvSpPr txBox="1"/>
          <p:nvPr/>
        </p:nvSpPr>
        <p:spPr>
          <a:xfrm>
            <a:off x="298322" y="4797152"/>
            <a:ext cx="2041430"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166909" y="4781520"/>
            <a:ext cx="2304256"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dagelijks</a:t>
            </a:r>
            <a:endParaRPr lang="nl-NL" sz="1100" dirty="0">
              <a:effectLst/>
              <a:latin typeface="Century Gothic" panose="020B0502020202020204" pitchFamily="34" charset="0"/>
              <a:ea typeface="Calibri"/>
              <a:cs typeface="Times New Roman"/>
            </a:endParaRPr>
          </a:p>
        </p:txBody>
      </p:sp>
      <p:sp>
        <p:nvSpPr>
          <p:cNvPr id="9" name="Text Box 14"/>
          <p:cNvSpPr txBox="1"/>
          <p:nvPr/>
        </p:nvSpPr>
        <p:spPr>
          <a:xfrm>
            <a:off x="2471165" y="4221088"/>
            <a:ext cx="2041430"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xt Box 14"/>
          <p:cNvSpPr txBox="1"/>
          <p:nvPr/>
        </p:nvSpPr>
        <p:spPr>
          <a:xfrm>
            <a:off x="2346855" y="4273607"/>
            <a:ext cx="2304256"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wekelijks</a:t>
            </a:r>
            <a:endParaRPr lang="nl-NL" sz="1100" dirty="0">
              <a:latin typeface="Century Gothic" panose="020B0502020202020204" pitchFamily="34" charset="0"/>
              <a:ea typeface="Calibri"/>
              <a:cs typeface="Times New Roman"/>
            </a:endParaRPr>
          </a:p>
        </p:txBody>
      </p:sp>
      <p:sp>
        <p:nvSpPr>
          <p:cNvPr id="11" name="Text Box 14"/>
          <p:cNvSpPr txBox="1"/>
          <p:nvPr/>
        </p:nvSpPr>
        <p:spPr>
          <a:xfrm>
            <a:off x="4559397" y="3642871"/>
            <a:ext cx="2041430"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xt Box 14"/>
          <p:cNvSpPr txBox="1"/>
          <p:nvPr/>
        </p:nvSpPr>
        <p:spPr>
          <a:xfrm>
            <a:off x="4427984" y="3773408"/>
            <a:ext cx="2304256"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2800" dirty="0">
                <a:latin typeface="Century Gothic" panose="020B0502020202020204" pitchFamily="34" charset="0"/>
                <a:ea typeface="Calibri"/>
                <a:cs typeface="Times New Roman"/>
              </a:rPr>
              <a:t>maandelijks</a:t>
            </a:r>
            <a:endParaRPr lang="nl-NL" sz="1100" dirty="0">
              <a:latin typeface="Century Gothic" panose="020B0502020202020204" pitchFamily="34" charset="0"/>
              <a:ea typeface="Calibri"/>
              <a:cs typeface="Times New Roman"/>
            </a:endParaRPr>
          </a:p>
        </p:txBody>
      </p:sp>
      <p:sp>
        <p:nvSpPr>
          <p:cNvPr id="13" name="Text Box 14"/>
          <p:cNvSpPr txBox="1"/>
          <p:nvPr/>
        </p:nvSpPr>
        <p:spPr>
          <a:xfrm>
            <a:off x="6660232" y="3112780"/>
            <a:ext cx="217284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4" name="Text Box 14"/>
          <p:cNvSpPr txBox="1"/>
          <p:nvPr/>
        </p:nvSpPr>
        <p:spPr>
          <a:xfrm>
            <a:off x="6600827" y="3125336"/>
            <a:ext cx="2304256"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jaarlijks</a:t>
            </a:r>
            <a:endParaRPr lang="nl-NL" sz="1100" dirty="0">
              <a:latin typeface="Century Gothic" panose="020B0502020202020204" pitchFamily="34" charset="0"/>
              <a:ea typeface="Calibri"/>
              <a:cs typeface="Times New Roman"/>
            </a:endParaRPr>
          </a:p>
        </p:txBody>
      </p:sp>
      <p:sp>
        <p:nvSpPr>
          <p:cNvPr id="21" name="Text Box 14"/>
          <p:cNvSpPr txBox="1"/>
          <p:nvPr/>
        </p:nvSpPr>
        <p:spPr>
          <a:xfrm>
            <a:off x="6699622" y="4000320"/>
            <a:ext cx="2133453"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2" name="Tekstvak 2"/>
          <p:cNvSpPr txBox="1">
            <a:spLocks noChangeArrowheads="1"/>
          </p:cNvSpPr>
          <p:nvPr/>
        </p:nvSpPr>
        <p:spPr bwMode="auto">
          <a:xfrm>
            <a:off x="6747889" y="3970822"/>
            <a:ext cx="2037455"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ieder jaar</a:t>
            </a:r>
          </a:p>
        </p:txBody>
      </p:sp>
      <p:sp>
        <p:nvSpPr>
          <p:cNvPr id="23" name="Text Box 14"/>
          <p:cNvSpPr txBox="1"/>
          <p:nvPr/>
        </p:nvSpPr>
        <p:spPr>
          <a:xfrm>
            <a:off x="683568" y="477274"/>
            <a:ext cx="641731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u="sng" dirty="0">
                <a:solidFill>
                  <a:srgbClr val="387038"/>
                </a:solidFill>
                <a:effectLst/>
                <a:latin typeface="Century Gothic" panose="020B0502020202020204" pitchFamily="34" charset="0"/>
                <a:ea typeface="Calibri"/>
                <a:cs typeface="Times New Roman"/>
              </a:rPr>
              <a:t>Jaarlijks</a:t>
            </a:r>
            <a:r>
              <a:rPr lang="nl-NL" sz="2400" i="1" dirty="0">
                <a:solidFill>
                  <a:srgbClr val="387038"/>
                </a:solidFill>
                <a:effectLst/>
                <a:latin typeface="Century Gothic" panose="020B0502020202020204" pitchFamily="34" charset="0"/>
                <a:ea typeface="Calibri"/>
                <a:cs typeface="Times New Roman"/>
              </a:rPr>
              <a:t> kweekt de school axolotls</a:t>
            </a:r>
            <a:r>
              <a:rPr lang="nl-NL" sz="2400" i="1" dirty="0">
                <a:solidFill>
                  <a:srgbClr val="387038"/>
                </a:solidFill>
                <a:effectLst/>
                <a:latin typeface="Trebuchet MS"/>
                <a:ea typeface="Calibri"/>
                <a:cs typeface="Times New Roman"/>
              </a:rPr>
              <a:t>.</a:t>
            </a:r>
            <a:endParaRPr lang="nl-NL" sz="2400" dirty="0">
              <a:effectLst/>
              <a:ea typeface="Calibri"/>
              <a:cs typeface="Times New Roman"/>
            </a:endParaRPr>
          </a:p>
        </p:txBody>
      </p:sp>
      <p:pic>
        <p:nvPicPr>
          <p:cNvPr id="3" name="Afbeelding 2">
            <a:extLst>
              <a:ext uri="{FF2B5EF4-FFF2-40B4-BE49-F238E27FC236}">
                <a16:creationId xmlns:a16="http://schemas.microsoft.com/office/drawing/2014/main" id="{A8AFAA5E-0A5B-E150-3E91-9C3F2BBC96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907" y="3019135"/>
            <a:ext cx="1686969" cy="1686969"/>
          </a:xfrm>
          <a:prstGeom prst="rect">
            <a:avLst/>
          </a:prstGeom>
        </p:spPr>
      </p:pic>
      <p:pic>
        <p:nvPicPr>
          <p:cNvPr id="5" name="Afbeelding 4">
            <a:extLst>
              <a:ext uri="{FF2B5EF4-FFF2-40B4-BE49-F238E27FC236}">
                <a16:creationId xmlns:a16="http://schemas.microsoft.com/office/drawing/2014/main" id="{44E442B4-E3FB-6954-839F-FAA4BEA929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7149" y="3143403"/>
            <a:ext cx="2075569" cy="957896"/>
          </a:xfrm>
          <a:prstGeom prst="rect">
            <a:avLst/>
          </a:prstGeom>
        </p:spPr>
      </p:pic>
      <p:pic>
        <p:nvPicPr>
          <p:cNvPr id="25" name="Afbeelding 24">
            <a:extLst>
              <a:ext uri="{FF2B5EF4-FFF2-40B4-BE49-F238E27FC236}">
                <a16:creationId xmlns:a16="http://schemas.microsoft.com/office/drawing/2014/main" id="{BF600B3E-F10B-C31A-A75B-0C3BFCCCF2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0183" y="2323012"/>
            <a:ext cx="1834835" cy="1225670"/>
          </a:xfrm>
          <a:prstGeom prst="rect">
            <a:avLst/>
          </a:prstGeom>
        </p:spPr>
      </p:pic>
      <p:pic>
        <p:nvPicPr>
          <p:cNvPr id="27" name="Afbeelding 26">
            <a:extLst>
              <a:ext uri="{FF2B5EF4-FFF2-40B4-BE49-F238E27FC236}">
                <a16:creationId xmlns:a16="http://schemas.microsoft.com/office/drawing/2014/main" id="{BE0CE9A7-5EC9-EB6F-9C4C-7863719871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72997" y="2261571"/>
            <a:ext cx="2147311" cy="807389"/>
          </a:xfrm>
          <a:prstGeom prst="rect">
            <a:avLst/>
          </a:prstGeom>
        </p:spPr>
      </p:pic>
      <p:grpSp>
        <p:nvGrpSpPr>
          <p:cNvPr id="2" name="Groep 1">
            <a:extLst>
              <a:ext uri="{FF2B5EF4-FFF2-40B4-BE49-F238E27FC236}">
                <a16:creationId xmlns:a16="http://schemas.microsoft.com/office/drawing/2014/main" id="{E1E66B51-D305-537A-465C-9CF8B317315E}"/>
              </a:ext>
            </a:extLst>
          </p:cNvPr>
          <p:cNvGrpSpPr/>
          <p:nvPr/>
        </p:nvGrpSpPr>
        <p:grpSpPr>
          <a:xfrm>
            <a:off x="7266553" y="4571608"/>
            <a:ext cx="1114879" cy="1579634"/>
            <a:chOff x="3946162" y="188640"/>
            <a:chExt cx="4126690" cy="5435279"/>
          </a:xfrm>
        </p:grpSpPr>
        <p:pic>
          <p:nvPicPr>
            <p:cNvPr id="4" name="Afbeelding 3" descr="Afbeelding met ongewerveld dier&#10;&#10;Automatisch gegenereerde beschrijving">
              <a:extLst>
                <a:ext uri="{FF2B5EF4-FFF2-40B4-BE49-F238E27FC236}">
                  <a16:creationId xmlns:a16="http://schemas.microsoft.com/office/drawing/2014/main" id="{2FCC9DB5-7F15-14B7-A9F8-DD1731D4CEA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307970" y="3970387"/>
              <a:ext cx="2876783" cy="1653532"/>
            </a:xfrm>
            <a:prstGeom prst="rect">
              <a:avLst/>
            </a:prstGeom>
          </p:spPr>
        </p:pic>
        <p:pic>
          <p:nvPicPr>
            <p:cNvPr id="15" name="Afbeelding 14" descr="Afbeelding met persoon, kleding, Menselijk gezicht, overdekt&#10;&#10;Automatisch gegenereerde beschrijving">
              <a:extLst>
                <a:ext uri="{FF2B5EF4-FFF2-40B4-BE49-F238E27FC236}">
                  <a16:creationId xmlns:a16="http://schemas.microsoft.com/office/drawing/2014/main" id="{9961538E-9B03-3ED0-DE16-1747D157C25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52120" y="2183511"/>
              <a:ext cx="2420732" cy="1617049"/>
            </a:xfrm>
            <a:prstGeom prst="rect">
              <a:avLst/>
            </a:prstGeom>
          </p:spPr>
        </p:pic>
        <p:pic>
          <p:nvPicPr>
            <p:cNvPr id="16" name="Afbeelding 15" descr="Afbeelding met huis, Rechthoek, gebouw&#10;&#10;Automatisch gegenereerde beschrijving">
              <a:extLst>
                <a:ext uri="{FF2B5EF4-FFF2-40B4-BE49-F238E27FC236}">
                  <a16:creationId xmlns:a16="http://schemas.microsoft.com/office/drawing/2014/main" id="{2B07CBAB-29A2-BE19-982B-DE8C114EF68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946162" y="188640"/>
              <a:ext cx="3600400" cy="1872208"/>
            </a:xfrm>
            <a:prstGeom prst="rect">
              <a:avLst/>
            </a:prstGeom>
          </p:spPr>
        </p:pic>
      </p:grpSp>
    </p:spTree>
    <p:extLst>
      <p:ext uri="{BB962C8B-B14F-4D97-AF65-F5344CB8AC3E}">
        <p14:creationId xmlns:p14="http://schemas.microsoft.com/office/powerpoint/2010/main" val="2484580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1801" y="2917749"/>
            <a:ext cx="4320479" cy="87899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896449" y="2917748"/>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h</a:t>
            </a:r>
            <a:r>
              <a:rPr lang="nl-NL" sz="5400" b="1" dirty="0">
                <a:effectLst/>
                <a:latin typeface="Century Gothic" panose="020B0502020202020204" pitchFamily="34" charset="0"/>
                <a:ea typeface="Calibri"/>
                <a:cs typeface="Times New Roman"/>
              </a:rPr>
              <a:t>et depot</a:t>
            </a:r>
            <a:endParaRPr lang="nl-NL" sz="12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1763688" y="3504876"/>
            <a:ext cx="1038104" cy="14054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716016" y="1432346"/>
            <a:ext cx="1130002" cy="1485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846018" y="4293096"/>
            <a:ext cx="812438" cy="7735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508104" y="5054337"/>
            <a:ext cx="3240359"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508104" y="5011787"/>
            <a:ext cx="336837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het voorwerp</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4" y="825813"/>
            <a:ext cx="317868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296931" y="819113"/>
            <a:ext cx="308338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voorraad</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444730" y="4910321"/>
            <a:ext cx="311915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480226" y="4878556"/>
            <a:ext cx="304021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stellingen</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print">
            <a:extLst>
              <a:ext uri="{28A0092B-C50C-407E-A947-70E740481C1C}">
                <a14:useLocalDpi xmlns:a14="http://schemas.microsoft.com/office/drawing/2010/main" val="0"/>
              </a:ext>
            </a:extLst>
          </a:blip>
          <a:stretch>
            <a:fillRect/>
          </a:stretch>
        </p:blipFill>
        <p:spPr>
          <a:xfrm>
            <a:off x="7380312" y="6220072"/>
            <a:ext cx="1584176" cy="593304"/>
          </a:xfrm>
          <a:prstGeom prst="rect">
            <a:avLst/>
          </a:prstGeom>
        </p:spPr>
      </p:pic>
      <p:sp>
        <p:nvSpPr>
          <p:cNvPr id="17" name="Text Box 14"/>
          <p:cNvSpPr txBox="1"/>
          <p:nvPr/>
        </p:nvSpPr>
        <p:spPr>
          <a:xfrm>
            <a:off x="3059833" y="3796738"/>
            <a:ext cx="3747739"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3086500" y="3772083"/>
            <a:ext cx="3721072"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bewaarplek</a:t>
            </a:r>
            <a:endParaRPr lang="nl-NL" sz="1100" dirty="0">
              <a:effectLst/>
              <a:latin typeface="Century Gothic" panose="020B0502020202020204" pitchFamily="34" charset="0"/>
              <a:ea typeface="Calibri"/>
              <a:cs typeface="Times New Roman"/>
            </a:endParaRPr>
          </a:p>
        </p:txBody>
      </p:sp>
      <p:pic>
        <p:nvPicPr>
          <p:cNvPr id="3" name="Afbeelding 2" descr="Afbeelding met Container, plastic, container, bak&#10;&#10;Automatisch gegenereerde beschrijving">
            <a:extLst>
              <a:ext uri="{FF2B5EF4-FFF2-40B4-BE49-F238E27FC236}">
                <a16:creationId xmlns:a16="http://schemas.microsoft.com/office/drawing/2014/main" id="{A67CB5DE-B66B-F49F-4EFC-0DC41743519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187132" y="2874081"/>
            <a:ext cx="1541441" cy="1109837"/>
          </a:xfrm>
          <a:prstGeom prst="rect">
            <a:avLst/>
          </a:prstGeom>
        </p:spPr>
      </p:pic>
      <p:pic>
        <p:nvPicPr>
          <p:cNvPr id="4" name="Afbeelding 3" descr="Afbeelding met kleding, persoon, warenhuis, gebouw&#10;&#10;Automatisch gegenereerde beschrijving">
            <a:extLst>
              <a:ext uri="{FF2B5EF4-FFF2-40B4-BE49-F238E27FC236}">
                <a16:creationId xmlns:a16="http://schemas.microsoft.com/office/drawing/2014/main" id="{07154EB5-2779-12F3-A833-4D04B0BD63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108" y="434399"/>
            <a:ext cx="3464335" cy="2314176"/>
          </a:xfrm>
          <a:prstGeom prst="rect">
            <a:avLst/>
          </a:prstGeom>
        </p:spPr>
      </p:pic>
      <p:cxnSp>
        <p:nvCxnSpPr>
          <p:cNvPr id="25" name="Rechte verbindingslijn met pijl 24">
            <a:extLst>
              <a:ext uri="{FF2B5EF4-FFF2-40B4-BE49-F238E27FC236}">
                <a16:creationId xmlns:a16="http://schemas.microsoft.com/office/drawing/2014/main" id="{87F8315A-49D6-3F80-B86C-C9F70208CFCE}"/>
              </a:ext>
            </a:extLst>
          </p:cNvPr>
          <p:cNvCxnSpPr/>
          <p:nvPr/>
        </p:nvCxnSpPr>
        <p:spPr>
          <a:xfrm flipH="1" flipV="1">
            <a:off x="804370" y="2061735"/>
            <a:ext cx="431962" cy="26181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Rechte verbindingslijn met pijl 26">
            <a:extLst>
              <a:ext uri="{FF2B5EF4-FFF2-40B4-BE49-F238E27FC236}">
                <a16:creationId xmlns:a16="http://schemas.microsoft.com/office/drawing/2014/main" id="{55DFBEC2-A34D-1A3A-7682-163A1A5B07DF}"/>
              </a:ext>
            </a:extLst>
          </p:cNvPr>
          <p:cNvCxnSpPr/>
          <p:nvPr/>
        </p:nvCxnSpPr>
        <p:spPr>
          <a:xfrm flipH="1">
            <a:off x="3923928" y="1591487"/>
            <a:ext cx="655687" cy="325345"/>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8" name="Afbeelding 27">
            <a:extLst>
              <a:ext uri="{FF2B5EF4-FFF2-40B4-BE49-F238E27FC236}">
                <a16:creationId xmlns:a16="http://schemas.microsoft.com/office/drawing/2014/main" id="{2F6F1AC6-10FC-6BC8-AC53-066A0E7CF869}"/>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17000" y1="73352" x2="17000" y2="73352"/>
                        <a14:foregroundMark x1="14600" y1="76504" x2="14600" y2="76504"/>
                        <a14:foregroundMark x1="12200" y1="70487" x2="12200" y2="70487"/>
                        <a14:foregroundMark x1="12400" y1="66762" x2="12400" y2="66762"/>
                        <a14:foregroundMark x1="14800" y1="65043" x2="14800" y2="65043"/>
                        <a14:foregroundMark x1="11600" y1="70774" x2="11600" y2="70774"/>
                        <a14:foregroundMark x1="25200" y1="89971" x2="25200" y2="89971"/>
                        <a14:foregroundMark x1="67000" y1="71060" x2="67000" y2="71060"/>
                      </a14:backgroundRemoval>
                    </a14:imgEffect>
                  </a14:imgLayer>
                </a14:imgProps>
              </a:ext>
              <a:ext uri="{28A0092B-C50C-407E-A947-70E740481C1C}">
                <a14:useLocalDpi xmlns:a14="http://schemas.microsoft.com/office/drawing/2010/main" val="0"/>
              </a:ext>
            </a:extLst>
          </a:blip>
          <a:srcRect/>
          <a:stretch>
            <a:fillRect/>
          </a:stretch>
        </p:blipFill>
        <p:spPr bwMode="auto">
          <a:xfrm>
            <a:off x="7210667" y="4487884"/>
            <a:ext cx="812437" cy="566453"/>
          </a:xfrm>
          <a:prstGeom prst="rect">
            <a:avLst/>
          </a:prstGeom>
          <a:noFill/>
          <a:ln>
            <a:noFill/>
          </a:ln>
        </p:spPr>
      </p:pic>
    </p:spTree>
    <p:extLst>
      <p:ext uri="{BB962C8B-B14F-4D97-AF65-F5344CB8AC3E}">
        <p14:creationId xmlns:p14="http://schemas.microsoft.com/office/powerpoint/2010/main" val="2351377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41413" y="2264407"/>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339752" y="2184346"/>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de</a:t>
            </a:r>
            <a:r>
              <a:rPr lang="nl-NL" sz="5400" b="1" dirty="0">
                <a:effectLst/>
                <a:latin typeface="Century Gothic" panose="020B0502020202020204" pitchFamily="34" charset="0"/>
                <a:ea typeface="Calibri"/>
                <a:cs typeface="Times New Roman"/>
              </a:rPr>
              <a:t> balie</a:t>
            </a:r>
            <a:endParaRPr lang="nl-NL" sz="12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296931" y="1432346"/>
            <a:ext cx="1549087" cy="8253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572001" y="4190241"/>
            <a:ext cx="4248472"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427984" y="4149080"/>
            <a:ext cx="4513690"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dienstverlening</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3" y="825813"/>
            <a:ext cx="410117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296931" y="819113"/>
            <a:ext cx="410117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medewerker</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288032" y="4324861"/>
            <a:ext cx="311915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323528" y="4293096"/>
            <a:ext cx="304021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hal</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print">
            <a:extLst>
              <a:ext uri="{28A0092B-C50C-407E-A947-70E740481C1C}">
                <a14:useLocalDpi xmlns:a14="http://schemas.microsoft.com/office/drawing/2010/main" val="0"/>
              </a:ext>
            </a:extLst>
          </a:blip>
          <a:stretch>
            <a:fillRect/>
          </a:stretch>
        </p:blipFill>
        <p:spPr>
          <a:xfrm>
            <a:off x="7380312" y="6220072"/>
            <a:ext cx="1584176" cy="593304"/>
          </a:xfrm>
          <a:prstGeom prst="rect">
            <a:avLst/>
          </a:prstGeom>
        </p:spPr>
      </p:pic>
      <p:sp>
        <p:nvSpPr>
          <p:cNvPr id="17" name="Text Box 14"/>
          <p:cNvSpPr txBox="1"/>
          <p:nvPr/>
        </p:nvSpPr>
        <p:spPr>
          <a:xfrm>
            <a:off x="2281338" y="2961806"/>
            <a:ext cx="5891062" cy="86594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327684" y="2898840"/>
            <a:ext cx="6330302" cy="39500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een soort tafel in een bedrijf of winkel waar je iets kunt vragen</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DC0A4E2B-DC2E-C51C-C2FE-86051A8AA1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833" y="410950"/>
            <a:ext cx="1904645" cy="1735420"/>
          </a:xfrm>
          <a:prstGeom prst="rect">
            <a:avLst/>
          </a:prstGeom>
        </p:spPr>
      </p:pic>
      <p:pic>
        <p:nvPicPr>
          <p:cNvPr id="6" name="Afbeelding 5">
            <a:extLst>
              <a:ext uri="{FF2B5EF4-FFF2-40B4-BE49-F238E27FC236}">
                <a16:creationId xmlns:a16="http://schemas.microsoft.com/office/drawing/2014/main" id="{1C77DE95-86AA-91AE-D025-B802A49B22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2506" y="4902817"/>
            <a:ext cx="2337806" cy="1561654"/>
          </a:xfrm>
          <a:prstGeom prst="rect">
            <a:avLst/>
          </a:prstGeom>
        </p:spPr>
      </p:pic>
      <p:pic>
        <p:nvPicPr>
          <p:cNvPr id="20" name="Afbeelding 19">
            <a:extLst>
              <a:ext uri="{FF2B5EF4-FFF2-40B4-BE49-F238E27FC236}">
                <a16:creationId xmlns:a16="http://schemas.microsoft.com/office/drawing/2014/main" id="{9EC17D42-F18D-3C90-6EF3-386C5C1CCE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792" y="5011068"/>
            <a:ext cx="1879792" cy="1255701"/>
          </a:xfrm>
          <a:prstGeom prst="rect">
            <a:avLst/>
          </a:prstGeom>
        </p:spPr>
      </p:pic>
    </p:spTree>
    <p:extLst>
      <p:ext uri="{BB962C8B-B14F-4D97-AF65-F5344CB8AC3E}">
        <p14:creationId xmlns:p14="http://schemas.microsoft.com/office/powerpoint/2010/main" val="1055459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het formulier</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de vragenlijst waarop je antwoorden moet invullen</a:t>
            </a: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Je vult dan </a:t>
            </a:r>
            <a:r>
              <a:rPr lang="nl-NL" sz="2800" i="1" u="sng" dirty="0">
                <a:solidFill>
                  <a:srgbClr val="387038"/>
                </a:solidFill>
                <a:latin typeface="Century Gothic" panose="020B0502020202020204" pitchFamily="34" charset="0"/>
                <a:cs typeface="Times New Roman"/>
              </a:rPr>
              <a:t>een formulier</a:t>
            </a:r>
            <a:r>
              <a:rPr lang="nl-NL" sz="2800" i="1" dirty="0">
                <a:solidFill>
                  <a:srgbClr val="387038"/>
                </a:solidFill>
                <a:latin typeface="Century Gothic" panose="020B0502020202020204" pitchFamily="34" charset="0"/>
                <a:cs typeface="Times New Roman"/>
              </a:rPr>
              <a:t> in met je naam en telefoonnummer enzo. </a:t>
            </a:r>
            <a:endParaRPr lang="nl-NL" sz="2800" i="1" dirty="0">
              <a:solidFill>
                <a:srgbClr val="00B050"/>
              </a:solidFill>
              <a:latin typeface="Century Gothic" panose="020B0502020202020204" pitchFamily="34" charset="0"/>
            </a:endParaRPr>
          </a:p>
        </p:txBody>
      </p:sp>
      <p:pic>
        <p:nvPicPr>
          <p:cNvPr id="4" name="Afbeelding 3">
            <a:extLst>
              <a:ext uri="{FF2B5EF4-FFF2-40B4-BE49-F238E27FC236}">
                <a16:creationId xmlns:a16="http://schemas.microsoft.com/office/drawing/2014/main" id="{D3773BAD-21EE-CAF7-CFCB-7642FB0440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2492896"/>
            <a:ext cx="4762500" cy="2638425"/>
          </a:xfrm>
          <a:prstGeom prst="rect">
            <a:avLst/>
          </a:prstGeom>
        </p:spPr>
      </p:pic>
    </p:spTree>
    <p:extLst>
      <p:ext uri="{BB962C8B-B14F-4D97-AF65-F5344CB8AC3E}">
        <p14:creationId xmlns:p14="http://schemas.microsoft.com/office/powerpoint/2010/main" val="1322092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kans is groot</a:t>
            </a:r>
          </a:p>
        </p:txBody>
      </p:sp>
      <p:pic>
        <p:nvPicPr>
          <p:cNvPr id="2" name="Picture 3">
            <a:extLst>
              <a:ext uri="{FF2B5EF4-FFF2-40B4-BE49-F238E27FC236}">
                <a16:creationId xmlns:a16="http://schemas.microsoft.com/office/drawing/2014/main" id="{07CE0F93-2327-7269-D750-A070C519986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67362" y="2175495"/>
            <a:ext cx="1703065" cy="1908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4">
            <a:extLst>
              <a:ext uri="{FF2B5EF4-FFF2-40B4-BE49-F238E27FC236}">
                <a16:creationId xmlns:a16="http://schemas.microsoft.com/office/drawing/2014/main" id="{76D8ED05-44E5-10BE-DBD5-6F740BE762ED}"/>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0800000">
            <a:off x="4195154" y="3864187"/>
            <a:ext cx="2950880" cy="43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a:extLst>
              <a:ext uri="{FF2B5EF4-FFF2-40B4-BE49-F238E27FC236}">
                <a16:creationId xmlns:a16="http://schemas.microsoft.com/office/drawing/2014/main" id="{8E0428D8-0620-A360-F0D8-D3ADF51A6E2B}"/>
              </a:ext>
            </a:extLst>
          </p:cNvPr>
          <p:cNvSpPr txBox="1"/>
          <p:nvPr/>
        </p:nvSpPr>
        <p:spPr>
          <a:xfrm>
            <a:off x="2267744" y="2506538"/>
            <a:ext cx="1872207" cy="3154710"/>
          </a:xfrm>
          <a:prstGeom prst="rect">
            <a:avLst/>
          </a:prstGeom>
          <a:noFill/>
        </p:spPr>
        <p:txBody>
          <a:bodyPr wrap="square" rtlCol="0">
            <a:spAutoFit/>
          </a:bodyPr>
          <a:lstStyle/>
          <a:p>
            <a:r>
              <a:rPr lang="nl-NL" sz="19900" dirty="0">
                <a:solidFill>
                  <a:srgbClr val="0070C0"/>
                </a:solidFill>
              </a:rPr>
              <a:t>?</a:t>
            </a:r>
            <a:endParaRPr lang="nl-NL" dirty="0">
              <a:solidFill>
                <a:srgbClr val="0070C0"/>
              </a:solidFill>
            </a:endParaRPr>
          </a:p>
        </p:txBody>
      </p:sp>
    </p:spTree>
    <p:extLst>
      <p:ext uri="{BB962C8B-B14F-4D97-AF65-F5344CB8AC3E}">
        <p14:creationId xmlns:p14="http://schemas.microsoft.com/office/powerpoint/2010/main" val="407491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alamander, aquarium, overdekt&#10;&#10;Automatisch gegenereerde beschrijving">
            <a:extLst>
              <a:ext uri="{FF2B5EF4-FFF2-40B4-BE49-F238E27FC236}">
                <a16:creationId xmlns:a16="http://schemas.microsoft.com/office/drawing/2014/main" id="{10B5C8B8-F60E-38B4-6881-2B16748BB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779475"/>
            <a:ext cx="7932708" cy="5299050"/>
          </a:xfrm>
          <a:prstGeom prst="rect">
            <a:avLst/>
          </a:prstGeom>
        </p:spPr>
      </p:pic>
    </p:spTree>
    <p:extLst>
      <p:ext uri="{BB962C8B-B14F-4D97-AF65-F5344CB8AC3E}">
        <p14:creationId xmlns:p14="http://schemas.microsoft.com/office/powerpoint/2010/main" val="2282605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compleet</a:t>
            </a:r>
          </a:p>
        </p:txBody>
      </p:sp>
      <p:pic>
        <p:nvPicPr>
          <p:cNvPr id="2" name="Afbeelding 1">
            <a:extLst>
              <a:ext uri="{FF2B5EF4-FFF2-40B4-BE49-F238E27FC236}">
                <a16:creationId xmlns:a16="http://schemas.microsoft.com/office/drawing/2014/main" id="{8B10CFA1-D804-6F83-66DE-6AC133FF33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628651"/>
            <a:ext cx="1988840" cy="1988840"/>
          </a:xfrm>
          <a:prstGeom prst="rect">
            <a:avLst/>
          </a:prstGeom>
        </p:spPr>
      </p:pic>
      <p:pic>
        <p:nvPicPr>
          <p:cNvPr id="4" name="Afbeelding 3" descr="Afbeelding met kikker, amfibisch, Echte kikker, pad&#10;&#10;Automatisch gegenereerde beschrijving">
            <a:extLst>
              <a:ext uri="{FF2B5EF4-FFF2-40B4-BE49-F238E27FC236}">
                <a16:creationId xmlns:a16="http://schemas.microsoft.com/office/drawing/2014/main" id="{6229CA79-6A8B-9BF7-1E12-DB304D06B9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43608" y="2132856"/>
            <a:ext cx="4824536" cy="4075906"/>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sp>
        <p:nvSpPr>
          <p:cNvPr id="3" name="Tekstvak 2">
            <a:extLst>
              <a:ext uri="{FF2B5EF4-FFF2-40B4-BE49-F238E27FC236}">
                <a16:creationId xmlns:a16="http://schemas.microsoft.com/office/drawing/2014/main" id="{DC9B6ADD-0EAC-404C-EA94-09B23801A07B}"/>
              </a:ext>
            </a:extLst>
          </p:cNvPr>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ruim</a:t>
            </a:r>
          </a:p>
        </p:txBody>
      </p:sp>
      <p:grpSp>
        <p:nvGrpSpPr>
          <p:cNvPr id="15" name="Groep 14">
            <a:extLst>
              <a:ext uri="{FF2B5EF4-FFF2-40B4-BE49-F238E27FC236}">
                <a16:creationId xmlns:a16="http://schemas.microsoft.com/office/drawing/2014/main" id="{3C841CB4-BAA8-50E7-21CE-8652551FA423}"/>
              </a:ext>
            </a:extLst>
          </p:cNvPr>
          <p:cNvGrpSpPr/>
          <p:nvPr/>
        </p:nvGrpSpPr>
        <p:grpSpPr>
          <a:xfrm>
            <a:off x="611561" y="1365601"/>
            <a:ext cx="7992888" cy="5339250"/>
            <a:chOff x="611561" y="1365601"/>
            <a:chExt cx="7992888" cy="5339250"/>
          </a:xfrm>
        </p:grpSpPr>
        <p:pic>
          <p:nvPicPr>
            <p:cNvPr id="6" name="Afbeelding 5" descr="Afbeelding met salamander, aquarium, overdekt&#10;&#10;Automatisch gegenereerde beschrijving">
              <a:extLst>
                <a:ext uri="{FF2B5EF4-FFF2-40B4-BE49-F238E27FC236}">
                  <a16:creationId xmlns:a16="http://schemas.microsoft.com/office/drawing/2014/main" id="{2818ECDC-16A8-7CDF-EFC6-F2BF5589D9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1" y="1365601"/>
              <a:ext cx="7992888" cy="5339250"/>
            </a:xfrm>
            <a:prstGeom prst="rect">
              <a:avLst/>
            </a:prstGeom>
          </p:spPr>
        </p:pic>
        <p:cxnSp>
          <p:nvCxnSpPr>
            <p:cNvPr id="9" name="Rechte verbindingslijn met pijl 8">
              <a:extLst>
                <a:ext uri="{FF2B5EF4-FFF2-40B4-BE49-F238E27FC236}">
                  <a16:creationId xmlns:a16="http://schemas.microsoft.com/office/drawing/2014/main" id="{7575F1B4-43D3-4D19-BF62-57A8E0C9F3A7}"/>
                </a:ext>
              </a:extLst>
            </p:cNvPr>
            <p:cNvCxnSpPr>
              <a:cxnSpLocks/>
            </p:cNvCxnSpPr>
            <p:nvPr/>
          </p:nvCxnSpPr>
          <p:spPr>
            <a:xfrm flipV="1">
              <a:off x="1043608" y="1730327"/>
              <a:ext cx="3757546" cy="3642889"/>
            </a:xfrm>
            <a:prstGeom prst="straightConnector1">
              <a:avLst/>
            </a:prstGeom>
            <a:ln w="76200">
              <a:solidFill>
                <a:srgbClr val="FFFF00"/>
              </a:solidFill>
              <a:tailEnd type="triangle"/>
            </a:ln>
          </p:spPr>
          <p:style>
            <a:lnRef idx="1">
              <a:schemeClr val="accent2"/>
            </a:lnRef>
            <a:fillRef idx="0">
              <a:schemeClr val="accent2"/>
            </a:fillRef>
            <a:effectRef idx="0">
              <a:schemeClr val="accent2"/>
            </a:effectRef>
            <a:fontRef idx="minor">
              <a:schemeClr val="tx1"/>
            </a:fontRef>
          </p:style>
        </p:cxnSp>
        <p:sp>
          <p:nvSpPr>
            <p:cNvPr id="10" name="Tekstvak 9">
              <a:extLst>
                <a:ext uri="{FF2B5EF4-FFF2-40B4-BE49-F238E27FC236}">
                  <a16:creationId xmlns:a16="http://schemas.microsoft.com/office/drawing/2014/main" id="{F4B32D1B-8561-4C9A-9F54-F9A40149B82E}"/>
                </a:ext>
              </a:extLst>
            </p:cNvPr>
            <p:cNvSpPr txBox="1"/>
            <p:nvPr/>
          </p:nvSpPr>
          <p:spPr>
            <a:xfrm rot="18981269">
              <a:off x="1430364" y="3167051"/>
              <a:ext cx="1728192" cy="769441"/>
            </a:xfrm>
            <a:prstGeom prst="rect">
              <a:avLst/>
            </a:prstGeom>
            <a:noFill/>
          </p:spPr>
          <p:txBody>
            <a:bodyPr wrap="square" rtlCol="0">
              <a:spAutoFit/>
            </a:bodyPr>
            <a:lstStyle/>
            <a:p>
              <a:r>
                <a:rPr lang="nl-NL" sz="4400" dirty="0">
                  <a:solidFill>
                    <a:srgbClr val="FFFF00"/>
                  </a:solidFill>
                </a:rPr>
                <a:t>34 cm</a:t>
              </a:r>
            </a:p>
          </p:txBody>
        </p:sp>
      </p:grpSp>
    </p:spTree>
    <p:extLst>
      <p:ext uri="{BB962C8B-B14F-4D97-AF65-F5344CB8AC3E}">
        <p14:creationId xmlns:p14="http://schemas.microsoft.com/office/powerpoint/2010/main" val="2357569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jaarlijks</a:t>
            </a:r>
          </a:p>
        </p:txBody>
      </p:sp>
      <p:sp>
        <p:nvSpPr>
          <p:cNvPr id="2" name="Tekstvak 1">
            <a:extLst>
              <a:ext uri="{FF2B5EF4-FFF2-40B4-BE49-F238E27FC236}">
                <a16:creationId xmlns:a16="http://schemas.microsoft.com/office/drawing/2014/main" id="{3D750782-93C9-3F75-131A-1B69BFBFDA25}"/>
              </a:ext>
            </a:extLst>
          </p:cNvPr>
          <p:cNvSpPr txBox="1"/>
          <p:nvPr/>
        </p:nvSpPr>
        <p:spPr>
          <a:xfrm>
            <a:off x="1475656" y="2060848"/>
            <a:ext cx="5544616" cy="3754874"/>
          </a:xfrm>
          <a:prstGeom prst="rect">
            <a:avLst/>
          </a:prstGeom>
          <a:noFill/>
        </p:spPr>
        <p:txBody>
          <a:bodyPr wrap="square" rtlCol="0">
            <a:spAutoFit/>
          </a:bodyPr>
          <a:lstStyle/>
          <a:p>
            <a:r>
              <a:rPr lang="nl-NL" sz="4400" dirty="0">
                <a:solidFill>
                  <a:srgbClr val="00B050"/>
                </a:solidFill>
              </a:rPr>
              <a:t>2019</a:t>
            </a:r>
          </a:p>
          <a:p>
            <a:r>
              <a:rPr lang="nl-NL" sz="4400" dirty="0">
                <a:solidFill>
                  <a:srgbClr val="00B050"/>
                </a:solidFill>
              </a:rPr>
              <a:t>2020</a:t>
            </a:r>
          </a:p>
          <a:p>
            <a:r>
              <a:rPr lang="nl-NL" sz="4400" dirty="0">
                <a:solidFill>
                  <a:srgbClr val="00B050"/>
                </a:solidFill>
              </a:rPr>
              <a:t>2021</a:t>
            </a:r>
          </a:p>
          <a:p>
            <a:r>
              <a:rPr lang="nl-NL" sz="4400" dirty="0">
                <a:solidFill>
                  <a:srgbClr val="00B050"/>
                </a:solidFill>
              </a:rPr>
              <a:t>2022</a:t>
            </a:r>
          </a:p>
          <a:p>
            <a:r>
              <a:rPr lang="nl-NL" sz="4400" dirty="0">
                <a:solidFill>
                  <a:srgbClr val="00B050"/>
                </a:solidFill>
              </a:rPr>
              <a:t>2023</a:t>
            </a:r>
          </a:p>
          <a:p>
            <a:endParaRPr lang="nl-NL" dirty="0"/>
          </a:p>
        </p:txBody>
      </p:sp>
      <p:grpSp>
        <p:nvGrpSpPr>
          <p:cNvPr id="11" name="Groep 10">
            <a:extLst>
              <a:ext uri="{FF2B5EF4-FFF2-40B4-BE49-F238E27FC236}">
                <a16:creationId xmlns:a16="http://schemas.microsoft.com/office/drawing/2014/main" id="{41B5451B-DB04-D393-56DC-4C92BEDFB0D8}"/>
              </a:ext>
            </a:extLst>
          </p:cNvPr>
          <p:cNvGrpSpPr/>
          <p:nvPr/>
        </p:nvGrpSpPr>
        <p:grpSpPr>
          <a:xfrm>
            <a:off x="3946162" y="188640"/>
            <a:ext cx="4126690" cy="5435279"/>
            <a:chOff x="3946162" y="188640"/>
            <a:chExt cx="4126690" cy="5435279"/>
          </a:xfrm>
        </p:grpSpPr>
        <p:pic>
          <p:nvPicPr>
            <p:cNvPr id="4" name="Afbeelding 3" descr="Afbeelding met ongewerveld dier&#10;&#10;Automatisch gegenereerde beschrijving">
              <a:extLst>
                <a:ext uri="{FF2B5EF4-FFF2-40B4-BE49-F238E27FC236}">
                  <a16:creationId xmlns:a16="http://schemas.microsoft.com/office/drawing/2014/main" id="{0A847439-617D-6241-B672-083C7AB407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07970" y="3970387"/>
              <a:ext cx="2876783" cy="1653532"/>
            </a:xfrm>
            <a:prstGeom prst="rect">
              <a:avLst/>
            </a:prstGeom>
          </p:spPr>
        </p:pic>
        <p:pic>
          <p:nvPicPr>
            <p:cNvPr id="7" name="Afbeelding 6" descr="Afbeelding met persoon, kleding, Menselijk gezicht, overdekt&#10;&#10;Automatisch gegenereerde beschrijving">
              <a:extLst>
                <a:ext uri="{FF2B5EF4-FFF2-40B4-BE49-F238E27FC236}">
                  <a16:creationId xmlns:a16="http://schemas.microsoft.com/office/drawing/2014/main" id="{D38CE55B-40AA-A5C3-BF20-F10DBA0B55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2120" y="2183511"/>
              <a:ext cx="2420732" cy="1617049"/>
            </a:xfrm>
            <a:prstGeom prst="rect">
              <a:avLst/>
            </a:prstGeom>
          </p:spPr>
        </p:pic>
        <p:pic>
          <p:nvPicPr>
            <p:cNvPr id="9" name="Afbeelding 8" descr="Afbeelding met huis, Rechthoek, gebouw&#10;&#10;Automatisch gegenereerde beschrijving">
              <a:extLst>
                <a:ext uri="{FF2B5EF4-FFF2-40B4-BE49-F238E27FC236}">
                  <a16:creationId xmlns:a16="http://schemas.microsoft.com/office/drawing/2014/main" id="{CE4FE2B5-ABD5-1569-996E-63FFF8F54F6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946162" y="188640"/>
              <a:ext cx="3600400" cy="1872208"/>
            </a:xfrm>
            <a:prstGeom prst="rect">
              <a:avLst/>
            </a:prstGeom>
          </p:spPr>
        </p:pic>
      </p:grpSp>
    </p:spTree>
    <p:extLst>
      <p:ext uri="{BB962C8B-B14F-4D97-AF65-F5344CB8AC3E}">
        <p14:creationId xmlns:p14="http://schemas.microsoft.com/office/powerpoint/2010/main" val="2904738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medewerker</a:t>
            </a:r>
          </a:p>
        </p:txBody>
      </p:sp>
      <p:pic>
        <p:nvPicPr>
          <p:cNvPr id="4" name="Afbeelding 3" descr="Afbeelding met persoon, kleding, Menselijk gezicht, overdekt&#10;&#10;Automatisch gegenereerde beschrijving">
            <a:extLst>
              <a:ext uri="{FF2B5EF4-FFF2-40B4-BE49-F238E27FC236}">
                <a16:creationId xmlns:a16="http://schemas.microsoft.com/office/drawing/2014/main" id="{55308012-1585-2931-A6D6-EDD6212170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03648" y="1772815"/>
            <a:ext cx="4848105" cy="4723137"/>
          </a:xfrm>
          <a:prstGeom prst="rect">
            <a:avLst/>
          </a:prstGeom>
        </p:spPr>
      </p:pic>
      <p:grpSp>
        <p:nvGrpSpPr>
          <p:cNvPr id="7" name="Groep 6">
            <a:extLst>
              <a:ext uri="{FF2B5EF4-FFF2-40B4-BE49-F238E27FC236}">
                <a16:creationId xmlns:a16="http://schemas.microsoft.com/office/drawing/2014/main" id="{6296DC48-6972-10D9-57B4-184FD048511D}"/>
              </a:ext>
            </a:extLst>
          </p:cNvPr>
          <p:cNvGrpSpPr/>
          <p:nvPr/>
        </p:nvGrpSpPr>
        <p:grpSpPr>
          <a:xfrm>
            <a:off x="6588224" y="1628800"/>
            <a:ext cx="2049174" cy="2698975"/>
            <a:chOff x="3946162" y="188640"/>
            <a:chExt cx="4126690" cy="5435279"/>
          </a:xfrm>
        </p:grpSpPr>
        <p:pic>
          <p:nvPicPr>
            <p:cNvPr id="8" name="Afbeelding 7" descr="Afbeelding met ongewerveld dier&#10;&#10;Automatisch gegenereerde beschrijving">
              <a:extLst>
                <a:ext uri="{FF2B5EF4-FFF2-40B4-BE49-F238E27FC236}">
                  <a16:creationId xmlns:a16="http://schemas.microsoft.com/office/drawing/2014/main" id="{7827176B-9A96-6223-1151-61187401453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307970" y="3970387"/>
              <a:ext cx="2876783" cy="1653532"/>
            </a:xfrm>
            <a:prstGeom prst="rect">
              <a:avLst/>
            </a:prstGeom>
          </p:spPr>
        </p:pic>
        <p:pic>
          <p:nvPicPr>
            <p:cNvPr id="9" name="Afbeelding 8" descr="Afbeelding met persoon, kleding, Menselijk gezicht, overdekt&#10;&#10;Automatisch gegenereerde beschrijving">
              <a:extLst>
                <a:ext uri="{FF2B5EF4-FFF2-40B4-BE49-F238E27FC236}">
                  <a16:creationId xmlns:a16="http://schemas.microsoft.com/office/drawing/2014/main" id="{9C26C7B4-E1BE-7D71-8736-9C8BD8709C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2120" y="2183511"/>
              <a:ext cx="2420732" cy="1617049"/>
            </a:xfrm>
            <a:prstGeom prst="rect">
              <a:avLst/>
            </a:prstGeom>
          </p:spPr>
        </p:pic>
        <p:pic>
          <p:nvPicPr>
            <p:cNvPr id="10" name="Afbeelding 9" descr="Afbeelding met huis, Rechthoek, gebouw&#10;&#10;Automatisch gegenereerde beschrijving">
              <a:extLst>
                <a:ext uri="{FF2B5EF4-FFF2-40B4-BE49-F238E27FC236}">
                  <a16:creationId xmlns:a16="http://schemas.microsoft.com/office/drawing/2014/main" id="{6E491522-18C6-6946-A429-B4C6F2640B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946162" y="188640"/>
              <a:ext cx="3600400" cy="1872208"/>
            </a:xfrm>
            <a:prstGeom prst="rect">
              <a:avLst/>
            </a:prstGeom>
          </p:spPr>
        </p:pic>
      </p:grpSp>
    </p:spTree>
    <p:extLst>
      <p:ext uri="{BB962C8B-B14F-4D97-AF65-F5344CB8AC3E}">
        <p14:creationId xmlns:p14="http://schemas.microsoft.com/office/powerpoint/2010/main" val="3779434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depot</a:t>
            </a:r>
          </a:p>
        </p:txBody>
      </p:sp>
      <p:pic>
        <p:nvPicPr>
          <p:cNvPr id="3" name="Afbeelding 2" descr="Afbeelding met Container, plastic, container, bak&#10;&#10;Automatisch gegenereerde beschrijving">
            <a:extLst>
              <a:ext uri="{FF2B5EF4-FFF2-40B4-BE49-F238E27FC236}">
                <a16:creationId xmlns:a16="http://schemas.microsoft.com/office/drawing/2014/main" id="{6C6B0BB5-E9DC-17AC-255A-015A0E1BC5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1520" y="1628800"/>
            <a:ext cx="4900544" cy="3528392"/>
          </a:xfrm>
          <a:prstGeom prst="rect">
            <a:avLst/>
          </a:prstGeom>
        </p:spPr>
      </p:pic>
      <p:pic>
        <p:nvPicPr>
          <p:cNvPr id="5" name="Afbeelding 4" descr="Afbeelding met kleding, persoon, warenhuis, gebouw&#10;&#10;Automatisch gegenereerde beschrijving">
            <a:extLst>
              <a:ext uri="{FF2B5EF4-FFF2-40B4-BE49-F238E27FC236}">
                <a16:creationId xmlns:a16="http://schemas.microsoft.com/office/drawing/2014/main" id="{04ECA2D5-5DDD-614A-DFAC-9309D0A691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3953" y="4149080"/>
            <a:ext cx="3464335" cy="2314176"/>
          </a:xfrm>
          <a:prstGeom prst="rect">
            <a:avLst/>
          </a:prstGeom>
        </p:spPr>
      </p:pic>
    </p:spTree>
    <p:extLst>
      <p:ext uri="{BB962C8B-B14F-4D97-AF65-F5344CB8AC3E}">
        <p14:creationId xmlns:p14="http://schemas.microsoft.com/office/powerpoint/2010/main" val="421046700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2335</TotalTime>
  <Words>910</Words>
  <Application>Microsoft Office PowerPoint</Application>
  <PresentationFormat>Diavoorstelling (4:3)</PresentationFormat>
  <Paragraphs>224</Paragraphs>
  <Slides>24</Slides>
  <Notes>14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24</vt:i4>
      </vt:variant>
    </vt:vector>
  </HeadingPairs>
  <TitlesOfParts>
    <vt:vector size="29" baseType="lpstr">
      <vt:lpstr>Arial</vt:lpstr>
      <vt:lpstr>Calibri</vt:lpstr>
      <vt:lpstr>Century Gothic</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Harmsel ter, Marjan</cp:lastModifiedBy>
  <cp:revision>502</cp:revision>
  <dcterms:created xsi:type="dcterms:W3CDTF">2021-06-08T06:13:59Z</dcterms:created>
  <dcterms:modified xsi:type="dcterms:W3CDTF">2023-12-19T10:16:01Z</dcterms:modified>
</cp:coreProperties>
</file>